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8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7200" dirty="0" smtClean="0">
                <a:solidFill>
                  <a:srgbClr val="00B050"/>
                </a:solidFill>
              </a:rPr>
              <a:t>Key Stage 1 Standard Assessment Tests</a:t>
            </a:r>
            <a:endParaRPr lang="en-GB" sz="72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pPr algn="ctr"/>
            <a:r>
              <a:rPr lang="en-GB" sz="4000" dirty="0" smtClean="0">
                <a:solidFill>
                  <a:srgbClr val="0070C0"/>
                </a:solidFill>
              </a:rPr>
              <a:t>Parent and Carer Meeting</a:t>
            </a:r>
          </a:p>
          <a:p>
            <a:pPr algn="ctr"/>
            <a:r>
              <a:rPr lang="en-GB" sz="4000" dirty="0" smtClean="0">
                <a:solidFill>
                  <a:srgbClr val="0070C0"/>
                </a:solidFill>
              </a:rPr>
              <a:t>February 2018</a:t>
            </a:r>
          </a:p>
          <a:p>
            <a:pPr algn="ctr"/>
            <a:r>
              <a:rPr lang="en-GB" sz="4000" dirty="0" err="1" smtClean="0">
                <a:solidFill>
                  <a:srgbClr val="00B050"/>
                </a:solidFill>
              </a:rPr>
              <a:t>Civitas</a:t>
            </a:r>
            <a:r>
              <a:rPr lang="en-GB" sz="4000" dirty="0" smtClean="0">
                <a:solidFill>
                  <a:srgbClr val="00B050"/>
                </a:solidFill>
              </a:rPr>
              <a:t> Academy</a:t>
            </a:r>
            <a:endParaRPr lang="en-GB" sz="4000" dirty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50" t="7250" r="67398" b="39459"/>
          <a:stretch/>
        </p:blipFill>
        <p:spPr>
          <a:xfrm>
            <a:off x="10579184" y="5427597"/>
            <a:ext cx="1492469" cy="1301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172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6617" y="125577"/>
            <a:ext cx="40190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u="sng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Sample Question</a:t>
            </a:r>
            <a:endParaRPr lang="en-US" sz="4000" u="sng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08956" y="1041181"/>
            <a:ext cx="782682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4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n-GB" sz="2800" b="1" dirty="0">
                <a:latin typeface="Comic Sans MS" panose="030F0702030302020204" pitchFamily="66" charset="0"/>
              </a:rPr>
              <a:t>Grammar, Punctuation and Vocabulary Paper 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379" r="4481"/>
          <a:stretch/>
        </p:blipFill>
        <p:spPr>
          <a:xfrm>
            <a:off x="538844" y="1987563"/>
            <a:ext cx="8637814" cy="421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138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23878" y="125577"/>
            <a:ext cx="29645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u="sng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Terminology</a:t>
            </a:r>
            <a:endParaRPr lang="en-US" sz="4000" u="sng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08956" y="1041181"/>
            <a:ext cx="782682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/>
              <a:t>Verbs </a:t>
            </a:r>
            <a:endParaRPr lang="en-GB" sz="2800" dirty="0"/>
          </a:p>
          <a:p>
            <a:pPr algn="ctr"/>
            <a:r>
              <a:rPr lang="en-GB" sz="2800" dirty="0"/>
              <a:t>Adjectives </a:t>
            </a:r>
          </a:p>
          <a:p>
            <a:pPr algn="ctr"/>
            <a:r>
              <a:rPr lang="en-GB" sz="2800" dirty="0"/>
              <a:t>Nouns </a:t>
            </a:r>
          </a:p>
          <a:p>
            <a:pPr algn="ctr"/>
            <a:r>
              <a:rPr lang="en-GB" sz="2800" dirty="0"/>
              <a:t>Statement sentence </a:t>
            </a:r>
          </a:p>
          <a:p>
            <a:pPr algn="ctr"/>
            <a:r>
              <a:rPr lang="en-GB" sz="2800" dirty="0"/>
              <a:t>Exclamation sentence </a:t>
            </a:r>
          </a:p>
          <a:p>
            <a:pPr algn="ctr"/>
            <a:r>
              <a:rPr lang="en-GB" sz="2800" dirty="0"/>
              <a:t>Command </a:t>
            </a:r>
          </a:p>
          <a:p>
            <a:pPr algn="ctr"/>
            <a:r>
              <a:rPr lang="en-GB" sz="2800" dirty="0"/>
              <a:t>Question </a:t>
            </a:r>
            <a:endParaRPr lang="en-GB" sz="2800" dirty="0" smtClean="0"/>
          </a:p>
          <a:p>
            <a:pPr algn="ctr"/>
            <a:endParaRPr lang="en-GB" sz="2800" dirty="0"/>
          </a:p>
          <a:p>
            <a:pPr algn="ctr"/>
            <a:r>
              <a:rPr lang="en-GB" sz="2800" dirty="0"/>
              <a:t>Do you know the meanings</a:t>
            </a:r>
            <a:r>
              <a:rPr lang="en-GB" sz="2800" dirty="0" smtClean="0"/>
              <a:t>?</a:t>
            </a:r>
          </a:p>
          <a:p>
            <a:pPr algn="ctr"/>
            <a:r>
              <a:rPr lang="en-GB" sz="2800" dirty="0" smtClean="0"/>
              <a:t>Your children should be able to explain to you.</a:t>
            </a:r>
          </a:p>
          <a:p>
            <a:pPr algn="ctr"/>
            <a:r>
              <a:rPr lang="en-GB" sz="2800" dirty="0" smtClean="0"/>
              <a:t>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94991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3993" y="0"/>
            <a:ext cx="30893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u="sng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Mathematics</a:t>
            </a:r>
            <a:endParaRPr lang="en-US" sz="4000" u="sng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1756" y="707886"/>
            <a:ext cx="954133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3200" dirty="0"/>
          </a:p>
          <a:p>
            <a:r>
              <a:rPr lang="en-GB" sz="3200" dirty="0"/>
              <a:t>Children will sit two tests: </a:t>
            </a:r>
            <a:endParaRPr lang="en-GB" sz="3200" dirty="0" smtClean="0"/>
          </a:p>
          <a:p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 smtClean="0"/>
              <a:t>Paper </a:t>
            </a:r>
            <a:r>
              <a:rPr lang="en-GB" sz="3200" b="1" dirty="0"/>
              <a:t>1 </a:t>
            </a:r>
            <a:r>
              <a:rPr lang="en-GB" sz="3200" dirty="0"/>
              <a:t>is for arithmetic. It covers calculation methods for all </a:t>
            </a:r>
            <a:r>
              <a:rPr lang="en-GB" sz="3200" dirty="0" smtClean="0"/>
              <a:t>operations.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 smtClean="0"/>
              <a:t>Paper </a:t>
            </a:r>
            <a:r>
              <a:rPr lang="en-GB" sz="3200" b="1" dirty="0"/>
              <a:t>2 </a:t>
            </a:r>
            <a:r>
              <a:rPr lang="en-GB" sz="3200" dirty="0"/>
              <a:t>covers problem solving, reasoning and mathematical fluency. (apparatus </a:t>
            </a:r>
            <a:r>
              <a:rPr lang="en-GB" sz="3200" b="1" dirty="0"/>
              <a:t>cannot </a:t>
            </a:r>
            <a:r>
              <a:rPr lang="en-GB" sz="3200" dirty="0"/>
              <a:t>be used </a:t>
            </a:r>
            <a:r>
              <a:rPr lang="en-GB" sz="3200" dirty="0" err="1"/>
              <a:t>ie</a:t>
            </a:r>
            <a:r>
              <a:rPr lang="en-GB" sz="3200" dirty="0"/>
              <a:t> 100 squares </a:t>
            </a:r>
            <a:r>
              <a:rPr lang="en-GB" sz="3200" dirty="0" err="1"/>
              <a:t>etc</a:t>
            </a:r>
            <a:r>
              <a:rPr lang="en-GB" sz="3200" dirty="0"/>
              <a:t>) 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692185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086"/>
            <a:ext cx="76290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u="sng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Mathematics – Sample Questions</a:t>
            </a:r>
            <a:endParaRPr lang="en-US" sz="4000" u="sng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7168" t="6146" r="19967" b="13727"/>
          <a:stretch/>
        </p:blipFill>
        <p:spPr>
          <a:xfrm>
            <a:off x="2919254" y="1257300"/>
            <a:ext cx="4038502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90500" y="703302"/>
            <a:ext cx="6096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sz="1200" dirty="0">
              <a:solidFill>
                <a:srgbClr val="000000"/>
              </a:solidFill>
              <a:latin typeface="Andalus"/>
            </a:endParaRPr>
          </a:p>
          <a:p>
            <a:r>
              <a:rPr lang="en-GB" dirty="0">
                <a:latin typeface="Andalus"/>
              </a:rPr>
              <a:t>Maths Paper 1: Arithmetic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962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086"/>
            <a:ext cx="76290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u="sng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Mathematics – Sample Questions</a:t>
            </a:r>
            <a:endParaRPr lang="en-US" sz="4000" u="sng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500" y="703302"/>
            <a:ext cx="6096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sz="1200" dirty="0">
              <a:solidFill>
                <a:srgbClr val="000000"/>
              </a:solidFill>
              <a:latin typeface="Andalus"/>
            </a:endParaRPr>
          </a:p>
          <a:p>
            <a:r>
              <a:rPr lang="en-GB" dirty="0" smtClean="0"/>
              <a:t>Maths </a:t>
            </a:r>
            <a:r>
              <a:rPr lang="en-GB" dirty="0"/>
              <a:t>Paper 2: Reasoning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500" y="980301"/>
            <a:ext cx="3829050" cy="538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4652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5155"/>
            <a:ext cx="53928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u="sng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How to help your child</a:t>
            </a:r>
            <a:endParaRPr lang="en-US" sz="4000" u="sng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500" y="703302"/>
            <a:ext cx="936171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First </a:t>
            </a:r>
            <a:r>
              <a:rPr lang="en-GB" sz="2000" dirty="0"/>
              <a:t>and foremost, support and reassure your child that there is nothing to worry about and that they should always just try their best. Praise and encourage! </a:t>
            </a: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Ensure </a:t>
            </a:r>
            <a:r>
              <a:rPr lang="en-GB" sz="2000" dirty="0"/>
              <a:t>your child has the best possible attendance at school.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Support </a:t>
            </a:r>
            <a:r>
              <a:rPr lang="en-GB" sz="2000" dirty="0"/>
              <a:t>your child with any homework tasks. </a:t>
            </a: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Reading</a:t>
            </a:r>
            <a:r>
              <a:rPr lang="en-GB" sz="2000" dirty="0"/>
              <a:t>, spelling and arithmetic (e.g. times tables) are always good to practise. </a:t>
            </a: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Talk </a:t>
            </a:r>
            <a:r>
              <a:rPr lang="en-GB" sz="2000" dirty="0"/>
              <a:t>to your child about what they have learnt at school and what book(s) they are reading (the character, the plot, their opinion). </a:t>
            </a: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Make </a:t>
            </a:r>
            <a:r>
              <a:rPr lang="en-GB" sz="2000" dirty="0"/>
              <a:t>sure your child has a </a:t>
            </a:r>
            <a:r>
              <a:rPr lang="en-GB" sz="2000" dirty="0" smtClean="0"/>
              <a:t>good sleep and a healthy breakfast every morning.</a:t>
            </a:r>
            <a:endParaRPr lang="en-GB" sz="2000" dirty="0"/>
          </a:p>
          <a:p>
            <a:endParaRPr lang="en-GB" sz="1200" dirty="0">
              <a:solidFill>
                <a:srgbClr val="000000"/>
              </a:solidFill>
              <a:latin typeface="Andalus"/>
            </a:endParaRPr>
          </a:p>
        </p:txBody>
      </p:sp>
    </p:spTree>
    <p:extLst>
      <p:ext uri="{BB962C8B-B14F-4D97-AF65-F5344CB8AC3E}">
        <p14:creationId xmlns:p14="http://schemas.microsoft.com/office/powerpoint/2010/main" val="11680445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36068"/>
            <a:ext cx="850912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u="sng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How to help your child with Reading</a:t>
            </a:r>
            <a:endParaRPr lang="en-US" sz="4000" u="sng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500" y="703302"/>
            <a:ext cx="9361714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800" dirty="0" smtClean="0"/>
          </a:p>
          <a:p>
            <a:r>
              <a:rPr lang="en-GB" sz="2800" dirty="0" smtClean="0"/>
              <a:t>Listening </a:t>
            </a:r>
            <a:r>
              <a:rPr lang="en-GB" sz="2800" dirty="0"/>
              <a:t>to your child read can take many forms: </a:t>
            </a:r>
            <a:endParaRPr lang="en-GB" sz="2800" dirty="0" smtClean="0"/>
          </a:p>
          <a:p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First </a:t>
            </a:r>
            <a:r>
              <a:rPr lang="en-GB" sz="2800" dirty="0"/>
              <a:t>and foremost, focus developing an enjoyment and love of reading. </a:t>
            </a:r>
            <a:endParaRPr lang="en-GB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Enjoy </a:t>
            </a:r>
            <a:r>
              <a:rPr lang="en-GB" sz="2800" dirty="0"/>
              <a:t>stories together – reading stories to your child is equally as important as listening to your child read. </a:t>
            </a:r>
            <a:endParaRPr lang="en-GB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Read </a:t>
            </a:r>
            <a:r>
              <a:rPr lang="en-GB" sz="2800" dirty="0"/>
              <a:t>a little at a time but often, rather than rarely but for long periods of time! </a:t>
            </a:r>
            <a:endParaRPr lang="en-GB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Develop stamina by using recognisable texts to improve reading speed and accuracy.</a:t>
            </a:r>
            <a:endParaRPr lang="en-GB" sz="2800" dirty="0"/>
          </a:p>
          <a:p>
            <a:endParaRPr lang="en-GB" sz="2000" dirty="0"/>
          </a:p>
          <a:p>
            <a:endParaRPr lang="en-GB" sz="1200" dirty="0">
              <a:solidFill>
                <a:srgbClr val="000000"/>
              </a:solidFill>
              <a:latin typeface="Andalus"/>
            </a:endParaRPr>
          </a:p>
        </p:txBody>
      </p:sp>
    </p:spTree>
    <p:extLst>
      <p:ext uri="{BB962C8B-B14F-4D97-AF65-F5344CB8AC3E}">
        <p14:creationId xmlns:p14="http://schemas.microsoft.com/office/powerpoint/2010/main" val="10397261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36068"/>
            <a:ext cx="850912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u="sng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How to help your child with Reading</a:t>
            </a:r>
            <a:endParaRPr lang="en-US" sz="4000" u="sng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500" y="703302"/>
            <a:ext cx="936171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/>
              <a:t>Talk </a:t>
            </a:r>
            <a:r>
              <a:rPr lang="en-GB" sz="2400" dirty="0"/>
              <a:t>about the story before, during and afterwards – discuss the plot, the characters, their feelings and actions, how it makes you feel, predict what will happen and encourage your child to have their own opinions. </a:t>
            </a:r>
            <a:endParaRPr lang="en-GB" sz="2400" dirty="0" smtClean="0"/>
          </a:p>
          <a:p>
            <a:endParaRPr lang="en-GB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/>
              <a:t>Look </a:t>
            </a:r>
            <a:r>
              <a:rPr lang="en-GB" sz="2400" dirty="0"/>
              <a:t>up definitions of words together – you could use a dictionary, the Internet or an app on a phone or tablet. </a:t>
            </a:r>
            <a:endParaRPr lang="en-GB" sz="2400" dirty="0" smtClean="0"/>
          </a:p>
          <a:p>
            <a:endParaRPr lang="en-GB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/>
              <a:t>All </a:t>
            </a:r>
            <a:r>
              <a:rPr lang="en-GB" sz="2400" dirty="0"/>
              <a:t>reading is valuable – it doesn’t have to be just stories. Reading can involve anything from fiction and non-fiction, poetry, newspapers, magazines, football programmes, TV guides. </a:t>
            </a:r>
            <a:endParaRPr lang="en-GB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/>
              <a:t>Visit </a:t>
            </a:r>
            <a:r>
              <a:rPr lang="en-GB" sz="2400" dirty="0"/>
              <a:t>the local library - it’s free! </a:t>
            </a:r>
          </a:p>
          <a:p>
            <a:endParaRPr lang="en-GB" dirty="0"/>
          </a:p>
          <a:p>
            <a:endParaRPr lang="en-GB" sz="1100" dirty="0">
              <a:solidFill>
                <a:srgbClr val="000000"/>
              </a:solidFill>
              <a:latin typeface="Andalus"/>
            </a:endParaRPr>
          </a:p>
        </p:txBody>
      </p:sp>
    </p:spTree>
    <p:extLst>
      <p:ext uri="{BB962C8B-B14F-4D97-AF65-F5344CB8AC3E}">
        <p14:creationId xmlns:p14="http://schemas.microsoft.com/office/powerpoint/2010/main" val="16863606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40" y="-36068"/>
            <a:ext cx="83566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u="sng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How to help your child with Writing</a:t>
            </a:r>
            <a:endParaRPr lang="en-US" sz="4000" u="sng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500" y="703302"/>
            <a:ext cx="936171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Practise </a:t>
            </a:r>
            <a:r>
              <a:rPr lang="en-GB" sz="2000" dirty="0"/>
              <a:t>and learn </a:t>
            </a:r>
            <a:r>
              <a:rPr lang="en-GB" sz="2000" dirty="0" smtClean="0"/>
              <a:t>the tricky word lists </a:t>
            </a:r>
            <a:r>
              <a:rPr lang="en-GB" sz="2000" dirty="0"/>
              <a:t>– make it fun! </a:t>
            </a:r>
            <a:endParaRPr lang="en-GB" sz="2000" dirty="0" smtClean="0"/>
          </a:p>
          <a:p>
            <a:r>
              <a:rPr lang="en-GB" sz="2000" dirty="0" smtClean="0"/>
              <a:t>You could use spelling books to practice spelling patterns.</a:t>
            </a:r>
            <a:endParaRPr lang="en-GB" sz="2000" dirty="0"/>
          </a:p>
          <a:p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Encourage </a:t>
            </a:r>
            <a:r>
              <a:rPr lang="en-GB" sz="2000" dirty="0"/>
              <a:t>opportunities for writing, such as letters to family or friends, shopping lists, notes or reminders, stories or poems. </a:t>
            </a:r>
          </a:p>
          <a:p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Write </a:t>
            </a:r>
            <a:r>
              <a:rPr lang="en-GB" sz="2000" dirty="0"/>
              <a:t>together – be a good role model for writing. </a:t>
            </a:r>
          </a:p>
          <a:p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Encourage </a:t>
            </a:r>
            <a:r>
              <a:rPr lang="en-GB" sz="2000" dirty="0"/>
              <a:t>use of a dictionary to check spelling. </a:t>
            </a:r>
          </a:p>
          <a:p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Allow </a:t>
            </a:r>
            <a:r>
              <a:rPr lang="en-GB" sz="2000" dirty="0"/>
              <a:t>your child to use a computer for word processing, which will allow for editing and correcting of errors without lots of crossing out. </a:t>
            </a:r>
          </a:p>
          <a:p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Remember </a:t>
            </a:r>
            <a:r>
              <a:rPr lang="en-GB" sz="2000" dirty="0"/>
              <a:t>that good readers become good writers! Identify good writing features when reading (e.g. vocabulary, sentence structure, punctuation). </a:t>
            </a:r>
          </a:p>
          <a:p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Show </a:t>
            </a:r>
            <a:r>
              <a:rPr lang="en-GB" sz="2000" dirty="0"/>
              <a:t>your appreciation: praise and encourage, even for small successes! </a:t>
            </a:r>
          </a:p>
          <a:p>
            <a:endParaRPr lang="en-GB" sz="2000" dirty="0"/>
          </a:p>
          <a:p>
            <a:endParaRPr lang="en-GB" sz="1200" dirty="0">
              <a:solidFill>
                <a:srgbClr val="000000"/>
              </a:solidFill>
              <a:latin typeface="Andalus"/>
            </a:endParaRPr>
          </a:p>
        </p:txBody>
      </p:sp>
    </p:spTree>
    <p:extLst>
      <p:ext uri="{BB962C8B-B14F-4D97-AF65-F5344CB8AC3E}">
        <p14:creationId xmlns:p14="http://schemas.microsoft.com/office/powerpoint/2010/main" val="10717166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5676" y="-36068"/>
            <a:ext cx="80377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u="sng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How to help your child with </a:t>
            </a:r>
            <a:r>
              <a:rPr lang="en-US" sz="4000" u="sng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Maths</a:t>
            </a:r>
            <a:endParaRPr lang="en-US" sz="4000" u="sng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500" y="703302"/>
            <a:ext cx="9361714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Play </a:t>
            </a:r>
            <a:r>
              <a:rPr lang="en-GB" sz="2000" dirty="0"/>
              <a:t>times tables games. </a:t>
            </a: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Play </a:t>
            </a:r>
            <a:r>
              <a:rPr lang="en-GB" sz="2000" dirty="0"/>
              <a:t>mental maths games including counting in different amounts, forwards and backwards. </a:t>
            </a: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Encourage </a:t>
            </a:r>
            <a:r>
              <a:rPr lang="en-GB" sz="2000" dirty="0"/>
              <a:t>opportunities for telling the time. </a:t>
            </a: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Encourage </a:t>
            </a:r>
            <a:r>
              <a:rPr lang="en-GB" sz="2000" dirty="0"/>
              <a:t>opportunities for counting coins and money e.g. finding amounts or calculating change when shopping. </a:t>
            </a: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Look </a:t>
            </a:r>
            <a:r>
              <a:rPr lang="en-GB" sz="2000" dirty="0"/>
              <a:t>for numbers on street signs, car registrations and anywhere else. </a:t>
            </a: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Look </a:t>
            </a:r>
            <a:r>
              <a:rPr lang="en-GB" sz="2000" dirty="0"/>
              <a:t>for examples of 2D and 3D shapes around the home. </a:t>
            </a: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Identify</a:t>
            </a:r>
            <a:r>
              <a:rPr lang="en-GB" sz="2000" dirty="0"/>
              <a:t>, weigh or measure quantities and amounts in the </a:t>
            </a:r>
            <a:r>
              <a:rPr lang="en-GB" sz="2000" dirty="0" smtClean="0"/>
              <a:t>kitchen </a:t>
            </a:r>
            <a:r>
              <a:rPr lang="en-GB" sz="2000" dirty="0"/>
              <a:t>or in recipes. </a:t>
            </a: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Play </a:t>
            </a:r>
            <a:r>
              <a:rPr lang="en-GB" sz="2000" dirty="0"/>
              <a:t>games involving numbers or logic, such as dominoes, card games, draughts or chess.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000000"/>
              </a:solidFill>
              <a:latin typeface="Andalus"/>
            </a:endParaRPr>
          </a:p>
        </p:txBody>
      </p:sp>
    </p:spTree>
    <p:extLst>
      <p:ext uri="{BB962C8B-B14F-4D97-AF65-F5344CB8AC3E}">
        <p14:creationId xmlns:p14="http://schemas.microsoft.com/office/powerpoint/2010/main" val="376664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43981" y="0"/>
            <a:ext cx="4748672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u="sng" cap="none" spc="0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What are SATs?</a:t>
            </a:r>
            <a:endParaRPr lang="en-US" sz="5400" b="0" u="sng" cap="none" spc="0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9857" y="1485900"/>
            <a:ext cx="9095014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 the end of Key Stage 1 all children are required </a:t>
            </a:r>
          </a:p>
          <a:p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tested in different areas of Maths and English. </a:t>
            </a:r>
          </a:p>
          <a:p>
            <a:endParaRPr lang="en-GB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Throughout the year teachers will be preparing children for these tests. </a:t>
            </a:r>
          </a:p>
          <a:p>
            <a:endParaRPr lang="en-GB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Tests inform Teacher Assessments that are submitted to the government at the end of the year. </a:t>
            </a:r>
            <a:endParaRPr lang="en-GB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800" dirty="0"/>
          </a:p>
          <a:p>
            <a:endParaRPr lang="en-GB" sz="2800" dirty="0" smtClean="0"/>
          </a:p>
          <a:p>
            <a:endParaRPr lang="en-GB" dirty="0"/>
          </a:p>
          <a:p>
            <a:r>
              <a:rPr lang="en-GB" dirty="0">
                <a:solidFill>
                  <a:srgbClr val="00B050"/>
                </a:solidFill>
              </a:rPr>
              <a:t>*The tests are just one part of a range of assessments which have been carried out throughout your child’s time in KS1. </a:t>
            </a:r>
          </a:p>
        </p:txBody>
      </p:sp>
    </p:spTree>
    <p:extLst>
      <p:ext uri="{BB962C8B-B14F-4D97-AF65-F5344CB8AC3E}">
        <p14:creationId xmlns:p14="http://schemas.microsoft.com/office/powerpoint/2010/main" val="15006657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2581" y="-36068"/>
            <a:ext cx="49239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u="sng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Teacher Assessments</a:t>
            </a:r>
            <a:endParaRPr lang="en-US" sz="4000" u="sng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500" y="703302"/>
            <a:ext cx="936171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The </a:t>
            </a:r>
            <a:r>
              <a:rPr lang="en-GB" sz="2800" dirty="0"/>
              <a:t>government has set interim assessment criteria. </a:t>
            </a:r>
            <a:endParaRPr lang="en-GB" sz="2800" dirty="0" smtClean="0"/>
          </a:p>
          <a:p>
            <a:endParaRPr lang="en-GB" sz="2800" dirty="0"/>
          </a:p>
          <a:p>
            <a:r>
              <a:rPr lang="en-GB" sz="2800" dirty="0"/>
              <a:t>Currently, in Reading, Writing and Maths children will be assessed as: </a:t>
            </a:r>
          </a:p>
          <a:p>
            <a:r>
              <a:rPr lang="en-GB" sz="2800" dirty="0"/>
              <a:t>Working towards the expected standard </a:t>
            </a:r>
          </a:p>
          <a:p>
            <a:r>
              <a:rPr lang="en-GB" sz="2800" dirty="0"/>
              <a:t>Working at the expected standard </a:t>
            </a:r>
          </a:p>
          <a:p>
            <a:r>
              <a:rPr lang="en-GB" sz="2800" dirty="0"/>
              <a:t>Working at ‘greater depth’. </a:t>
            </a:r>
            <a:endParaRPr lang="en-GB" sz="2800" dirty="0" smtClean="0"/>
          </a:p>
          <a:p>
            <a:endParaRPr lang="en-GB" sz="2800" dirty="0"/>
          </a:p>
          <a:p>
            <a:r>
              <a:rPr lang="en-GB" sz="2800" dirty="0"/>
              <a:t>Every aspect of assessment must be met for a child to achieve that standard. </a:t>
            </a:r>
            <a:endParaRPr lang="en-GB" sz="2800" dirty="0" smtClean="0"/>
          </a:p>
          <a:p>
            <a:endParaRPr lang="en-GB" sz="2800" dirty="0"/>
          </a:p>
          <a:p>
            <a:r>
              <a:rPr lang="en-GB" sz="2800" dirty="0"/>
              <a:t>In Science children will either be assessed as ‘working at the expected standard’ or not. </a:t>
            </a:r>
            <a:endParaRPr lang="en-GB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000000"/>
              </a:solidFill>
              <a:latin typeface="Andalus"/>
            </a:endParaRPr>
          </a:p>
        </p:txBody>
      </p:sp>
    </p:spTree>
    <p:extLst>
      <p:ext uri="{BB962C8B-B14F-4D97-AF65-F5344CB8AC3E}">
        <p14:creationId xmlns:p14="http://schemas.microsoft.com/office/powerpoint/2010/main" val="5354142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54001" y="-36068"/>
            <a:ext cx="30011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u="sng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Don’t Panic!</a:t>
            </a:r>
            <a:endParaRPr lang="en-US" sz="4000" u="sng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500" y="703302"/>
            <a:ext cx="936171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Whilst </a:t>
            </a:r>
            <a:r>
              <a:rPr lang="en-GB" sz="2800" dirty="0"/>
              <a:t>SATs are statutory, teachers will be assessing your child’s progress throughout the year. </a:t>
            </a:r>
          </a:p>
          <a:p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This </a:t>
            </a:r>
            <a:r>
              <a:rPr lang="en-GB" sz="2800" dirty="0"/>
              <a:t>means that the scores that your child achieves in the SATs are just one part of the assessment process. </a:t>
            </a:r>
          </a:p>
          <a:p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Your </a:t>
            </a:r>
            <a:r>
              <a:rPr lang="en-GB" sz="2800" dirty="0"/>
              <a:t>child’s final end of year results are determined by the teacher and not the tests!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000000"/>
              </a:solidFill>
              <a:latin typeface="Andalus"/>
            </a:endParaRPr>
          </a:p>
        </p:txBody>
      </p:sp>
    </p:spTree>
    <p:extLst>
      <p:ext uri="{BB962C8B-B14F-4D97-AF65-F5344CB8AC3E}">
        <p14:creationId xmlns:p14="http://schemas.microsoft.com/office/powerpoint/2010/main" val="16158561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14064" y="-36068"/>
            <a:ext cx="20810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u="sng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Finally…</a:t>
            </a:r>
            <a:endParaRPr lang="en-US" sz="4000" u="sng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500" y="703302"/>
            <a:ext cx="936171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Children </a:t>
            </a:r>
            <a:r>
              <a:rPr lang="en-GB" sz="2800" dirty="0"/>
              <a:t>find the testing period quite tiring (and testing!). Please do not make them participate in </a:t>
            </a:r>
            <a:r>
              <a:rPr lang="en-GB" sz="2800" dirty="0" smtClean="0"/>
              <a:t>‘cramming</a:t>
            </a:r>
            <a:r>
              <a:rPr lang="en-GB" sz="2800" dirty="0"/>
              <a:t>’ or ‘tutoring’ sessions after school. </a:t>
            </a:r>
          </a:p>
          <a:p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We </a:t>
            </a:r>
            <a:r>
              <a:rPr lang="en-GB" sz="2800" dirty="0"/>
              <a:t>will be sending home a few light homework tasks between now and the SATS, </a:t>
            </a:r>
            <a:r>
              <a:rPr lang="en-GB" sz="2800" dirty="0" smtClean="0"/>
              <a:t>reading, maths, spelling patterns </a:t>
            </a:r>
            <a:r>
              <a:rPr lang="en-GB" sz="2800" dirty="0" err="1"/>
              <a:t>etc</a:t>
            </a:r>
            <a:r>
              <a:rPr lang="en-GB" sz="2800" dirty="0"/>
              <a:t> to help your child prepare for the tests.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4400" dirty="0">
              <a:solidFill>
                <a:srgbClr val="000000"/>
              </a:solidFill>
              <a:latin typeface="Andalus"/>
            </a:endParaRPr>
          </a:p>
        </p:txBody>
      </p:sp>
    </p:spTree>
    <p:extLst>
      <p:ext uri="{BB962C8B-B14F-4D97-AF65-F5344CB8AC3E}">
        <p14:creationId xmlns:p14="http://schemas.microsoft.com/office/powerpoint/2010/main" val="37660649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74230" y="45575"/>
            <a:ext cx="35942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u="sng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Any Questions?</a:t>
            </a:r>
            <a:endParaRPr lang="en-US" sz="4000" u="sng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500" y="1029874"/>
            <a:ext cx="936171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/>
              <a:t>We </a:t>
            </a:r>
            <a:r>
              <a:rPr lang="en-GB" sz="2800" dirty="0"/>
              <a:t>hope this will give you an idea of what the SATs involve. </a:t>
            </a:r>
          </a:p>
          <a:p>
            <a:pPr algn="ctr"/>
            <a:endParaRPr lang="en-GB" sz="2800" dirty="0"/>
          </a:p>
          <a:p>
            <a:pPr algn="ctr"/>
            <a:r>
              <a:rPr lang="en-GB" sz="2800" dirty="0"/>
              <a:t>If you have any questions please do not </a:t>
            </a:r>
            <a:r>
              <a:rPr lang="en-GB" sz="2800" b="1" dirty="0"/>
              <a:t>hesitate </a:t>
            </a:r>
            <a:r>
              <a:rPr lang="en-GB" sz="2800" dirty="0"/>
              <a:t>to ask any member of staff. </a:t>
            </a:r>
            <a:endParaRPr lang="en-GB" sz="2800" dirty="0" smtClean="0"/>
          </a:p>
          <a:p>
            <a:pPr algn="ctr"/>
            <a:endParaRPr lang="en-GB" sz="2800" dirty="0"/>
          </a:p>
          <a:p>
            <a:pPr algn="ctr"/>
            <a:r>
              <a:rPr lang="en-GB" sz="2800" dirty="0"/>
              <a:t>Thank you for coming! </a:t>
            </a:r>
            <a:endParaRPr lang="en-GB" sz="6000" dirty="0">
              <a:solidFill>
                <a:srgbClr val="000000"/>
              </a:solidFill>
              <a:latin typeface="Andalus"/>
            </a:endParaRPr>
          </a:p>
        </p:txBody>
      </p:sp>
    </p:spTree>
    <p:extLst>
      <p:ext uri="{BB962C8B-B14F-4D97-AF65-F5344CB8AC3E}">
        <p14:creationId xmlns:p14="http://schemas.microsoft.com/office/powerpoint/2010/main" val="200141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44047" y="0"/>
            <a:ext cx="9500318" cy="70788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0" u="sng" cap="none" spc="0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When and how do the SATs take place?</a:t>
            </a:r>
            <a:endParaRPr lang="en-US" sz="4000" b="0" u="sng" cap="none" spc="0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3285" y="353942"/>
            <a:ext cx="8980715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school is required to administer SATs throughout May, and all schools in England will be carrying out SATs at this time. </a:t>
            </a:r>
          </a:p>
          <a:p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children are absent, they will have to do the test on return to school. </a:t>
            </a:r>
            <a:endParaRPr lang="en-GB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aim to make the SATs as </a:t>
            </a:r>
            <a:r>
              <a:rPr lang="en-GB" sz="2800" b="1" i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 threatening 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possible, therefore they will take place in KS1 classrooms, with either your child’s class </a:t>
            </a:r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teacher or another known adult 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organising the test or task.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0810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44047" y="0"/>
            <a:ext cx="9500318" cy="83099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0" u="sng" cap="none" spc="0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 Tests</a:t>
            </a:r>
            <a:endParaRPr lang="en-US" sz="4800" b="0" u="sng" cap="none" spc="0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3285" y="353942"/>
            <a:ext cx="8980715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 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end of Year 2, children will take assessments in: </a:t>
            </a:r>
          </a:p>
          <a:p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English 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grammar, punctuation and spelling; </a:t>
            </a:r>
            <a:endParaRPr lang="en-GB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Maths </a:t>
            </a:r>
          </a:p>
          <a:p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GB" sz="20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*There is no test for English Writing </a:t>
            </a:r>
          </a:p>
        </p:txBody>
      </p:sp>
    </p:spTree>
    <p:extLst>
      <p:ext uri="{BB962C8B-B14F-4D97-AF65-F5344CB8AC3E}">
        <p14:creationId xmlns:p14="http://schemas.microsoft.com/office/powerpoint/2010/main" val="2897634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3285" y="353942"/>
            <a:ext cx="991144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600" dirty="0"/>
          </a:p>
          <a:p>
            <a:r>
              <a:rPr lang="en-GB" sz="2400" b="1" u="sng" dirty="0" smtClean="0"/>
              <a:t>The Reading Test</a:t>
            </a:r>
            <a:r>
              <a:rPr lang="en-GB" sz="2400" b="1" dirty="0" smtClean="0"/>
              <a:t> </a:t>
            </a:r>
            <a:r>
              <a:rPr lang="en-GB" sz="2400" dirty="0" smtClean="0"/>
              <a:t>consists </a:t>
            </a:r>
            <a:r>
              <a:rPr lang="en-GB" sz="2400" dirty="0"/>
              <a:t>of two separate papers: </a:t>
            </a:r>
            <a:endParaRPr lang="en-GB" sz="2400" dirty="0" smtClean="0"/>
          </a:p>
          <a:p>
            <a:endParaRPr lang="en-GB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 smtClean="0"/>
              <a:t>Paper </a:t>
            </a:r>
            <a:r>
              <a:rPr lang="en-GB" sz="2400" b="1" dirty="0"/>
              <a:t>1 – </a:t>
            </a:r>
            <a:r>
              <a:rPr lang="en-GB" sz="2400" dirty="0"/>
              <a:t>Contains a variety of texts with questions.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 smtClean="0"/>
              <a:t>Paper </a:t>
            </a:r>
            <a:r>
              <a:rPr lang="en-GB" sz="2400" b="1" dirty="0"/>
              <a:t>2 – </a:t>
            </a:r>
            <a:r>
              <a:rPr lang="en-GB" sz="2400" dirty="0"/>
              <a:t>Contains a separate reading booklet. </a:t>
            </a:r>
            <a:r>
              <a:rPr lang="en-GB" sz="2400" dirty="0" smtClean="0"/>
              <a:t>Children </a:t>
            </a:r>
            <a:r>
              <a:rPr lang="en-GB" sz="2400" dirty="0"/>
              <a:t>will write their answers to questions about the passage in a separate booklet. </a:t>
            </a:r>
          </a:p>
          <a:p>
            <a:endParaRPr lang="en-GB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/>
              <a:t>Children </a:t>
            </a:r>
            <a:r>
              <a:rPr lang="en-GB" sz="2400" dirty="0"/>
              <a:t>are given time to complete as much of the paper as possible (no constraints &amp; breaks) </a:t>
            </a:r>
            <a:endParaRPr lang="en-GB" sz="2400" dirty="0" smtClean="0"/>
          </a:p>
          <a:p>
            <a:endParaRPr lang="en-GB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/>
              <a:t>The </a:t>
            </a:r>
            <a:r>
              <a:rPr lang="en-GB" sz="2400" dirty="0"/>
              <a:t>texts will cover a range of poetry, fiction and non-fiction. </a:t>
            </a:r>
            <a:endParaRPr lang="en-GB" sz="2400" dirty="0" smtClean="0"/>
          </a:p>
          <a:p>
            <a:endParaRPr lang="en-GB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/>
              <a:t>Questions </a:t>
            </a:r>
            <a:r>
              <a:rPr lang="en-GB" sz="2400" dirty="0"/>
              <a:t>are designed to assess the comprehension and understanding of a child’s reading. </a:t>
            </a:r>
          </a:p>
          <a:p>
            <a:endParaRPr lang="en-GB" sz="2400" dirty="0"/>
          </a:p>
          <a:p>
            <a:pPr algn="ctr"/>
            <a:r>
              <a:rPr lang="en-GB" sz="2400" dirty="0" smtClean="0"/>
              <a:t>Stem Questions – see example question on following pages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40974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97676" y="0"/>
            <a:ext cx="5641289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u="sng" cap="none" spc="0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Sample Questions</a:t>
            </a:r>
            <a:endParaRPr lang="en-US" sz="5400" b="0" u="sng" cap="none" spc="0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14219"/>
          <a:stretch/>
        </p:blipFill>
        <p:spPr>
          <a:xfrm>
            <a:off x="0" y="877877"/>
            <a:ext cx="6897511" cy="26058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7363" t="8837" r="17789" b="6270"/>
          <a:stretch/>
        </p:blipFill>
        <p:spPr>
          <a:xfrm>
            <a:off x="963385" y="3438283"/>
            <a:ext cx="4261758" cy="33966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0453" y="2855518"/>
            <a:ext cx="3974116" cy="301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474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4542" y="1496942"/>
            <a:ext cx="99114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dirty="0"/>
          </a:p>
          <a:p>
            <a:r>
              <a:rPr lang="en-GB" sz="2800" dirty="0"/>
              <a:t>The test consists of two separate papers: </a:t>
            </a:r>
          </a:p>
          <a:p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Paper </a:t>
            </a:r>
            <a:r>
              <a:rPr lang="en-GB" sz="2800" dirty="0"/>
              <a:t>1: spelling (20 marks). </a:t>
            </a:r>
          </a:p>
          <a:p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Paper </a:t>
            </a:r>
            <a:r>
              <a:rPr lang="en-GB" sz="2800" dirty="0"/>
              <a:t>2: questions (20 marks). </a:t>
            </a:r>
          </a:p>
          <a:p>
            <a:endParaRPr lang="en-GB" sz="2400" dirty="0"/>
          </a:p>
        </p:txBody>
      </p:sp>
      <p:sp>
        <p:nvSpPr>
          <p:cNvPr id="2" name="Rectangle 1"/>
          <p:cNvSpPr/>
          <p:nvPr/>
        </p:nvSpPr>
        <p:spPr>
          <a:xfrm>
            <a:off x="424542" y="125577"/>
            <a:ext cx="836318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u="sng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Spelling, Punctuation and Grammar</a:t>
            </a:r>
            <a:endParaRPr lang="en-US" sz="4000" u="sng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89263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6617" y="125577"/>
            <a:ext cx="40190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u="sng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Sample Question</a:t>
            </a:r>
            <a:endParaRPr lang="en-US" sz="4000" u="sng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5825" y="1359523"/>
            <a:ext cx="5940631" cy="4073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885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6617" y="125577"/>
            <a:ext cx="40190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u="sng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Sample Question</a:t>
            </a:r>
            <a:endParaRPr lang="en-US" sz="4000" u="sng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471" y="1551245"/>
            <a:ext cx="8694821" cy="465014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08956" y="1041181"/>
            <a:ext cx="782682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4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n-GB" sz="2800" b="1" dirty="0">
                <a:latin typeface="Comic Sans MS" panose="030F0702030302020204" pitchFamily="66" charset="0"/>
              </a:rPr>
              <a:t>Grammar, Punctuation and Vocabulary Paper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09811776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</TotalTime>
  <Words>1236</Words>
  <Application>Microsoft Office PowerPoint</Application>
  <PresentationFormat>Widescreen</PresentationFormat>
  <Paragraphs>181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Andalus</vt:lpstr>
      <vt:lpstr>Arial</vt:lpstr>
      <vt:lpstr>Comic Sans MS</vt:lpstr>
      <vt:lpstr>Tahoma</vt:lpstr>
      <vt:lpstr>Trebuchet MS</vt:lpstr>
      <vt:lpstr>Wingdings 3</vt:lpstr>
      <vt:lpstr>Facet</vt:lpstr>
      <vt:lpstr>Key Stage 1 Standard Assessment Tests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REAch Foundation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Stage 1 Standard Assessment Tests</dc:title>
  <dc:creator>Kayleigh Grundy</dc:creator>
  <cp:lastModifiedBy>Head</cp:lastModifiedBy>
  <cp:revision>5</cp:revision>
  <dcterms:created xsi:type="dcterms:W3CDTF">2018-02-20T08:02:30Z</dcterms:created>
  <dcterms:modified xsi:type="dcterms:W3CDTF">2018-02-26T15:46:18Z</dcterms:modified>
</cp:coreProperties>
</file>