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9" r:id="rId6"/>
    <p:sldId id="272" r:id="rId7"/>
    <p:sldId id="273" r:id="rId8"/>
    <p:sldId id="278" r:id="rId9"/>
    <p:sldId id="271" r:id="rId10"/>
    <p:sldId id="270" r:id="rId11"/>
    <p:sldId id="27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75F36-3E43-455C-8E8E-34A69951A0B1}" v="69" dt="2023-09-20T14:47:27.200"/>
    <p1510:client id="{ABE1A464-4A20-4E83-9224-72C0177BF6EC}" v="21" vWet="25" dt="2023-09-20T14:46:41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hobana Wanan" userId="806bb682-dc58-4c7f-99af-adacad0b2006" providerId="ADAL" clId="{ABE1A464-4A20-4E83-9224-72C0177BF6EC}"/>
    <pc:docChg chg="custSel modSld">
      <pc:chgData name="Prishobana Wanan" userId="806bb682-dc58-4c7f-99af-adacad0b2006" providerId="ADAL" clId="{ABE1A464-4A20-4E83-9224-72C0177BF6EC}" dt="2023-09-20T14:45:15.358" v="20" actId="20577"/>
      <pc:docMkLst>
        <pc:docMk/>
      </pc:docMkLst>
      <pc:sldChg chg="modSp mod">
        <pc:chgData name="Prishobana Wanan" userId="806bb682-dc58-4c7f-99af-adacad0b2006" providerId="ADAL" clId="{ABE1A464-4A20-4E83-9224-72C0177BF6EC}" dt="2023-09-20T14:45:15.358" v="20" actId="20577"/>
        <pc:sldMkLst>
          <pc:docMk/>
          <pc:sldMk cId="3066916541" sldId="277"/>
        </pc:sldMkLst>
        <pc:spChg chg="mod">
          <ac:chgData name="Prishobana Wanan" userId="806bb682-dc58-4c7f-99af-adacad0b2006" providerId="ADAL" clId="{ABE1A464-4A20-4E83-9224-72C0177BF6EC}" dt="2023-09-20T14:45:14.461" v="14" actId="27636"/>
          <ac:spMkLst>
            <pc:docMk/>
            <pc:sldMk cId="3066916541" sldId="277"/>
            <ac:spMk id="3" creationId="{00000000-0000-0000-0000-000000000000}"/>
          </ac:spMkLst>
        </pc:spChg>
        <pc:spChg chg="mod">
          <ac:chgData name="Prishobana Wanan" userId="806bb682-dc58-4c7f-99af-adacad0b2006" providerId="ADAL" clId="{ABE1A464-4A20-4E83-9224-72C0177BF6EC}" dt="2023-09-20T14:45:15.358" v="20" actId="20577"/>
          <ac:spMkLst>
            <pc:docMk/>
            <pc:sldMk cId="3066916541" sldId="277"/>
            <ac:spMk id="4" creationId="{00000000-0000-0000-0000-000000000000}"/>
          </ac:spMkLst>
        </pc:spChg>
      </pc:sldChg>
    </pc:docChg>
  </pc:docChgLst>
  <pc:docChgLst>
    <pc:chgData name="Alice Burr" userId="d21c7102-0489-4e2f-aa8f-192ea13bfacb" providerId="ADAL" clId="{1E875F36-3E43-455C-8E8E-34A69951A0B1}"/>
    <pc:docChg chg="custSel modSld">
      <pc:chgData name="Alice Burr" userId="d21c7102-0489-4e2f-aa8f-192ea13bfacb" providerId="ADAL" clId="{1E875F36-3E43-455C-8E8E-34A69951A0B1}" dt="2023-09-20T14:47:27.201" v="64" actId="1076"/>
      <pc:docMkLst>
        <pc:docMk/>
      </pc:docMkLst>
      <pc:sldChg chg="addSp modSp mod">
        <pc:chgData name="Alice Burr" userId="d21c7102-0489-4e2f-aa8f-192ea13bfacb" providerId="ADAL" clId="{1E875F36-3E43-455C-8E8E-34A69951A0B1}" dt="2023-09-20T14:47:27.201" v="64" actId="1076"/>
        <pc:sldMkLst>
          <pc:docMk/>
          <pc:sldMk cId="3093572411" sldId="272"/>
        </pc:sldMkLst>
        <pc:spChg chg="add mod">
          <ac:chgData name="Alice Burr" userId="d21c7102-0489-4e2f-aa8f-192ea13bfacb" providerId="ADAL" clId="{1E875F36-3E43-455C-8E8E-34A69951A0B1}" dt="2023-09-20T14:47:27.201" v="64" actId="1076"/>
          <ac:spMkLst>
            <pc:docMk/>
            <pc:sldMk cId="3093572411" sldId="272"/>
            <ac:spMk id="3" creationId="{54BABBF7-367D-2BA2-6D4D-E8497235CD0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ymaths.co.uk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88" y="591050"/>
            <a:ext cx="9610328" cy="1828800"/>
          </a:xfrm>
        </p:spPr>
        <p:txBody>
          <a:bodyPr>
            <a:normAutofit/>
          </a:bodyPr>
          <a:lstStyle/>
          <a:p>
            <a:r>
              <a:rPr lang="en-US" sz="6000">
                <a:latin typeface="Twinkl Cursive Looped Thin" panose="02000000000000000000" pitchFamily="2" charset="0"/>
              </a:rPr>
              <a:t>Meet the teacher – Year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9616" y="2419850"/>
            <a:ext cx="7086600" cy="914400"/>
          </a:xfrm>
        </p:spPr>
        <p:txBody>
          <a:bodyPr/>
          <a:lstStyle/>
          <a:p>
            <a:pPr algn="ctr"/>
            <a:r>
              <a:rPr lang="en-US">
                <a:latin typeface="Twinkl Cursive Looped Thin" panose="02000000000000000000" pitchFamily="2" charset="0"/>
              </a:rPr>
              <a:t>With Miss Burr, </a:t>
            </a:r>
            <a:r>
              <a:rPr lang="en-US" err="1">
                <a:latin typeface="Twinkl Cursive Looped Thin" panose="02000000000000000000" pitchFamily="2" charset="0"/>
              </a:rPr>
              <a:t>Mrs</a:t>
            </a:r>
            <a:r>
              <a:rPr lang="en-US">
                <a:latin typeface="Twinkl Cursive Looped Thin" panose="02000000000000000000" pitchFamily="2" charset="0"/>
              </a:rPr>
              <a:t> Wanan &amp; </a:t>
            </a:r>
            <a:r>
              <a:rPr lang="en-US" err="1">
                <a:latin typeface="Twinkl Cursive Looped Thin" panose="02000000000000000000" pitchFamily="2" charset="0"/>
              </a:rPr>
              <a:t>Mrs</a:t>
            </a:r>
            <a:r>
              <a:rPr lang="en-US">
                <a:latin typeface="Twinkl Cursive Looped Thin" panose="02000000000000000000" pitchFamily="2" charset="0"/>
              </a:rPr>
              <a:t> Ravi</a:t>
            </a:r>
          </a:p>
        </p:txBody>
      </p:sp>
      <p:pic>
        <p:nvPicPr>
          <p:cNvPr id="2050" name="Picture 2" descr="Civitas Academy">
            <a:extLst>
              <a:ext uri="{FF2B5EF4-FFF2-40B4-BE49-F238E27FC236}">
                <a16:creationId xmlns:a16="http://schemas.microsoft.com/office/drawing/2014/main" id="{B77C4D2D-441B-44B4-8B67-B49F2E4BC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4671"/>
            <a:ext cx="174702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538" y="476672"/>
            <a:ext cx="9829800" cy="1082674"/>
          </a:xfrm>
        </p:spPr>
        <p:txBody>
          <a:bodyPr/>
          <a:lstStyle/>
          <a:p>
            <a:r>
              <a:rPr lang="en-US">
                <a:latin typeface="Twinkl Cursive Looped Thin" panose="02000000000000000000" pitchFamily="2" charset="0"/>
              </a:rPr>
              <a:t>What we’re going to discuss: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438" y="1772816"/>
            <a:ext cx="9144000" cy="4480520"/>
          </a:xfrm>
        </p:spPr>
        <p:txBody>
          <a:bodyPr>
            <a:normAutofit/>
          </a:bodyPr>
          <a:lstStyle/>
          <a:p>
            <a:r>
              <a:rPr lang="en-US">
                <a:latin typeface="Twinkl Cursive Looped Thin" panose="02000000000000000000" pitchFamily="2" charset="0"/>
              </a:rPr>
              <a:t>Classroom Tour</a:t>
            </a:r>
          </a:p>
          <a:p>
            <a:r>
              <a:rPr lang="en-US">
                <a:latin typeface="Twinkl Cursive Looped Thin" panose="02000000000000000000" pitchFamily="2" charset="0"/>
              </a:rPr>
              <a:t>Curriculum Overview and Home Learning</a:t>
            </a:r>
          </a:p>
          <a:p>
            <a:r>
              <a:rPr lang="en-US">
                <a:latin typeface="Twinkl Cursive Looped Thin" panose="02000000000000000000" pitchFamily="2" charset="0"/>
              </a:rPr>
              <a:t>Year 5 timetable</a:t>
            </a:r>
          </a:p>
          <a:p>
            <a:r>
              <a:rPr lang="en-US">
                <a:latin typeface="Twinkl Cursive Looped Thin" panose="02000000000000000000" pitchFamily="2" charset="0"/>
              </a:rPr>
              <a:t>PE day and Library day</a:t>
            </a:r>
          </a:p>
          <a:p>
            <a:r>
              <a:rPr lang="en-US">
                <a:latin typeface="Twinkl Cursive Looped Thin" panose="02000000000000000000" pitchFamily="2" charset="0"/>
              </a:rPr>
              <a:t>Home work</a:t>
            </a:r>
          </a:p>
          <a:p>
            <a:r>
              <a:rPr lang="en-US">
                <a:latin typeface="Twinkl Cursive Looped Thin" panose="02000000000000000000" pitchFamily="2" charset="0"/>
              </a:rPr>
              <a:t>Question and answer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Twinkl Cursive Looped Thin" panose="02000000000000000000" pitchFamily="2" charset="0"/>
              </a:rPr>
              <a:t>A copy of this presentation will be uploaded to our class webpages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2" descr="Civitas Academy">
            <a:extLst>
              <a:ext uri="{FF2B5EF4-FFF2-40B4-BE49-F238E27FC236}">
                <a16:creationId xmlns:a16="http://schemas.microsoft.com/office/drawing/2014/main" id="{B78BFDCD-F150-4B97-A1B2-93394E5F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4671"/>
            <a:ext cx="174702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-11901"/>
            <a:ext cx="9829800" cy="1082674"/>
          </a:xfrm>
        </p:spPr>
        <p:txBody>
          <a:bodyPr/>
          <a:lstStyle/>
          <a:p>
            <a:r>
              <a:rPr lang="en-US">
                <a:latin typeface="Twinkl Cursive Looped Thin" panose="02000000000000000000" pitchFamily="2" charset="0"/>
              </a:rPr>
              <a:t>Classroom Tour</a:t>
            </a:r>
          </a:p>
        </p:txBody>
      </p:sp>
      <p:pic>
        <p:nvPicPr>
          <p:cNvPr id="4" name="Picture 2" descr="Civitas Academy">
            <a:extLst>
              <a:ext uri="{FF2B5EF4-FFF2-40B4-BE49-F238E27FC236}">
                <a16:creationId xmlns:a16="http://schemas.microsoft.com/office/drawing/2014/main" id="{8B1E5C15-2E36-4AE3-BAE6-AE228DAB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4671"/>
            <a:ext cx="174702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4BABBF7-367D-2BA2-6D4D-E8497235CD0B}"/>
              </a:ext>
            </a:extLst>
          </p:cNvPr>
          <p:cNvSpPr txBox="1">
            <a:spLocks/>
          </p:cNvSpPr>
          <p:nvPr/>
        </p:nvSpPr>
        <p:spPr>
          <a:xfrm>
            <a:off x="526977" y="1772816"/>
            <a:ext cx="9829800" cy="2522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Twinkl Cursive Looped Thin" panose="02000000000000000000" pitchFamily="2" charset="0"/>
              </a:rPr>
              <a:t>Recognition boards</a:t>
            </a:r>
          </a:p>
          <a:p>
            <a:endParaRPr lang="en-US">
              <a:latin typeface="Twinkl Cursive Looped Thi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Twinkl Cursive Looped Thin" panose="02000000000000000000" pitchFamily="2" charset="0"/>
              </a:rPr>
              <a:t>Working walks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latin typeface="Twinkl Cursive Looped Thi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Twinkl Cursive Looped Thin" panose="02000000000000000000" pitchFamily="2" charset="0"/>
              </a:rPr>
              <a:t>Trusted adults</a:t>
            </a: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6B21-4182-46CD-9F1F-889089D30ECE}"/>
              </a:ext>
            </a:extLst>
          </p:cNvPr>
          <p:cNvSpPr txBox="1">
            <a:spLocks/>
          </p:cNvSpPr>
          <p:nvPr/>
        </p:nvSpPr>
        <p:spPr>
          <a:xfrm>
            <a:off x="22042" y="-25153"/>
            <a:ext cx="9829800" cy="10826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Twinkl Cursive Looped Thin" panose="02000000000000000000" pitchFamily="2" charset="0"/>
              </a:rPr>
              <a:t>Curriculum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0FD24-96AC-6CFA-7767-2B791291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526193"/>
            <a:ext cx="8665886" cy="58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1C6B-6480-68C2-5F68-5FED83C1BF25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829800" cy="10826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Twinkl Cursive Looped Thin" panose="02000000000000000000" pitchFamily="2" charset="0"/>
              </a:rPr>
              <a:t>Home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FC8AD-1DD0-BD12-FFE0-A46E4F3BF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548680"/>
            <a:ext cx="7971808" cy="53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4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7424"/>
            <a:ext cx="9829800" cy="1082674"/>
          </a:xfrm>
        </p:spPr>
        <p:txBody>
          <a:bodyPr/>
          <a:lstStyle/>
          <a:p>
            <a:r>
              <a:rPr lang="en-US">
                <a:latin typeface="Twinkl Cursive Looped Thin" panose="02000000000000000000" pitchFamily="2" charset="0"/>
              </a:rPr>
              <a:t>A Day in Year 5 – Daily Timetable</a:t>
            </a:r>
          </a:p>
        </p:txBody>
      </p:sp>
      <p:pic>
        <p:nvPicPr>
          <p:cNvPr id="9" name="Picture 2" descr="Civitas Academy">
            <a:extLst>
              <a:ext uri="{FF2B5EF4-FFF2-40B4-BE49-F238E27FC236}">
                <a16:creationId xmlns:a16="http://schemas.microsoft.com/office/drawing/2014/main" id="{9D2D1775-12B7-4D86-A33A-54341D4A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137" y="18856"/>
            <a:ext cx="1128863" cy="88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DD1A3F-A909-E29B-92E7-D6061F450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905"/>
            <a:ext cx="12192000" cy="455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latin typeface="Twinkl Cursive Looped Thin" panose="02000000000000000000" pitchFamily="2" charset="0"/>
              </a:rPr>
              <a:t>Our PE day and library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winkl Cursive Looped Thin" panose="02000000000000000000" pitchFamily="2" charset="0"/>
              </a:rPr>
              <a:t>PE day – </a:t>
            </a:r>
            <a:r>
              <a:rPr lang="en-US" b="1">
                <a:latin typeface="Twinkl Cursive Looped Thin" panose="02000000000000000000" pitchFamily="2" charset="0"/>
              </a:rPr>
              <a:t>THURSDAY</a:t>
            </a:r>
          </a:p>
          <a:p>
            <a:r>
              <a:rPr lang="en-US">
                <a:latin typeface="Twinkl Cursive Looped Thin" panose="02000000000000000000" pitchFamily="2" charset="0"/>
              </a:rPr>
              <a:t>Please can children come in wearing PE kit on a Thursday.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462837"/>
            <a:ext cx="4389120" cy="3474720"/>
          </a:xfrm>
        </p:spPr>
        <p:txBody>
          <a:bodyPr/>
          <a:lstStyle/>
          <a:p>
            <a:r>
              <a:rPr lang="en-US">
                <a:latin typeface="Twinkl Cursive Looped Thin" panose="02000000000000000000" pitchFamily="2" charset="0"/>
              </a:rPr>
              <a:t>Library – FRIDAY</a:t>
            </a:r>
          </a:p>
          <a:p>
            <a:r>
              <a:rPr lang="en-US">
                <a:latin typeface="Twinkl Cursive Looped Thin" panose="02000000000000000000" pitchFamily="2" charset="0"/>
              </a:rPr>
              <a:t>We visit the KS2 library on the top floor on a Friday.</a:t>
            </a:r>
          </a:p>
          <a:p>
            <a:pPr marL="0" indent="0">
              <a:buNone/>
            </a:pPr>
            <a:r>
              <a:rPr lang="en-US">
                <a:latin typeface="Twinkl Cursive Looped Thin" panose="02000000000000000000" pitchFamily="2" charset="0"/>
              </a:rPr>
              <a:t>Children will be able to borrow books from the library and change them on this day.</a:t>
            </a:r>
          </a:p>
        </p:txBody>
      </p:sp>
      <p:pic>
        <p:nvPicPr>
          <p:cNvPr id="1026" name="Picture 2" descr="PE KIT (T-shirt, Shorts &amp; PE Bag) - Plain for School - NO LOGO (Waterville  Primary School)">
            <a:extLst>
              <a:ext uri="{FF2B5EF4-FFF2-40B4-BE49-F238E27FC236}">
                <a16:creationId xmlns:a16="http://schemas.microsoft.com/office/drawing/2014/main" id="{7443A066-D9EE-4B44-BEF7-2A1C1E24A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429000"/>
            <a:ext cx="2016224" cy="20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ivitas Academy">
            <a:extLst>
              <a:ext uri="{FF2B5EF4-FFF2-40B4-BE49-F238E27FC236}">
                <a16:creationId xmlns:a16="http://schemas.microsoft.com/office/drawing/2014/main" id="{7945D158-8EE5-4A4E-B1C9-6969F3795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4671"/>
            <a:ext cx="174702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194D5E-A500-49A1-AD8A-AA8C0DCFE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3915834"/>
            <a:ext cx="1320077" cy="176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526550"/>
            <a:ext cx="9829800" cy="1082674"/>
          </a:xfrm>
        </p:spPr>
        <p:txBody>
          <a:bodyPr>
            <a:normAutofit fontScale="90000"/>
          </a:bodyPr>
          <a:lstStyle/>
          <a:p>
            <a:r>
              <a:rPr lang="en-US" b="1" u="sng">
                <a:latin typeface="Twinkl Cursive Looped Thin" panose="02000000000000000000" pitchFamily="2" charset="0"/>
              </a:rPr>
              <a:t>Homework Expectations</a:t>
            </a:r>
            <a:br>
              <a:rPr lang="en-US">
                <a:latin typeface="Twinkl Cursive Looped Thin" panose="02000000000000000000" pitchFamily="2" charset="0"/>
              </a:rPr>
            </a:br>
            <a:br>
              <a:rPr lang="en-US" sz="2000">
                <a:latin typeface="Twinkl Cursive Looped Thin" panose="02000000000000000000" pitchFamily="2" charset="0"/>
              </a:rPr>
            </a:br>
            <a:r>
              <a:rPr lang="en-US" sz="2000">
                <a:latin typeface="Twinkl Cursive Looped Thin" panose="02000000000000000000" pitchFamily="2" charset="0"/>
              </a:rPr>
              <a:t>Homework will be sent home with children in their homework books on a Thursday. It will be due in the following Wednesday. </a:t>
            </a:r>
            <a:endParaRPr lang="en-US">
              <a:latin typeface="Twinkl Cursive Looped Thi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91640"/>
            <a:ext cx="4389120" cy="3474720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Twinkl Cursive Looped Thin" panose="02000000000000000000" pitchFamily="2" charset="0"/>
              </a:rPr>
              <a:t>My Maths</a:t>
            </a:r>
          </a:p>
          <a:p>
            <a:pPr lvl="1"/>
            <a:r>
              <a:rPr lang="en-US">
                <a:latin typeface="Twinkl Cursive Looped Thin" panose="02000000000000000000" pitchFamily="2" charset="0"/>
              </a:rPr>
              <a:t>From time-to-time </a:t>
            </a:r>
            <a:r>
              <a:rPr lang="en-US" err="1">
                <a:latin typeface="Twinkl Cursive Looped Thin" panose="02000000000000000000" pitchFamily="2" charset="0"/>
              </a:rPr>
              <a:t>Maths</a:t>
            </a:r>
            <a:r>
              <a:rPr lang="en-US">
                <a:latin typeface="Twinkl Cursive Looped Thin" panose="02000000000000000000" pitchFamily="2" charset="0"/>
              </a:rPr>
              <a:t> homework will be set on My Maths. </a:t>
            </a:r>
          </a:p>
          <a:p>
            <a:pPr lvl="1"/>
            <a:r>
              <a:rPr lang="en-US">
                <a:latin typeface="Twinkl Cursive Looped Thin" panose="02000000000000000000" pitchFamily="2" charset="0"/>
              </a:rPr>
              <a:t>Each child has a personal login, if you need your child’s login, please email us at </a:t>
            </a:r>
            <a:r>
              <a:rPr lang="en-US" b="1" i="1">
                <a:latin typeface="Twinkl Cursive Looped Thin" panose="02000000000000000000" pitchFamily="2" charset="0"/>
              </a:rPr>
              <a:t>year5@civitasacademy.co.uk</a:t>
            </a:r>
          </a:p>
          <a:p>
            <a:pPr lvl="1"/>
            <a:r>
              <a:rPr lang="en-US">
                <a:latin typeface="Twinkl Cursive Looped Thin" panose="02000000000000000000" pitchFamily="2" charset="0"/>
              </a:rPr>
              <a:t>The link for My Maths is:</a:t>
            </a:r>
          </a:p>
          <a:p>
            <a:pPr marL="274320" lvl="1" indent="0">
              <a:buNone/>
            </a:pPr>
            <a:r>
              <a:rPr lang="en-US">
                <a:latin typeface="Twinkl Cursive Looped Thin" panose="02000000000000000000" pitchFamily="2" charset="0"/>
              </a:rPr>
              <a:t>   </a:t>
            </a:r>
            <a:r>
              <a:rPr lang="en-US">
                <a:latin typeface="Twinkl Cursive Looped Thin" panose="02000000000000000000" pitchFamily="2" charset="0"/>
                <a:hlinkClick r:id="rId2"/>
              </a:rPr>
              <a:t>https://www.mymaths.co.uk/</a:t>
            </a:r>
            <a:endParaRPr lang="en-US">
              <a:latin typeface="Twinkl Cursive Looped Thin" panose="02000000000000000000" pitchFamily="2" charset="0"/>
            </a:endParaRPr>
          </a:p>
          <a:p>
            <a:pPr marL="274320" lvl="1" indent="0">
              <a:buNone/>
            </a:pPr>
            <a:endParaRPr lang="en-US"/>
          </a:p>
          <a:p>
            <a:pPr lvl="1"/>
            <a:endParaRPr lang="en-US" b="1" i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1784" y="1691640"/>
            <a:ext cx="4389120" cy="3474720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Twinkl Cursive Looped Thin" panose="02000000000000000000" pitchFamily="2" charset="0"/>
              </a:rPr>
              <a:t>Spellings</a:t>
            </a:r>
          </a:p>
          <a:p>
            <a:pPr lvl="1"/>
            <a:r>
              <a:rPr lang="en-US">
                <a:latin typeface="Twinkl Cursive Looped Thin" panose="02000000000000000000" pitchFamily="2" charset="0"/>
              </a:rPr>
              <a:t>We will be putting the termly spellings onto the class webpage and sending the weekly spellings in the children’s homework books.</a:t>
            </a:r>
          </a:p>
          <a:p>
            <a:pPr lvl="1"/>
            <a:r>
              <a:rPr lang="en-US">
                <a:latin typeface="Twinkl Cursive Looped Thin" panose="02000000000000000000" pitchFamily="2" charset="0"/>
              </a:rPr>
              <a:t>These spellings can be </a:t>
            </a:r>
            <a:r>
              <a:rPr lang="en-US" err="1">
                <a:latin typeface="Twinkl Cursive Looped Thin" panose="02000000000000000000" pitchFamily="2" charset="0"/>
              </a:rPr>
              <a:t>practised</a:t>
            </a:r>
            <a:r>
              <a:rPr lang="en-US">
                <a:latin typeface="Twinkl Cursive Looped Thin" panose="02000000000000000000" pitchFamily="2" charset="0"/>
              </a:rPr>
              <a:t> at home and throughout the week at school.</a:t>
            </a:r>
          </a:p>
          <a:p>
            <a:pPr lvl="1"/>
            <a:r>
              <a:rPr lang="en-US">
                <a:latin typeface="Twinkl Cursive Looped Thin" panose="02000000000000000000" pitchFamily="2" charset="0"/>
              </a:rPr>
              <a:t>There will be an informal spelling test on a Thursday which will be recorded in the back of your child’s homework book.</a:t>
            </a:r>
          </a:p>
        </p:txBody>
      </p:sp>
      <p:pic>
        <p:nvPicPr>
          <p:cNvPr id="5" name="Picture 2" descr="Civitas Academy">
            <a:extLst>
              <a:ext uri="{FF2B5EF4-FFF2-40B4-BE49-F238E27FC236}">
                <a16:creationId xmlns:a16="http://schemas.microsoft.com/office/drawing/2014/main" id="{7945D158-8EE5-4A4E-B1C9-6969F3795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4671"/>
            <a:ext cx="174702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AD65DD-0462-43F6-B807-6FEEA84CCC36}"/>
              </a:ext>
            </a:extLst>
          </p:cNvPr>
          <p:cNvSpPr txBox="1">
            <a:spLocks/>
          </p:cNvSpPr>
          <p:nvPr/>
        </p:nvSpPr>
        <p:spPr>
          <a:xfrm>
            <a:off x="9120336" y="1696523"/>
            <a:ext cx="280831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winkl Cursive Looped Thin" panose="02000000000000000000" pitchFamily="2" charset="0"/>
              </a:rPr>
              <a:t>Home Learning</a:t>
            </a:r>
          </a:p>
          <a:p>
            <a:r>
              <a:rPr lang="en-US">
                <a:latin typeface="Twinkl Cursive Looped Thin" panose="02000000000000000000" pitchFamily="2" charset="0"/>
              </a:rPr>
              <a:t>There is also a grid on our website with a range of ideas for learning at home about our current topic.  </a:t>
            </a:r>
          </a:p>
        </p:txBody>
      </p:sp>
    </p:spTree>
    <p:extLst>
      <p:ext uri="{BB962C8B-B14F-4D97-AF65-F5344CB8AC3E}">
        <p14:creationId xmlns:p14="http://schemas.microsoft.com/office/powerpoint/2010/main" val="306691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1124744"/>
            <a:ext cx="7315200" cy="2592288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Twinkl Cursive Looped Thin" panose="02000000000000000000" pitchFamily="2" charset="0"/>
              </a:rPr>
              <a:t>Thank you for listening!</a:t>
            </a:r>
            <a:br>
              <a:rPr lang="en-US">
                <a:latin typeface="Twinkl Cursive Looped Thin" panose="02000000000000000000" pitchFamily="2" charset="0"/>
              </a:rPr>
            </a:br>
            <a:br>
              <a:rPr lang="en-US">
                <a:latin typeface="Twinkl Cursive Looped Thin" panose="02000000000000000000" pitchFamily="2" charset="0"/>
              </a:rPr>
            </a:br>
            <a:r>
              <a:rPr lang="en-US">
                <a:latin typeface="Twinkl Cursive Looped Thin" panose="02000000000000000000" pitchFamily="2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60508B637344A90A9AFCE908CFC91" ma:contentTypeVersion="17" ma:contentTypeDescription="Create a new document." ma:contentTypeScope="" ma:versionID="58f3066f1b26969f19709fdb2dd3c1a2">
  <xsd:schema xmlns:xsd="http://www.w3.org/2001/XMLSchema" xmlns:xs="http://www.w3.org/2001/XMLSchema" xmlns:p="http://schemas.microsoft.com/office/2006/metadata/properties" xmlns:ns2="a0578292-a028-4e6d-b1bc-11fbdb8dad93" xmlns:ns3="3da07bec-07d8-4b63-a660-079d695c23ef" targetNamespace="http://schemas.microsoft.com/office/2006/metadata/properties" ma:root="true" ma:fieldsID="1a6f8797e5aa220bb36f9292c3ebad5a" ns2:_="" ns3:_="">
    <xsd:import namespace="a0578292-a028-4e6d-b1bc-11fbdb8dad93"/>
    <xsd:import namespace="3da07bec-07d8-4b63-a660-079d695c23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78292-a028-4e6d-b1bc-11fbdb8da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9d2af9-c4c4-4881-a912-41534b348c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07bec-07d8-4b63-a660-079d695c23e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2fdce6-e750-454d-bbd5-1107427c3744}" ma:internalName="TaxCatchAll" ma:showField="CatchAllData" ma:web="3da07bec-07d8-4b63-a660-079d695c23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a07bec-07d8-4b63-a660-079d695c23ef" xsi:nil="true"/>
    <lcf76f155ced4ddcb4097134ff3c332f xmlns="a0578292-a028-4e6d-b1bc-11fbdb8dad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D35877-2B8C-4D22-808A-C17B3BE0998B}">
  <ds:schemaRefs>
    <ds:schemaRef ds:uri="3da07bec-07d8-4b63-a660-079d695c23ef"/>
    <ds:schemaRef ds:uri="a0578292-a028-4e6d-b1bc-11fbdb8dad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3da07bec-07d8-4b63-a660-079d695c23ef"/>
    <ds:schemaRef ds:uri="40262f94-9f35-4ac3-9a90-690165a166b7"/>
    <ds:schemaRef ds:uri="a0578292-a028-4e6d-b1bc-11fbdb8dad93"/>
    <ds:schemaRef ds:uri="a4f35948-e619-41b3-aa29-22878b09cf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Children Friends 16x9</vt:lpstr>
      <vt:lpstr>Meet the teacher – Year 5</vt:lpstr>
      <vt:lpstr>What we’re going to discuss:</vt:lpstr>
      <vt:lpstr>Classroom Tour</vt:lpstr>
      <vt:lpstr>PowerPoint Presentation</vt:lpstr>
      <vt:lpstr>PowerPoint Presentation</vt:lpstr>
      <vt:lpstr>A Day in Year 5 – Daily Timetable</vt:lpstr>
      <vt:lpstr>Our PE day and library day</vt:lpstr>
      <vt:lpstr>Homework Expectations  Homework will be sent home with children in their homework books on a Thursday. It will be due in the following Wednesday. </vt:lpstr>
      <vt:lpstr>Thank you for listening!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 – Year 3</dc:title>
  <dc:creator>Matilda Sturt-Hammond</dc:creator>
  <cp:revision>1</cp:revision>
  <dcterms:created xsi:type="dcterms:W3CDTF">2020-09-17T10:33:52Z</dcterms:created>
  <dcterms:modified xsi:type="dcterms:W3CDTF">2023-09-20T14:47:37Z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0x01010045060508B637344A90A9AFCE908CFC91</vt:lpwstr>
  </property>
  <property fmtid="{D5CDD505-2E9C-101B-9397-08002B2CF9AE}" pid="3" name="MediaServiceImageTags">
    <vt:lpwstr/>
  </property>
</Properties>
</file>