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FC9F6-F87F-47BF-B5C9-3A787DA5BD97}" type="datetimeFigureOut">
              <a:rPr lang="en-GB" smtClean="0"/>
              <a:t>08/10/2020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9CFEA-92B5-4E20-B94B-CC911986BA03}" type="slidenum">
              <a:rPr lang="en-GB" smtClean="0"/>
              <a:t>‹#›</a:t>
            </a:fld>
            <a:endParaRPr lang="en-GB"/>
          </a:p>
        </p:txBody>
      </p:sp>
    </p:spTree>
    <p:extLst>
      <p:ext uri="{BB962C8B-B14F-4D97-AF65-F5344CB8AC3E}">
        <p14:creationId xmlns:p14="http://schemas.microsoft.com/office/powerpoint/2010/main" val="292245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69CFEA-92B5-4E20-B94B-CC911986BA03}" type="slidenum">
              <a:rPr lang="en-GB" smtClean="0"/>
              <a:t>11</a:t>
            </a:fld>
            <a:endParaRPr lang="en-GB"/>
          </a:p>
        </p:txBody>
      </p:sp>
    </p:spTree>
    <p:extLst>
      <p:ext uri="{BB962C8B-B14F-4D97-AF65-F5344CB8AC3E}">
        <p14:creationId xmlns:p14="http://schemas.microsoft.com/office/powerpoint/2010/main" val="230765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794A11-9622-4486-BF31-95A5FD0FD8AF}"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3F388-ED46-41B0-A89D-33C0BA0C3F2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94A11-9622-4486-BF31-95A5FD0FD8AF}"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3F388-ED46-41B0-A89D-33C0BA0C3F2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0794A11-9622-4486-BF31-95A5FD0FD8AF}"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3F388-ED46-41B0-A89D-33C0BA0C3F26}"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94A11-9622-4486-BF31-95A5FD0FD8AF}"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3F388-ED46-41B0-A89D-33C0BA0C3F26}"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794A11-9622-4486-BF31-95A5FD0FD8AF}"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3F388-ED46-41B0-A89D-33C0BA0C3F2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80794A11-9622-4486-BF31-95A5FD0FD8AF}"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3F388-ED46-41B0-A89D-33C0BA0C3F26}"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794A11-9622-4486-BF31-95A5FD0FD8AF}" type="datetimeFigureOut">
              <a:rPr lang="en-GB" smtClean="0"/>
              <a:t>08/10/2020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23F388-ED46-41B0-A89D-33C0BA0C3F2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794A11-9622-4486-BF31-95A5FD0FD8AF}" type="datetimeFigureOut">
              <a:rPr lang="en-GB" smtClean="0"/>
              <a:t>08/10/2020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23F388-ED46-41B0-A89D-33C0BA0C3F2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0794A11-9622-4486-BF31-95A5FD0FD8AF}" type="datetimeFigureOut">
              <a:rPr lang="en-GB" smtClean="0"/>
              <a:t>08/10/2020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23F388-ED46-41B0-A89D-33C0BA0C3F2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0794A11-9622-4486-BF31-95A5FD0FD8AF}"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3F388-ED46-41B0-A89D-33C0BA0C3F26}"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794A11-9622-4486-BF31-95A5FD0FD8AF}"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3F388-ED46-41B0-A89D-33C0BA0C3F26}"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0794A11-9622-4486-BF31-95A5FD0FD8AF}" type="datetimeFigureOut">
              <a:rPr lang="en-GB" smtClean="0"/>
              <a:t>08/10/2020</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723F388-ED46-41B0-A89D-33C0BA0C3F26}"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maths.co.uk/"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err="1"/>
              <a:t>MyMaths</a:t>
            </a:r>
            <a:br>
              <a:rPr lang="en-GB" dirty="0"/>
            </a:br>
            <a:r>
              <a:rPr lang="en-GB" dirty="0"/>
              <a:t>Civitas Academy</a:t>
            </a:r>
          </a:p>
        </p:txBody>
      </p:sp>
      <p:sp>
        <p:nvSpPr>
          <p:cNvPr id="3" name="Title 1">
            <a:extLst>
              <a:ext uri="{FF2B5EF4-FFF2-40B4-BE49-F238E27FC236}">
                <a16:creationId xmlns:a16="http://schemas.microsoft.com/office/drawing/2014/main" id="{E4F392EC-712C-4420-9767-1F2A86D51564}"/>
              </a:ext>
            </a:extLst>
          </p:cNvPr>
          <p:cNvSpPr txBox="1">
            <a:spLocks/>
          </p:cNvSpPr>
          <p:nvPr/>
        </p:nvSpPr>
        <p:spPr>
          <a:xfrm>
            <a:off x="697408" y="3573016"/>
            <a:ext cx="7772400" cy="1780108"/>
          </a:xfrm>
          <a:prstGeom prst="rect">
            <a:avLst/>
          </a:prstGeom>
        </p:spPr>
        <p:txBody>
          <a:bodyPr vert="horz" lIns="91440" tIns="45720" rIns="91440" bIns="45720" rtlCol="0" anchor="b">
            <a:normAutofit fontScale="9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This zoom is being recorded.</a:t>
            </a:r>
          </a:p>
          <a:p>
            <a:r>
              <a:rPr lang="en-GB" dirty="0"/>
              <a:t>Please mute yourself.</a:t>
            </a:r>
          </a:p>
          <a:p>
            <a:r>
              <a:rPr lang="en-GB" dirty="0"/>
              <a:t>You can ask questions at the end.</a:t>
            </a:r>
          </a:p>
        </p:txBody>
      </p:sp>
    </p:spTree>
    <p:extLst>
      <p:ext uri="{BB962C8B-B14F-4D97-AF65-F5344CB8AC3E}">
        <p14:creationId xmlns:p14="http://schemas.microsoft.com/office/powerpoint/2010/main" val="424436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Completing additional tasks</a:t>
            </a:r>
          </a:p>
        </p:txBody>
      </p:sp>
      <p:sp>
        <p:nvSpPr>
          <p:cNvPr id="3" name="TextBox 2"/>
          <p:cNvSpPr txBox="1"/>
          <p:nvPr/>
        </p:nvSpPr>
        <p:spPr>
          <a:xfrm>
            <a:off x="6084168" y="2492896"/>
            <a:ext cx="2664296" cy="1754326"/>
          </a:xfrm>
          <a:prstGeom prst="rect">
            <a:avLst/>
          </a:prstGeom>
          <a:noFill/>
        </p:spPr>
        <p:txBody>
          <a:bodyPr wrap="square" rtlCol="0">
            <a:spAutoFit/>
          </a:bodyPr>
          <a:lstStyle/>
          <a:p>
            <a:r>
              <a:rPr lang="en-GB" dirty="0"/>
              <a:t>When you click on a year group bar, the following will screen will load.</a:t>
            </a:r>
          </a:p>
          <a:p>
            <a:endParaRPr lang="en-GB" dirty="0"/>
          </a:p>
          <a:p>
            <a:r>
              <a:rPr lang="en-GB" dirty="0"/>
              <a:t>You can select to do other homework.</a:t>
            </a:r>
          </a:p>
        </p:txBody>
      </p:sp>
      <p:pic>
        <p:nvPicPr>
          <p:cNvPr id="4" name="Picture 3">
            <a:extLst>
              <a:ext uri="{FF2B5EF4-FFF2-40B4-BE49-F238E27FC236}">
                <a16:creationId xmlns:a16="http://schemas.microsoft.com/office/drawing/2014/main" id="{94CD7DD2-DEA5-4E13-B26C-BB705C50A383}"/>
              </a:ext>
            </a:extLst>
          </p:cNvPr>
          <p:cNvPicPr>
            <a:picLocks noChangeAspect="1"/>
          </p:cNvPicPr>
          <p:nvPr/>
        </p:nvPicPr>
        <p:blipFill>
          <a:blip r:embed="rId2"/>
          <a:stretch>
            <a:fillRect/>
          </a:stretch>
        </p:blipFill>
        <p:spPr>
          <a:xfrm>
            <a:off x="165263" y="2060848"/>
            <a:ext cx="5789139" cy="4248472"/>
          </a:xfrm>
          <a:prstGeom prst="rect">
            <a:avLst/>
          </a:prstGeom>
        </p:spPr>
      </p:pic>
    </p:spTree>
    <p:extLst>
      <p:ext uri="{BB962C8B-B14F-4D97-AF65-F5344CB8AC3E}">
        <p14:creationId xmlns:p14="http://schemas.microsoft.com/office/powerpoint/2010/main" val="1875231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Booster Packs</a:t>
            </a:r>
          </a:p>
        </p:txBody>
      </p:sp>
      <p:sp>
        <p:nvSpPr>
          <p:cNvPr id="3" name="TextBox 2"/>
          <p:cNvSpPr txBox="1"/>
          <p:nvPr/>
        </p:nvSpPr>
        <p:spPr>
          <a:xfrm>
            <a:off x="6012160" y="2564904"/>
            <a:ext cx="2880320" cy="2862322"/>
          </a:xfrm>
          <a:prstGeom prst="rect">
            <a:avLst/>
          </a:prstGeom>
          <a:noFill/>
        </p:spPr>
        <p:txBody>
          <a:bodyPr wrap="square" rtlCol="0">
            <a:spAutoFit/>
          </a:bodyPr>
          <a:lstStyle/>
          <a:p>
            <a:r>
              <a:rPr lang="en-GB" dirty="0"/>
              <a:t>Under the results tab, click on ‘Boosters’ and this will load up the activities associated with each relevant year group.</a:t>
            </a:r>
          </a:p>
          <a:p>
            <a:endParaRPr lang="en-GB" dirty="0"/>
          </a:p>
          <a:p>
            <a:r>
              <a:rPr lang="en-GB" dirty="0"/>
              <a:t>To complete activities, click on the relevant year group and again on the grey area to load up the complete list.</a:t>
            </a:r>
          </a:p>
        </p:txBody>
      </p:sp>
      <p:pic>
        <p:nvPicPr>
          <p:cNvPr id="4" name="Picture 3">
            <a:extLst>
              <a:ext uri="{FF2B5EF4-FFF2-40B4-BE49-F238E27FC236}">
                <a16:creationId xmlns:a16="http://schemas.microsoft.com/office/drawing/2014/main" id="{D678C1C3-86C7-4E70-B213-8B965643AB67}"/>
              </a:ext>
            </a:extLst>
          </p:cNvPr>
          <p:cNvPicPr>
            <a:picLocks noChangeAspect="1"/>
          </p:cNvPicPr>
          <p:nvPr/>
        </p:nvPicPr>
        <p:blipFill rotWithShape="1">
          <a:blip r:embed="rId3"/>
          <a:srcRect t="9432" b="11364"/>
          <a:stretch/>
        </p:blipFill>
        <p:spPr>
          <a:xfrm>
            <a:off x="260638" y="1772816"/>
            <a:ext cx="5607506" cy="4392487"/>
          </a:xfrm>
          <a:prstGeom prst="rect">
            <a:avLst/>
          </a:prstGeom>
        </p:spPr>
      </p:pic>
    </p:spTree>
    <p:extLst>
      <p:ext uri="{BB962C8B-B14F-4D97-AF65-F5344CB8AC3E}">
        <p14:creationId xmlns:p14="http://schemas.microsoft.com/office/powerpoint/2010/main" val="322570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t>
            </a:r>
            <a:r>
              <a:rPr lang="en-GB" dirty="0" err="1"/>
              <a:t>MyMaths</a:t>
            </a:r>
            <a:r>
              <a:rPr lang="en-GB" dirty="0"/>
              <a:t>?</a:t>
            </a:r>
          </a:p>
        </p:txBody>
      </p:sp>
      <p:sp>
        <p:nvSpPr>
          <p:cNvPr id="3" name="TextBox 2"/>
          <p:cNvSpPr txBox="1"/>
          <p:nvPr/>
        </p:nvSpPr>
        <p:spPr>
          <a:xfrm>
            <a:off x="467544" y="2348880"/>
            <a:ext cx="8208912" cy="3816429"/>
          </a:xfrm>
          <a:prstGeom prst="rect">
            <a:avLst/>
          </a:prstGeom>
          <a:noFill/>
        </p:spPr>
        <p:txBody>
          <a:bodyPr wrap="square" rtlCol="0">
            <a:spAutoFit/>
          </a:bodyPr>
          <a:lstStyle/>
          <a:p>
            <a:pPr marL="285750" indent="-285750">
              <a:buFont typeface="Arial" charset="0"/>
              <a:buChar char="•"/>
            </a:pPr>
            <a:r>
              <a:rPr lang="en-GB" sz="2800" dirty="0"/>
              <a:t>Online homework system used in Key Stage 1 and2</a:t>
            </a:r>
          </a:p>
          <a:p>
            <a:pPr marL="285750" indent="-285750">
              <a:buFont typeface="Arial" charset="0"/>
              <a:buChar char="•"/>
            </a:pPr>
            <a:r>
              <a:rPr lang="en-GB" sz="2800" dirty="0"/>
              <a:t>Covers the new curriculum from Year 1 to Year 6</a:t>
            </a:r>
          </a:p>
          <a:p>
            <a:pPr marL="285750" indent="-285750">
              <a:buFont typeface="Arial" charset="0"/>
              <a:buChar char="•"/>
            </a:pPr>
            <a:r>
              <a:rPr lang="en-GB" sz="2800" dirty="0"/>
              <a:t>Each homework has a tutorial that can be used</a:t>
            </a:r>
          </a:p>
          <a:p>
            <a:pPr marL="285750" indent="-285750">
              <a:buFont typeface="Arial" charset="0"/>
              <a:buChar char="•"/>
            </a:pPr>
            <a:r>
              <a:rPr lang="en-GB" sz="2800" dirty="0"/>
              <a:t>Booster packs available for each year group</a:t>
            </a:r>
          </a:p>
          <a:p>
            <a:pPr marL="285750" indent="-285750">
              <a:buFont typeface="Arial" charset="0"/>
              <a:buChar char="•"/>
            </a:pPr>
            <a:r>
              <a:rPr lang="en-GB" sz="2800" dirty="0"/>
              <a:t>Offers the opportunity to complete extra homework tasks</a:t>
            </a:r>
          </a:p>
          <a:p>
            <a:pPr marL="285750" indent="-285750">
              <a:buFont typeface="Arial" charset="0"/>
              <a:buChar char="•"/>
            </a:pPr>
            <a:r>
              <a:rPr lang="en-GB" sz="2800" dirty="0"/>
              <a:t>Builds an individual profile of strengths and development points</a:t>
            </a:r>
          </a:p>
          <a:p>
            <a:endParaRPr lang="en-GB" dirty="0"/>
          </a:p>
        </p:txBody>
      </p:sp>
    </p:spTree>
    <p:extLst>
      <p:ext uri="{BB962C8B-B14F-4D97-AF65-F5344CB8AC3E}">
        <p14:creationId xmlns:p14="http://schemas.microsoft.com/office/powerpoint/2010/main" val="85095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Logging on</a:t>
            </a:r>
          </a:p>
        </p:txBody>
      </p:sp>
      <p:sp>
        <p:nvSpPr>
          <p:cNvPr id="4" name="TextBox 3"/>
          <p:cNvSpPr txBox="1"/>
          <p:nvPr/>
        </p:nvSpPr>
        <p:spPr>
          <a:xfrm>
            <a:off x="4788024" y="2564904"/>
            <a:ext cx="3816424" cy="2308324"/>
          </a:xfrm>
          <a:prstGeom prst="rect">
            <a:avLst/>
          </a:prstGeom>
          <a:noFill/>
        </p:spPr>
        <p:txBody>
          <a:bodyPr wrap="square" rtlCol="0">
            <a:spAutoFit/>
          </a:bodyPr>
          <a:lstStyle/>
          <a:p>
            <a:pPr marL="285750" indent="-285750">
              <a:buFont typeface="Arial" charset="0"/>
              <a:buChar char="•"/>
            </a:pPr>
            <a:r>
              <a:rPr lang="en-GB" dirty="0">
                <a:hlinkClick r:id="rId2"/>
              </a:rPr>
              <a:t>www.mymaths.co.uk</a:t>
            </a:r>
            <a:r>
              <a:rPr lang="en-GB" dirty="0"/>
              <a:t> or access via the school website</a:t>
            </a:r>
          </a:p>
          <a:p>
            <a:pPr marL="285750" indent="-285750">
              <a:buFont typeface="Arial" charset="0"/>
              <a:buChar char="•"/>
            </a:pPr>
            <a:r>
              <a:rPr lang="en-GB" dirty="0"/>
              <a:t>On the home screen, enter the school username and password</a:t>
            </a:r>
          </a:p>
          <a:p>
            <a:r>
              <a:rPr lang="en-GB" dirty="0"/>
              <a:t> </a:t>
            </a:r>
          </a:p>
          <a:p>
            <a:r>
              <a:rPr lang="en-GB" dirty="0"/>
              <a:t>Username: </a:t>
            </a:r>
            <a:r>
              <a:rPr lang="en-GB" dirty="0" err="1"/>
              <a:t>civitas</a:t>
            </a:r>
            <a:endParaRPr lang="en-GB" dirty="0"/>
          </a:p>
          <a:p>
            <a:endParaRPr lang="en-GB" dirty="0"/>
          </a:p>
          <a:p>
            <a:r>
              <a:rPr lang="en-GB" dirty="0"/>
              <a:t>Password:  tangent2</a:t>
            </a:r>
          </a:p>
        </p:txBody>
      </p:sp>
      <p:pic>
        <p:nvPicPr>
          <p:cNvPr id="5" name="Picture 4">
            <a:extLst>
              <a:ext uri="{FF2B5EF4-FFF2-40B4-BE49-F238E27FC236}">
                <a16:creationId xmlns:a16="http://schemas.microsoft.com/office/drawing/2014/main" id="{C4927AF5-50B6-4261-B6F7-E2C346869CBA}"/>
              </a:ext>
            </a:extLst>
          </p:cNvPr>
          <p:cNvPicPr>
            <a:picLocks noChangeAspect="1"/>
          </p:cNvPicPr>
          <p:nvPr/>
        </p:nvPicPr>
        <p:blipFill rotWithShape="1">
          <a:blip r:embed="rId3"/>
          <a:srcRect t="9401" b="10800"/>
          <a:stretch/>
        </p:blipFill>
        <p:spPr>
          <a:xfrm>
            <a:off x="143838" y="2420888"/>
            <a:ext cx="4644186" cy="3820492"/>
          </a:xfrm>
          <a:prstGeom prst="rect">
            <a:avLst/>
          </a:prstGeom>
        </p:spPr>
      </p:pic>
    </p:spTree>
    <p:extLst>
      <p:ext uri="{BB962C8B-B14F-4D97-AF65-F5344CB8AC3E}">
        <p14:creationId xmlns:p14="http://schemas.microsoft.com/office/powerpoint/2010/main" val="83731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portal</a:t>
            </a:r>
          </a:p>
        </p:txBody>
      </p:sp>
      <p:cxnSp>
        <p:nvCxnSpPr>
          <p:cNvPr id="6" name="Straight Arrow Connector 5"/>
          <p:cNvCxnSpPr>
            <a:cxnSpLocks/>
          </p:cNvCxnSpPr>
          <p:nvPr/>
        </p:nvCxnSpPr>
        <p:spPr>
          <a:xfrm flipH="1">
            <a:off x="5004048" y="3068960"/>
            <a:ext cx="57606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36096" y="2636912"/>
            <a:ext cx="3384376" cy="1477328"/>
          </a:xfrm>
          <a:prstGeom prst="rect">
            <a:avLst/>
          </a:prstGeom>
          <a:noFill/>
        </p:spPr>
        <p:txBody>
          <a:bodyPr wrap="square" rtlCol="0">
            <a:spAutoFit/>
          </a:bodyPr>
          <a:lstStyle/>
          <a:p>
            <a:r>
              <a:rPr lang="en-GB" dirty="0"/>
              <a:t>Once logged in to the school site your child will need to enter their own unique username and password into the ‘My portal’ section.</a:t>
            </a:r>
          </a:p>
        </p:txBody>
      </p:sp>
      <p:pic>
        <p:nvPicPr>
          <p:cNvPr id="3" name="Picture 2">
            <a:extLst>
              <a:ext uri="{FF2B5EF4-FFF2-40B4-BE49-F238E27FC236}">
                <a16:creationId xmlns:a16="http://schemas.microsoft.com/office/drawing/2014/main" id="{4429C591-9243-4F77-AD0A-14C35FDF8415}"/>
              </a:ext>
            </a:extLst>
          </p:cNvPr>
          <p:cNvPicPr>
            <a:picLocks noChangeAspect="1"/>
          </p:cNvPicPr>
          <p:nvPr/>
        </p:nvPicPr>
        <p:blipFill rotWithShape="1">
          <a:blip r:embed="rId2"/>
          <a:srcRect t="11496" b="9019"/>
          <a:stretch/>
        </p:blipFill>
        <p:spPr>
          <a:xfrm>
            <a:off x="285287" y="3212982"/>
            <a:ext cx="5150809" cy="3277522"/>
          </a:xfrm>
          <a:prstGeom prst="rect">
            <a:avLst/>
          </a:prstGeom>
        </p:spPr>
      </p:pic>
    </p:spTree>
    <p:extLst>
      <p:ext uri="{BB962C8B-B14F-4D97-AF65-F5344CB8AC3E}">
        <p14:creationId xmlns:p14="http://schemas.microsoft.com/office/powerpoint/2010/main" val="316725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My portal</a:t>
            </a:r>
          </a:p>
        </p:txBody>
      </p:sp>
      <p:sp>
        <p:nvSpPr>
          <p:cNvPr id="5" name="TextBox 4"/>
          <p:cNvSpPr txBox="1"/>
          <p:nvPr/>
        </p:nvSpPr>
        <p:spPr>
          <a:xfrm>
            <a:off x="6300192" y="2708920"/>
            <a:ext cx="2448272" cy="1477328"/>
          </a:xfrm>
          <a:prstGeom prst="rect">
            <a:avLst/>
          </a:prstGeom>
          <a:noFill/>
        </p:spPr>
        <p:txBody>
          <a:bodyPr wrap="square" rtlCol="0">
            <a:spAutoFit/>
          </a:bodyPr>
          <a:lstStyle/>
          <a:p>
            <a:r>
              <a:rPr lang="en-GB" dirty="0"/>
              <a:t>Set homework will appear on the screen as your child logs on. Overdue homework will also be listed.</a:t>
            </a:r>
          </a:p>
        </p:txBody>
      </p:sp>
      <p:cxnSp>
        <p:nvCxnSpPr>
          <p:cNvPr id="11" name="Straight Arrow Connector 10"/>
          <p:cNvCxnSpPr/>
          <p:nvPr/>
        </p:nvCxnSpPr>
        <p:spPr>
          <a:xfrm flipV="1">
            <a:off x="1907704" y="2996952"/>
            <a:ext cx="7200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372200" y="4365104"/>
            <a:ext cx="2160240" cy="2031325"/>
          </a:xfrm>
          <a:prstGeom prst="rect">
            <a:avLst/>
          </a:prstGeom>
          <a:noFill/>
        </p:spPr>
        <p:txBody>
          <a:bodyPr wrap="square" rtlCol="0">
            <a:spAutoFit/>
          </a:bodyPr>
          <a:lstStyle/>
          <a:p>
            <a:r>
              <a:rPr lang="en-GB" dirty="0"/>
              <a:t>Games can be accessed via the games tab. The practice tab will also open the links to extra homework and booster packs.</a:t>
            </a:r>
          </a:p>
        </p:txBody>
      </p:sp>
      <p:pic>
        <p:nvPicPr>
          <p:cNvPr id="10" name="Picture 9">
            <a:extLst>
              <a:ext uri="{FF2B5EF4-FFF2-40B4-BE49-F238E27FC236}">
                <a16:creationId xmlns:a16="http://schemas.microsoft.com/office/drawing/2014/main" id="{2E492DA9-6D27-449A-BAA8-5FC5EDBBC5E2}"/>
              </a:ext>
            </a:extLst>
          </p:cNvPr>
          <p:cNvPicPr>
            <a:picLocks noChangeAspect="1"/>
          </p:cNvPicPr>
          <p:nvPr/>
        </p:nvPicPr>
        <p:blipFill rotWithShape="1">
          <a:blip r:embed="rId2"/>
          <a:srcRect t="9364" r="1176" b="11155"/>
          <a:stretch/>
        </p:blipFill>
        <p:spPr>
          <a:xfrm>
            <a:off x="251520" y="2372309"/>
            <a:ext cx="5578262" cy="4112695"/>
          </a:xfrm>
          <a:prstGeom prst="rect">
            <a:avLst/>
          </a:prstGeom>
        </p:spPr>
      </p:pic>
      <p:sp>
        <p:nvSpPr>
          <p:cNvPr id="12" name="Rectangle 11">
            <a:extLst>
              <a:ext uri="{FF2B5EF4-FFF2-40B4-BE49-F238E27FC236}">
                <a16:creationId xmlns:a16="http://schemas.microsoft.com/office/drawing/2014/main" id="{38D4C009-B9EE-4286-993B-7AE32EDBCD53}"/>
              </a:ext>
            </a:extLst>
          </p:cNvPr>
          <p:cNvSpPr/>
          <p:nvPr/>
        </p:nvSpPr>
        <p:spPr>
          <a:xfrm>
            <a:off x="4572000" y="2636912"/>
            <a:ext cx="72008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423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Completing homework</a:t>
            </a:r>
          </a:p>
        </p:txBody>
      </p:sp>
      <p:cxnSp>
        <p:nvCxnSpPr>
          <p:cNvPr id="6" name="Straight Arrow Connector 5"/>
          <p:cNvCxnSpPr/>
          <p:nvPr/>
        </p:nvCxnSpPr>
        <p:spPr>
          <a:xfrm flipH="1">
            <a:off x="3347864" y="2996952"/>
            <a:ext cx="180020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48064" y="2636912"/>
            <a:ext cx="3744416" cy="1754326"/>
          </a:xfrm>
          <a:prstGeom prst="rect">
            <a:avLst/>
          </a:prstGeom>
          <a:noFill/>
        </p:spPr>
        <p:txBody>
          <a:bodyPr wrap="square" rtlCol="0">
            <a:spAutoFit/>
          </a:bodyPr>
          <a:lstStyle/>
          <a:p>
            <a:r>
              <a:rPr lang="en-GB" dirty="0"/>
              <a:t>It is suggested that the ‘Try the lesson’ option is selected before completing the homework. This will help your child revise the topic and prepare for the type of questions asked in the homework task.</a:t>
            </a:r>
          </a:p>
        </p:txBody>
      </p:sp>
      <p:sp>
        <p:nvSpPr>
          <p:cNvPr id="10" name="TextBox 9"/>
          <p:cNvSpPr txBox="1"/>
          <p:nvPr/>
        </p:nvSpPr>
        <p:spPr>
          <a:xfrm>
            <a:off x="5724128" y="4698983"/>
            <a:ext cx="2808312" cy="2031325"/>
          </a:xfrm>
          <a:prstGeom prst="rect">
            <a:avLst/>
          </a:prstGeom>
          <a:noFill/>
        </p:spPr>
        <p:txBody>
          <a:bodyPr wrap="square" rtlCol="0">
            <a:spAutoFit/>
          </a:bodyPr>
          <a:lstStyle/>
          <a:p>
            <a:r>
              <a:rPr lang="en-GB" dirty="0"/>
              <a:t>Once your child is ready, the ‘Start homework’ should be selected. The homework can be completed again and different numbers will be used.</a:t>
            </a:r>
          </a:p>
        </p:txBody>
      </p:sp>
      <p:pic>
        <p:nvPicPr>
          <p:cNvPr id="3" name="Picture 2">
            <a:extLst>
              <a:ext uri="{FF2B5EF4-FFF2-40B4-BE49-F238E27FC236}">
                <a16:creationId xmlns:a16="http://schemas.microsoft.com/office/drawing/2014/main" id="{01E1C8EB-B840-43DF-99E2-8778437FEE07}"/>
              </a:ext>
            </a:extLst>
          </p:cNvPr>
          <p:cNvPicPr>
            <a:picLocks noChangeAspect="1"/>
          </p:cNvPicPr>
          <p:nvPr/>
        </p:nvPicPr>
        <p:blipFill>
          <a:blip r:embed="rId2"/>
          <a:stretch>
            <a:fillRect/>
          </a:stretch>
        </p:blipFill>
        <p:spPr>
          <a:xfrm>
            <a:off x="144016" y="2773536"/>
            <a:ext cx="5004048" cy="3543150"/>
          </a:xfrm>
          <a:prstGeom prst="rect">
            <a:avLst/>
          </a:prstGeom>
        </p:spPr>
      </p:pic>
    </p:spTree>
    <p:extLst>
      <p:ext uri="{BB962C8B-B14F-4D97-AF65-F5344CB8AC3E}">
        <p14:creationId xmlns:p14="http://schemas.microsoft.com/office/powerpoint/2010/main" val="291928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Navigating the tutorial</a:t>
            </a:r>
          </a:p>
        </p:txBody>
      </p:sp>
      <p:sp>
        <p:nvSpPr>
          <p:cNvPr id="9" name="TextBox 8"/>
          <p:cNvSpPr txBox="1"/>
          <p:nvPr/>
        </p:nvSpPr>
        <p:spPr>
          <a:xfrm>
            <a:off x="6228184" y="2924944"/>
            <a:ext cx="2664296" cy="646331"/>
          </a:xfrm>
          <a:prstGeom prst="rect">
            <a:avLst/>
          </a:prstGeom>
          <a:noFill/>
        </p:spPr>
        <p:txBody>
          <a:bodyPr wrap="square" rtlCol="0">
            <a:spAutoFit/>
          </a:bodyPr>
          <a:lstStyle/>
          <a:p>
            <a:r>
              <a:rPr lang="en-GB" dirty="0"/>
              <a:t>The numbers refer to the section of the tutorial.</a:t>
            </a:r>
          </a:p>
        </p:txBody>
      </p:sp>
      <p:sp>
        <p:nvSpPr>
          <p:cNvPr id="10" name="TextBox 9"/>
          <p:cNvSpPr txBox="1"/>
          <p:nvPr/>
        </p:nvSpPr>
        <p:spPr>
          <a:xfrm>
            <a:off x="5940152" y="5157192"/>
            <a:ext cx="2952328" cy="1200329"/>
          </a:xfrm>
          <a:prstGeom prst="rect">
            <a:avLst/>
          </a:prstGeom>
          <a:noFill/>
        </p:spPr>
        <p:txBody>
          <a:bodyPr wrap="square" rtlCol="0">
            <a:spAutoFit/>
          </a:bodyPr>
          <a:lstStyle/>
          <a:p>
            <a:r>
              <a:rPr lang="en-GB" dirty="0"/>
              <a:t>Each section usually has several pages. Use the next button to move through progressively.</a:t>
            </a:r>
          </a:p>
        </p:txBody>
      </p:sp>
      <p:sp>
        <p:nvSpPr>
          <p:cNvPr id="11" name="TextBox 10"/>
          <p:cNvSpPr txBox="1"/>
          <p:nvPr/>
        </p:nvSpPr>
        <p:spPr>
          <a:xfrm>
            <a:off x="971600" y="6165304"/>
            <a:ext cx="4374486" cy="646331"/>
          </a:xfrm>
          <a:prstGeom prst="rect">
            <a:avLst/>
          </a:prstGeom>
          <a:noFill/>
        </p:spPr>
        <p:txBody>
          <a:bodyPr wrap="square" rtlCol="0">
            <a:spAutoFit/>
          </a:bodyPr>
          <a:lstStyle/>
          <a:p>
            <a:r>
              <a:rPr lang="en-GB" dirty="0"/>
              <a:t>The index provides an overview of all pages.</a:t>
            </a:r>
          </a:p>
        </p:txBody>
      </p:sp>
      <p:pic>
        <p:nvPicPr>
          <p:cNvPr id="3" name="Picture 2">
            <a:extLst>
              <a:ext uri="{FF2B5EF4-FFF2-40B4-BE49-F238E27FC236}">
                <a16:creationId xmlns:a16="http://schemas.microsoft.com/office/drawing/2014/main" id="{C5A824C4-515E-4B38-9A2A-C0C9C7AA1769}"/>
              </a:ext>
            </a:extLst>
          </p:cNvPr>
          <p:cNvPicPr>
            <a:picLocks noChangeAspect="1"/>
          </p:cNvPicPr>
          <p:nvPr/>
        </p:nvPicPr>
        <p:blipFill rotWithShape="1">
          <a:blip r:embed="rId2"/>
          <a:srcRect t="5090" b="6200"/>
          <a:stretch/>
        </p:blipFill>
        <p:spPr>
          <a:xfrm>
            <a:off x="243703" y="2078842"/>
            <a:ext cx="5672227" cy="3654413"/>
          </a:xfrm>
          <a:prstGeom prst="rect">
            <a:avLst/>
          </a:prstGeom>
        </p:spPr>
      </p:pic>
    </p:spTree>
    <p:extLst>
      <p:ext uri="{BB962C8B-B14F-4D97-AF65-F5344CB8AC3E}">
        <p14:creationId xmlns:p14="http://schemas.microsoft.com/office/powerpoint/2010/main" val="427862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Completing the task</a:t>
            </a:r>
          </a:p>
        </p:txBody>
      </p:sp>
      <p:sp>
        <p:nvSpPr>
          <p:cNvPr id="3" name="Rectangle 2"/>
          <p:cNvSpPr/>
          <p:nvPr/>
        </p:nvSpPr>
        <p:spPr>
          <a:xfrm>
            <a:off x="4644008" y="3356992"/>
            <a:ext cx="49696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flipH="1">
            <a:off x="539552" y="2708920"/>
            <a:ext cx="57606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7544" y="1844824"/>
            <a:ext cx="3960440" cy="923330"/>
          </a:xfrm>
          <a:prstGeom prst="rect">
            <a:avLst/>
          </a:prstGeom>
          <a:noFill/>
        </p:spPr>
        <p:txBody>
          <a:bodyPr wrap="square" rtlCol="0">
            <a:spAutoFit/>
          </a:bodyPr>
          <a:lstStyle/>
          <a:p>
            <a:r>
              <a:rPr lang="en-GB" dirty="0"/>
              <a:t>Homework is over two pages. Complete page 1 (Q1) first. Then  select</a:t>
            </a:r>
          </a:p>
          <a:p>
            <a:r>
              <a:rPr lang="en-GB" dirty="0"/>
              <a:t>‘</a:t>
            </a:r>
            <a:r>
              <a:rPr lang="en-GB" dirty="0" err="1"/>
              <a:t>Markit</a:t>
            </a:r>
            <a:r>
              <a:rPr lang="en-GB" dirty="0"/>
              <a:t>’ and then select Q2.</a:t>
            </a:r>
          </a:p>
        </p:txBody>
      </p:sp>
      <p:cxnSp>
        <p:nvCxnSpPr>
          <p:cNvPr id="11" name="Straight Arrow Connector 10"/>
          <p:cNvCxnSpPr/>
          <p:nvPr/>
        </p:nvCxnSpPr>
        <p:spPr>
          <a:xfrm flipH="1">
            <a:off x="611560" y="4293096"/>
            <a:ext cx="489654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52120" y="2852936"/>
            <a:ext cx="3096344" cy="3416320"/>
          </a:xfrm>
          <a:prstGeom prst="rect">
            <a:avLst/>
          </a:prstGeom>
          <a:noFill/>
        </p:spPr>
        <p:txBody>
          <a:bodyPr wrap="square" rtlCol="0">
            <a:spAutoFit/>
          </a:bodyPr>
          <a:lstStyle/>
          <a:p>
            <a:r>
              <a:rPr lang="en-GB" dirty="0"/>
              <a:t>Q2 is usually harder as it often refers to an application of the topic referred to in Q1.</a:t>
            </a:r>
          </a:p>
          <a:p>
            <a:endParaRPr lang="en-GB" dirty="0"/>
          </a:p>
          <a:p>
            <a:r>
              <a:rPr lang="en-GB" dirty="0"/>
              <a:t>Once Q2 has been completed, select ‘</a:t>
            </a:r>
            <a:r>
              <a:rPr lang="en-GB" dirty="0" err="1"/>
              <a:t>Markit</a:t>
            </a:r>
            <a:r>
              <a:rPr lang="en-GB" dirty="0"/>
              <a:t>’ again. On the left hand side of the screen , the phrase ‘Check out’ appears. It is important to select this button as it will then send the results to the teacher.</a:t>
            </a:r>
          </a:p>
        </p:txBody>
      </p:sp>
      <p:pic>
        <p:nvPicPr>
          <p:cNvPr id="6" name="Picture 5">
            <a:extLst>
              <a:ext uri="{FF2B5EF4-FFF2-40B4-BE49-F238E27FC236}">
                <a16:creationId xmlns:a16="http://schemas.microsoft.com/office/drawing/2014/main" id="{1081B36B-F445-4730-B6BB-33D2D215254B}"/>
              </a:ext>
            </a:extLst>
          </p:cNvPr>
          <p:cNvPicPr>
            <a:picLocks noChangeAspect="1"/>
          </p:cNvPicPr>
          <p:nvPr/>
        </p:nvPicPr>
        <p:blipFill>
          <a:blip r:embed="rId2"/>
          <a:stretch>
            <a:fillRect/>
          </a:stretch>
        </p:blipFill>
        <p:spPr>
          <a:xfrm>
            <a:off x="269158" y="3021922"/>
            <a:ext cx="5238946" cy="3325142"/>
          </a:xfrm>
          <a:prstGeom prst="rect">
            <a:avLst/>
          </a:prstGeom>
        </p:spPr>
      </p:pic>
      <p:sp>
        <p:nvSpPr>
          <p:cNvPr id="7" name="Rectangle 6">
            <a:extLst>
              <a:ext uri="{FF2B5EF4-FFF2-40B4-BE49-F238E27FC236}">
                <a16:creationId xmlns:a16="http://schemas.microsoft.com/office/drawing/2014/main" id="{E1941FAB-C176-4891-BD09-FCB040C47511}"/>
              </a:ext>
            </a:extLst>
          </p:cNvPr>
          <p:cNvSpPr/>
          <p:nvPr/>
        </p:nvSpPr>
        <p:spPr>
          <a:xfrm>
            <a:off x="4892488" y="3429000"/>
            <a:ext cx="6156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982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Checking Progress</a:t>
            </a:r>
            <a:endParaRPr lang="en-GB" dirty="0"/>
          </a:p>
        </p:txBody>
      </p:sp>
      <p:cxnSp>
        <p:nvCxnSpPr>
          <p:cNvPr id="4" name="Straight Arrow Connector 3"/>
          <p:cNvCxnSpPr/>
          <p:nvPr/>
        </p:nvCxnSpPr>
        <p:spPr>
          <a:xfrm flipH="1">
            <a:off x="2699792" y="2780928"/>
            <a:ext cx="39604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76256" y="2492896"/>
            <a:ext cx="2016224" cy="2862322"/>
          </a:xfrm>
          <a:prstGeom prst="rect">
            <a:avLst/>
          </a:prstGeom>
          <a:noFill/>
        </p:spPr>
        <p:txBody>
          <a:bodyPr wrap="square" rtlCol="0">
            <a:spAutoFit/>
          </a:bodyPr>
          <a:lstStyle/>
          <a:p>
            <a:r>
              <a:rPr lang="en-GB" dirty="0"/>
              <a:t>On the results tab, click on ‘Progress’ and an overview of all the activities ever completed will appear. </a:t>
            </a:r>
          </a:p>
          <a:p>
            <a:endParaRPr lang="en-GB" dirty="0"/>
          </a:p>
          <a:p>
            <a:r>
              <a:rPr lang="en-GB" dirty="0"/>
              <a:t>Click on the relevant year group</a:t>
            </a:r>
          </a:p>
        </p:txBody>
      </p:sp>
      <p:pic>
        <p:nvPicPr>
          <p:cNvPr id="3" name="Picture 2">
            <a:extLst>
              <a:ext uri="{FF2B5EF4-FFF2-40B4-BE49-F238E27FC236}">
                <a16:creationId xmlns:a16="http://schemas.microsoft.com/office/drawing/2014/main" id="{4E3F9E21-97B3-407A-9828-52D6AA0E90A8}"/>
              </a:ext>
            </a:extLst>
          </p:cNvPr>
          <p:cNvPicPr>
            <a:picLocks noChangeAspect="1"/>
          </p:cNvPicPr>
          <p:nvPr/>
        </p:nvPicPr>
        <p:blipFill>
          <a:blip r:embed="rId2"/>
          <a:stretch>
            <a:fillRect/>
          </a:stretch>
        </p:blipFill>
        <p:spPr>
          <a:xfrm>
            <a:off x="288279" y="1340768"/>
            <a:ext cx="4787777" cy="2888813"/>
          </a:xfrm>
          <a:prstGeom prst="rect">
            <a:avLst/>
          </a:prstGeom>
        </p:spPr>
      </p:pic>
      <p:pic>
        <p:nvPicPr>
          <p:cNvPr id="6" name="Picture 5">
            <a:extLst>
              <a:ext uri="{FF2B5EF4-FFF2-40B4-BE49-F238E27FC236}">
                <a16:creationId xmlns:a16="http://schemas.microsoft.com/office/drawing/2014/main" id="{E6D0B8AE-4140-49DE-8EF5-CCA0F76FF043}"/>
              </a:ext>
            </a:extLst>
          </p:cNvPr>
          <p:cNvPicPr>
            <a:picLocks noChangeAspect="1"/>
          </p:cNvPicPr>
          <p:nvPr/>
        </p:nvPicPr>
        <p:blipFill rotWithShape="1">
          <a:blip r:embed="rId3"/>
          <a:srcRect t="9401" r="16138" b="10800"/>
          <a:stretch/>
        </p:blipFill>
        <p:spPr>
          <a:xfrm>
            <a:off x="659769" y="3535669"/>
            <a:ext cx="6207102" cy="3322331"/>
          </a:xfrm>
          <a:prstGeom prst="rect">
            <a:avLst/>
          </a:prstGeom>
        </p:spPr>
      </p:pic>
      <p:sp>
        <p:nvSpPr>
          <p:cNvPr id="7" name="Rectangle 6">
            <a:extLst>
              <a:ext uri="{FF2B5EF4-FFF2-40B4-BE49-F238E27FC236}">
                <a16:creationId xmlns:a16="http://schemas.microsoft.com/office/drawing/2014/main" id="{E97E732C-D120-4165-9F0E-9274DAFA910A}"/>
              </a:ext>
            </a:extLst>
          </p:cNvPr>
          <p:cNvSpPr/>
          <p:nvPr/>
        </p:nvSpPr>
        <p:spPr>
          <a:xfrm>
            <a:off x="6228184" y="3717032"/>
            <a:ext cx="638687"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7994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298</TotalTime>
  <Words>493</Words>
  <Application>Microsoft Office PowerPoint</Application>
  <PresentationFormat>On-screen Show (4:3)</PresentationFormat>
  <Paragraphs>49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Candara</vt:lpstr>
      <vt:lpstr>Symbol</vt:lpstr>
      <vt:lpstr>Waveform</vt:lpstr>
      <vt:lpstr>MyMaths Civitas Academy</vt:lpstr>
      <vt:lpstr>What is MyMaths?</vt:lpstr>
      <vt:lpstr>Logging on</vt:lpstr>
      <vt:lpstr>My portal</vt:lpstr>
      <vt:lpstr>My portal</vt:lpstr>
      <vt:lpstr>Completing homework</vt:lpstr>
      <vt:lpstr>Navigating the tutorial</vt:lpstr>
      <vt:lpstr>Completing the task</vt:lpstr>
      <vt:lpstr>Checking Progress</vt:lpstr>
      <vt:lpstr>Completing additional tasks</vt:lpstr>
      <vt:lpstr>Booster Packs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MyMaths</dc:title>
  <dc:creator>user</dc:creator>
  <cp:lastModifiedBy>Eleanor Boman</cp:lastModifiedBy>
  <cp:revision>19</cp:revision>
  <dcterms:created xsi:type="dcterms:W3CDTF">2016-09-19T10:52:16Z</dcterms:created>
  <dcterms:modified xsi:type="dcterms:W3CDTF">2020-10-08T15:20:15Z</dcterms:modified>
</cp:coreProperties>
</file>