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sldIdLst>
    <p:sldId id="256" r:id="rId5"/>
    <p:sldId id="257" r:id="rId6"/>
    <p:sldId id="258" r:id="rId7"/>
    <p:sldId id="260" r:id="rId8"/>
    <p:sldId id="261" r:id="rId9"/>
    <p:sldId id="263" r:id="rId10"/>
    <p:sldId id="265" r:id="rId11"/>
    <p:sldId id="266" r:id="rId12"/>
    <p:sldId id="267" r:id="rId13"/>
    <p:sldId id="268" r:id="rId14"/>
    <p:sldId id="275" r:id="rId15"/>
    <p:sldId id="289" r:id="rId16"/>
    <p:sldId id="293" r:id="rId17"/>
    <p:sldId id="290" r:id="rId18"/>
    <p:sldId id="302" r:id="rId19"/>
    <p:sldId id="304" r:id="rId20"/>
    <p:sldId id="308" r:id="rId21"/>
    <p:sldId id="30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C29CAE-100C-4F84-9171-9936FCDCCE50}" v="2" dt="2024-05-06T18:28:43.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Taylor" userId="44af0373-2f5c-447a-b817-382bad0baacb" providerId="ADAL" clId="{3AC29CAE-100C-4F84-9171-9936FCDCCE50}"/>
    <pc:docChg chg="undo custSel addSld delSld modSld sldOrd">
      <pc:chgData name="Hannah Taylor" userId="44af0373-2f5c-447a-b817-382bad0baacb" providerId="ADAL" clId="{3AC29CAE-100C-4F84-9171-9936FCDCCE50}" dt="2024-05-07T11:34:19.633" v="570" actId="47"/>
      <pc:docMkLst>
        <pc:docMk/>
      </pc:docMkLst>
      <pc:sldChg chg="modSp mod">
        <pc:chgData name="Hannah Taylor" userId="44af0373-2f5c-447a-b817-382bad0baacb" providerId="ADAL" clId="{3AC29CAE-100C-4F84-9171-9936FCDCCE50}" dt="2024-05-06T15:35:36.841" v="15" actId="20577"/>
        <pc:sldMkLst>
          <pc:docMk/>
          <pc:sldMk cId="3976281223" sldId="256"/>
        </pc:sldMkLst>
        <pc:spChg chg="mod">
          <ac:chgData name="Hannah Taylor" userId="44af0373-2f5c-447a-b817-382bad0baacb" providerId="ADAL" clId="{3AC29CAE-100C-4F84-9171-9936FCDCCE50}" dt="2024-05-06T15:35:36.841" v="15" actId="20577"/>
          <ac:spMkLst>
            <pc:docMk/>
            <pc:sldMk cId="3976281223" sldId="256"/>
            <ac:spMk id="3" creationId="{00000000-0000-0000-0000-000000000000}"/>
          </ac:spMkLst>
        </pc:spChg>
      </pc:sldChg>
      <pc:sldChg chg="modSp mod">
        <pc:chgData name="Hannah Taylor" userId="44af0373-2f5c-447a-b817-382bad0baacb" providerId="ADAL" clId="{3AC29CAE-100C-4F84-9171-9936FCDCCE50}" dt="2024-05-06T15:36:36.840" v="45" actId="20577"/>
        <pc:sldMkLst>
          <pc:docMk/>
          <pc:sldMk cId="1762697817" sldId="257"/>
        </pc:sldMkLst>
        <pc:spChg chg="mod">
          <ac:chgData name="Hannah Taylor" userId="44af0373-2f5c-447a-b817-382bad0baacb" providerId="ADAL" clId="{3AC29CAE-100C-4F84-9171-9936FCDCCE50}" dt="2024-05-06T15:36:36.840" v="45" actId="20577"/>
          <ac:spMkLst>
            <pc:docMk/>
            <pc:sldMk cId="1762697817" sldId="257"/>
            <ac:spMk id="5" creationId="{C5A22397-22CB-48B1-9847-DF279AAA275F}"/>
          </ac:spMkLst>
        </pc:spChg>
      </pc:sldChg>
      <pc:sldChg chg="addSp delSp modSp add del mod ord">
        <pc:chgData name="Hannah Taylor" userId="44af0373-2f5c-447a-b817-382bad0baacb" providerId="ADAL" clId="{3AC29CAE-100C-4F84-9171-9936FCDCCE50}" dt="2024-05-07T11:31:54.380" v="569" actId="47"/>
        <pc:sldMkLst>
          <pc:docMk/>
          <pc:sldMk cId="2203710774" sldId="259"/>
        </pc:sldMkLst>
        <pc:spChg chg="add del mod">
          <ac:chgData name="Hannah Taylor" userId="44af0373-2f5c-447a-b817-382bad0baacb" providerId="ADAL" clId="{3AC29CAE-100C-4F84-9171-9936FCDCCE50}" dt="2024-05-06T18:30:25.185" v="568" actId="20577"/>
          <ac:spMkLst>
            <pc:docMk/>
            <pc:sldMk cId="2203710774" sldId="259"/>
            <ac:spMk id="6" creationId="{00000000-0000-0000-0000-000000000000}"/>
          </ac:spMkLst>
        </pc:spChg>
      </pc:sldChg>
      <pc:sldChg chg="modSp mod">
        <pc:chgData name="Hannah Taylor" userId="44af0373-2f5c-447a-b817-382bad0baacb" providerId="ADAL" clId="{3AC29CAE-100C-4F84-9171-9936FCDCCE50}" dt="2024-05-06T15:37:27.464" v="50" actId="20577"/>
        <pc:sldMkLst>
          <pc:docMk/>
          <pc:sldMk cId="1892877643" sldId="261"/>
        </pc:sldMkLst>
        <pc:spChg chg="mod">
          <ac:chgData name="Hannah Taylor" userId="44af0373-2f5c-447a-b817-382bad0baacb" providerId="ADAL" clId="{3AC29CAE-100C-4F84-9171-9936FCDCCE50}" dt="2024-05-06T15:37:27.464" v="50" actId="20577"/>
          <ac:spMkLst>
            <pc:docMk/>
            <pc:sldMk cId="1892877643" sldId="261"/>
            <ac:spMk id="3" creationId="{C5A22397-22CB-48B1-9847-DF279AAA275F}"/>
          </ac:spMkLst>
        </pc:spChg>
      </pc:sldChg>
      <pc:sldChg chg="del">
        <pc:chgData name="Hannah Taylor" userId="44af0373-2f5c-447a-b817-382bad0baacb" providerId="ADAL" clId="{3AC29CAE-100C-4F84-9171-9936FCDCCE50}" dt="2024-05-06T16:10:43.692" v="51" actId="47"/>
        <pc:sldMkLst>
          <pc:docMk/>
          <pc:sldMk cId="2401748310" sldId="262"/>
        </pc:sldMkLst>
      </pc:sldChg>
      <pc:sldChg chg="del">
        <pc:chgData name="Hannah Taylor" userId="44af0373-2f5c-447a-b817-382bad0baacb" providerId="ADAL" clId="{3AC29CAE-100C-4F84-9171-9936FCDCCE50}" dt="2024-05-06T18:15:20.074" v="118" actId="47"/>
        <pc:sldMkLst>
          <pc:docMk/>
          <pc:sldMk cId="2066845100" sldId="264"/>
        </pc:sldMkLst>
      </pc:sldChg>
      <pc:sldChg chg="modSp mod">
        <pc:chgData name="Hannah Taylor" userId="44af0373-2f5c-447a-b817-382bad0baacb" providerId="ADAL" clId="{3AC29CAE-100C-4F84-9171-9936FCDCCE50}" dt="2024-05-06T16:11:02.893" v="55" actId="20577"/>
        <pc:sldMkLst>
          <pc:docMk/>
          <pc:sldMk cId="3803422976" sldId="265"/>
        </pc:sldMkLst>
        <pc:spChg chg="mod">
          <ac:chgData name="Hannah Taylor" userId="44af0373-2f5c-447a-b817-382bad0baacb" providerId="ADAL" clId="{3AC29CAE-100C-4F84-9171-9936FCDCCE50}" dt="2024-05-06T16:11:02.893" v="55" actId="20577"/>
          <ac:spMkLst>
            <pc:docMk/>
            <pc:sldMk cId="3803422976" sldId="265"/>
            <ac:spMk id="3" creationId="{C5A22397-22CB-48B1-9847-DF279AAA275F}"/>
          </ac:spMkLst>
        </pc:spChg>
      </pc:sldChg>
      <pc:sldChg chg="modSp mod">
        <pc:chgData name="Hannah Taylor" userId="44af0373-2f5c-447a-b817-382bad0baacb" providerId="ADAL" clId="{3AC29CAE-100C-4F84-9171-9936FCDCCE50}" dt="2024-05-06T16:11:19.648" v="59" actId="20577"/>
        <pc:sldMkLst>
          <pc:docMk/>
          <pc:sldMk cId="1696034610" sldId="266"/>
        </pc:sldMkLst>
        <pc:spChg chg="mod">
          <ac:chgData name="Hannah Taylor" userId="44af0373-2f5c-447a-b817-382bad0baacb" providerId="ADAL" clId="{3AC29CAE-100C-4F84-9171-9936FCDCCE50}" dt="2024-05-06T16:11:19.648" v="59" actId="20577"/>
          <ac:spMkLst>
            <pc:docMk/>
            <pc:sldMk cId="1696034610" sldId="266"/>
            <ac:spMk id="3" creationId="{C5A22397-22CB-48B1-9847-DF279AAA275F}"/>
          </ac:spMkLst>
        </pc:spChg>
      </pc:sldChg>
      <pc:sldChg chg="modSp mod">
        <pc:chgData name="Hannah Taylor" userId="44af0373-2f5c-447a-b817-382bad0baacb" providerId="ADAL" clId="{3AC29CAE-100C-4F84-9171-9936FCDCCE50}" dt="2024-05-06T16:11:33.755" v="63" actId="20577"/>
        <pc:sldMkLst>
          <pc:docMk/>
          <pc:sldMk cId="2663279538" sldId="267"/>
        </pc:sldMkLst>
        <pc:spChg chg="mod">
          <ac:chgData name="Hannah Taylor" userId="44af0373-2f5c-447a-b817-382bad0baacb" providerId="ADAL" clId="{3AC29CAE-100C-4F84-9171-9936FCDCCE50}" dt="2024-05-06T16:11:33.755" v="63" actId="20577"/>
          <ac:spMkLst>
            <pc:docMk/>
            <pc:sldMk cId="2663279538" sldId="267"/>
            <ac:spMk id="3" creationId="{C5A22397-22CB-48B1-9847-DF279AAA275F}"/>
          </ac:spMkLst>
        </pc:spChg>
      </pc:sldChg>
      <pc:sldChg chg="del">
        <pc:chgData name="Hannah Taylor" userId="44af0373-2f5c-447a-b817-382bad0baacb" providerId="ADAL" clId="{3AC29CAE-100C-4F84-9171-9936FCDCCE50}" dt="2024-05-06T16:11:47.857" v="64" actId="47"/>
        <pc:sldMkLst>
          <pc:docMk/>
          <pc:sldMk cId="2113519345" sldId="269"/>
        </pc:sldMkLst>
      </pc:sldChg>
      <pc:sldChg chg="del">
        <pc:chgData name="Hannah Taylor" userId="44af0373-2f5c-447a-b817-382bad0baacb" providerId="ADAL" clId="{3AC29CAE-100C-4F84-9171-9936FCDCCE50}" dt="2024-05-06T16:11:50.322" v="65" actId="47"/>
        <pc:sldMkLst>
          <pc:docMk/>
          <pc:sldMk cId="717321581" sldId="270"/>
        </pc:sldMkLst>
      </pc:sldChg>
      <pc:sldChg chg="del">
        <pc:chgData name="Hannah Taylor" userId="44af0373-2f5c-447a-b817-382bad0baacb" providerId="ADAL" clId="{3AC29CAE-100C-4F84-9171-9936FCDCCE50}" dt="2024-05-06T16:12:14.583" v="69" actId="47"/>
        <pc:sldMkLst>
          <pc:docMk/>
          <pc:sldMk cId="3946742849" sldId="271"/>
        </pc:sldMkLst>
      </pc:sldChg>
      <pc:sldChg chg="del">
        <pc:chgData name="Hannah Taylor" userId="44af0373-2f5c-447a-b817-382bad0baacb" providerId="ADAL" clId="{3AC29CAE-100C-4F84-9171-9936FCDCCE50}" dt="2024-05-06T16:11:51.820" v="66" actId="47"/>
        <pc:sldMkLst>
          <pc:docMk/>
          <pc:sldMk cId="2916359375" sldId="272"/>
        </pc:sldMkLst>
      </pc:sldChg>
      <pc:sldChg chg="del">
        <pc:chgData name="Hannah Taylor" userId="44af0373-2f5c-447a-b817-382bad0baacb" providerId="ADAL" clId="{3AC29CAE-100C-4F84-9171-9936FCDCCE50}" dt="2024-05-06T16:11:53.795" v="67" actId="47"/>
        <pc:sldMkLst>
          <pc:docMk/>
          <pc:sldMk cId="1154428163" sldId="273"/>
        </pc:sldMkLst>
      </pc:sldChg>
      <pc:sldChg chg="del">
        <pc:chgData name="Hannah Taylor" userId="44af0373-2f5c-447a-b817-382bad0baacb" providerId="ADAL" clId="{3AC29CAE-100C-4F84-9171-9936FCDCCE50}" dt="2024-05-06T16:11:55.919" v="68" actId="47"/>
        <pc:sldMkLst>
          <pc:docMk/>
          <pc:sldMk cId="1747724555" sldId="274"/>
        </pc:sldMkLst>
      </pc:sldChg>
      <pc:sldChg chg="modSp mod">
        <pc:chgData name="Hannah Taylor" userId="44af0373-2f5c-447a-b817-382bad0baacb" providerId="ADAL" clId="{3AC29CAE-100C-4F84-9171-9936FCDCCE50}" dt="2024-05-06T16:12:40.407" v="74" actId="20577"/>
        <pc:sldMkLst>
          <pc:docMk/>
          <pc:sldMk cId="85503275" sldId="275"/>
        </pc:sldMkLst>
        <pc:spChg chg="mod">
          <ac:chgData name="Hannah Taylor" userId="44af0373-2f5c-447a-b817-382bad0baacb" providerId="ADAL" clId="{3AC29CAE-100C-4F84-9171-9936FCDCCE50}" dt="2024-05-06T16:12:40.407" v="74" actId="20577"/>
          <ac:spMkLst>
            <pc:docMk/>
            <pc:sldMk cId="85503275" sldId="275"/>
            <ac:spMk id="3" creationId="{C5A22397-22CB-48B1-9847-DF279AAA275F}"/>
          </ac:spMkLst>
        </pc:spChg>
      </pc:sldChg>
      <pc:sldChg chg="del">
        <pc:chgData name="Hannah Taylor" userId="44af0373-2f5c-447a-b817-382bad0baacb" providerId="ADAL" clId="{3AC29CAE-100C-4F84-9171-9936FCDCCE50}" dt="2024-05-06T16:12:47.778" v="75" actId="47"/>
        <pc:sldMkLst>
          <pc:docMk/>
          <pc:sldMk cId="1313506272" sldId="276"/>
        </pc:sldMkLst>
      </pc:sldChg>
      <pc:sldChg chg="del">
        <pc:chgData name="Hannah Taylor" userId="44af0373-2f5c-447a-b817-382bad0baacb" providerId="ADAL" clId="{3AC29CAE-100C-4F84-9171-9936FCDCCE50}" dt="2024-05-06T16:12:49.638" v="76" actId="47"/>
        <pc:sldMkLst>
          <pc:docMk/>
          <pc:sldMk cId="1901778455" sldId="277"/>
        </pc:sldMkLst>
      </pc:sldChg>
      <pc:sldChg chg="del">
        <pc:chgData name="Hannah Taylor" userId="44af0373-2f5c-447a-b817-382bad0baacb" providerId="ADAL" clId="{3AC29CAE-100C-4F84-9171-9936FCDCCE50}" dt="2024-05-06T16:12:50.879" v="77" actId="47"/>
        <pc:sldMkLst>
          <pc:docMk/>
          <pc:sldMk cId="2893160428" sldId="278"/>
        </pc:sldMkLst>
      </pc:sldChg>
      <pc:sldChg chg="del">
        <pc:chgData name="Hannah Taylor" userId="44af0373-2f5c-447a-b817-382bad0baacb" providerId="ADAL" clId="{3AC29CAE-100C-4F84-9171-9936FCDCCE50}" dt="2024-05-06T16:12:52.066" v="78" actId="47"/>
        <pc:sldMkLst>
          <pc:docMk/>
          <pc:sldMk cId="2021487921" sldId="279"/>
        </pc:sldMkLst>
      </pc:sldChg>
      <pc:sldChg chg="del">
        <pc:chgData name="Hannah Taylor" userId="44af0373-2f5c-447a-b817-382bad0baacb" providerId="ADAL" clId="{3AC29CAE-100C-4F84-9171-9936FCDCCE50}" dt="2024-05-06T16:12:52.781" v="79" actId="47"/>
        <pc:sldMkLst>
          <pc:docMk/>
          <pc:sldMk cId="1220362031" sldId="280"/>
        </pc:sldMkLst>
      </pc:sldChg>
      <pc:sldChg chg="del">
        <pc:chgData name="Hannah Taylor" userId="44af0373-2f5c-447a-b817-382bad0baacb" providerId="ADAL" clId="{3AC29CAE-100C-4F84-9171-9936FCDCCE50}" dt="2024-05-06T16:12:53.854" v="80" actId="47"/>
        <pc:sldMkLst>
          <pc:docMk/>
          <pc:sldMk cId="1206352097" sldId="281"/>
        </pc:sldMkLst>
      </pc:sldChg>
      <pc:sldChg chg="del">
        <pc:chgData name="Hannah Taylor" userId="44af0373-2f5c-447a-b817-382bad0baacb" providerId="ADAL" clId="{3AC29CAE-100C-4F84-9171-9936FCDCCE50}" dt="2024-05-06T16:12:54.587" v="81" actId="47"/>
        <pc:sldMkLst>
          <pc:docMk/>
          <pc:sldMk cId="3028933759" sldId="282"/>
        </pc:sldMkLst>
      </pc:sldChg>
      <pc:sldChg chg="del">
        <pc:chgData name="Hannah Taylor" userId="44af0373-2f5c-447a-b817-382bad0baacb" providerId="ADAL" clId="{3AC29CAE-100C-4F84-9171-9936FCDCCE50}" dt="2024-05-06T16:12:55.304" v="82" actId="47"/>
        <pc:sldMkLst>
          <pc:docMk/>
          <pc:sldMk cId="3911680918" sldId="283"/>
        </pc:sldMkLst>
      </pc:sldChg>
      <pc:sldChg chg="del">
        <pc:chgData name="Hannah Taylor" userId="44af0373-2f5c-447a-b817-382bad0baacb" providerId="ADAL" clId="{3AC29CAE-100C-4F84-9171-9936FCDCCE50}" dt="2024-05-06T16:12:56.154" v="83" actId="47"/>
        <pc:sldMkLst>
          <pc:docMk/>
          <pc:sldMk cId="3967351489" sldId="284"/>
        </pc:sldMkLst>
      </pc:sldChg>
      <pc:sldChg chg="del">
        <pc:chgData name="Hannah Taylor" userId="44af0373-2f5c-447a-b817-382bad0baacb" providerId="ADAL" clId="{3AC29CAE-100C-4F84-9171-9936FCDCCE50}" dt="2024-05-06T16:12:57.080" v="84" actId="47"/>
        <pc:sldMkLst>
          <pc:docMk/>
          <pc:sldMk cId="1513469737" sldId="285"/>
        </pc:sldMkLst>
      </pc:sldChg>
      <pc:sldChg chg="del">
        <pc:chgData name="Hannah Taylor" userId="44af0373-2f5c-447a-b817-382bad0baacb" providerId="ADAL" clId="{3AC29CAE-100C-4F84-9171-9936FCDCCE50}" dt="2024-05-06T16:12:57.761" v="85" actId="47"/>
        <pc:sldMkLst>
          <pc:docMk/>
          <pc:sldMk cId="3997144082" sldId="286"/>
        </pc:sldMkLst>
      </pc:sldChg>
      <pc:sldChg chg="del">
        <pc:chgData name="Hannah Taylor" userId="44af0373-2f5c-447a-b817-382bad0baacb" providerId="ADAL" clId="{3AC29CAE-100C-4F84-9171-9936FCDCCE50}" dt="2024-05-06T16:12:58.386" v="86" actId="47"/>
        <pc:sldMkLst>
          <pc:docMk/>
          <pc:sldMk cId="408311165" sldId="287"/>
        </pc:sldMkLst>
      </pc:sldChg>
      <pc:sldChg chg="del">
        <pc:chgData name="Hannah Taylor" userId="44af0373-2f5c-447a-b817-382bad0baacb" providerId="ADAL" clId="{3AC29CAE-100C-4F84-9171-9936FCDCCE50}" dt="2024-05-06T16:12:59.534" v="87" actId="47"/>
        <pc:sldMkLst>
          <pc:docMk/>
          <pc:sldMk cId="96605088" sldId="288"/>
        </pc:sldMkLst>
      </pc:sldChg>
      <pc:sldChg chg="modSp mod">
        <pc:chgData name="Hannah Taylor" userId="44af0373-2f5c-447a-b817-382bad0baacb" providerId="ADAL" clId="{3AC29CAE-100C-4F84-9171-9936FCDCCE50}" dt="2024-05-06T16:13:26.689" v="97" actId="20577"/>
        <pc:sldMkLst>
          <pc:docMk/>
          <pc:sldMk cId="3652258510" sldId="289"/>
        </pc:sldMkLst>
        <pc:spChg chg="mod">
          <ac:chgData name="Hannah Taylor" userId="44af0373-2f5c-447a-b817-382bad0baacb" providerId="ADAL" clId="{3AC29CAE-100C-4F84-9171-9936FCDCCE50}" dt="2024-05-06T16:13:26.689" v="97" actId="20577"/>
          <ac:spMkLst>
            <pc:docMk/>
            <pc:sldMk cId="3652258510" sldId="289"/>
            <ac:spMk id="3" creationId="{C5A22397-22CB-48B1-9847-DF279AAA275F}"/>
          </ac:spMkLst>
        </pc:spChg>
      </pc:sldChg>
      <pc:sldChg chg="del">
        <pc:chgData name="Hannah Taylor" userId="44af0373-2f5c-447a-b817-382bad0baacb" providerId="ADAL" clId="{3AC29CAE-100C-4F84-9171-9936FCDCCE50}" dt="2024-05-06T16:14:36.458" v="107" actId="47"/>
        <pc:sldMkLst>
          <pc:docMk/>
          <pc:sldMk cId="1412809145" sldId="291"/>
        </pc:sldMkLst>
      </pc:sldChg>
      <pc:sldChg chg="del">
        <pc:chgData name="Hannah Taylor" userId="44af0373-2f5c-447a-b817-382bad0baacb" providerId="ADAL" clId="{3AC29CAE-100C-4F84-9171-9936FCDCCE50}" dt="2024-05-06T16:14:35.756" v="106" actId="47"/>
        <pc:sldMkLst>
          <pc:docMk/>
          <pc:sldMk cId="3624479700" sldId="292"/>
        </pc:sldMkLst>
      </pc:sldChg>
      <pc:sldChg chg="modSp mod">
        <pc:chgData name="Hannah Taylor" userId="44af0373-2f5c-447a-b817-382bad0baacb" providerId="ADAL" clId="{3AC29CAE-100C-4F84-9171-9936FCDCCE50}" dt="2024-05-06T16:14:03.865" v="105" actId="20577"/>
        <pc:sldMkLst>
          <pc:docMk/>
          <pc:sldMk cId="1530687874" sldId="293"/>
        </pc:sldMkLst>
        <pc:spChg chg="mod">
          <ac:chgData name="Hannah Taylor" userId="44af0373-2f5c-447a-b817-382bad0baacb" providerId="ADAL" clId="{3AC29CAE-100C-4F84-9171-9936FCDCCE50}" dt="2024-05-06T16:14:03.865" v="105" actId="20577"/>
          <ac:spMkLst>
            <pc:docMk/>
            <pc:sldMk cId="1530687874" sldId="293"/>
            <ac:spMk id="2" creationId="{C5A22397-22CB-48B1-9847-DF279AAA275F}"/>
          </ac:spMkLst>
        </pc:spChg>
      </pc:sldChg>
      <pc:sldChg chg="del">
        <pc:chgData name="Hannah Taylor" userId="44af0373-2f5c-447a-b817-382bad0baacb" providerId="ADAL" clId="{3AC29CAE-100C-4F84-9171-9936FCDCCE50}" dt="2024-05-06T16:14:38.884" v="109" actId="47"/>
        <pc:sldMkLst>
          <pc:docMk/>
          <pc:sldMk cId="401392183" sldId="294"/>
        </pc:sldMkLst>
      </pc:sldChg>
      <pc:sldChg chg="del">
        <pc:chgData name="Hannah Taylor" userId="44af0373-2f5c-447a-b817-382bad0baacb" providerId="ADAL" clId="{3AC29CAE-100C-4F84-9171-9936FCDCCE50}" dt="2024-05-06T16:14:40.772" v="111" actId="47"/>
        <pc:sldMkLst>
          <pc:docMk/>
          <pc:sldMk cId="1753522127" sldId="295"/>
        </pc:sldMkLst>
      </pc:sldChg>
      <pc:sldChg chg="del">
        <pc:chgData name="Hannah Taylor" userId="44af0373-2f5c-447a-b817-382bad0baacb" providerId="ADAL" clId="{3AC29CAE-100C-4F84-9171-9936FCDCCE50}" dt="2024-05-06T16:14:40.022" v="110" actId="47"/>
        <pc:sldMkLst>
          <pc:docMk/>
          <pc:sldMk cId="2487497155" sldId="296"/>
        </pc:sldMkLst>
      </pc:sldChg>
      <pc:sldChg chg="del">
        <pc:chgData name="Hannah Taylor" userId="44af0373-2f5c-447a-b817-382bad0baacb" providerId="ADAL" clId="{3AC29CAE-100C-4F84-9171-9936FCDCCE50}" dt="2024-05-06T16:14:38.045" v="108" actId="47"/>
        <pc:sldMkLst>
          <pc:docMk/>
          <pc:sldMk cId="3073020195" sldId="297"/>
        </pc:sldMkLst>
      </pc:sldChg>
      <pc:sldChg chg="del">
        <pc:chgData name="Hannah Taylor" userId="44af0373-2f5c-447a-b817-382bad0baacb" providerId="ADAL" clId="{3AC29CAE-100C-4F84-9171-9936FCDCCE50}" dt="2024-05-06T16:14:42.632" v="112" actId="47"/>
        <pc:sldMkLst>
          <pc:docMk/>
          <pc:sldMk cId="1445792082" sldId="298"/>
        </pc:sldMkLst>
      </pc:sldChg>
      <pc:sldChg chg="del">
        <pc:chgData name="Hannah Taylor" userId="44af0373-2f5c-447a-b817-382bad0baacb" providerId="ADAL" clId="{3AC29CAE-100C-4F84-9171-9936FCDCCE50}" dt="2024-05-06T16:14:45.791" v="115" actId="47"/>
        <pc:sldMkLst>
          <pc:docMk/>
          <pc:sldMk cId="2428903358" sldId="299"/>
        </pc:sldMkLst>
      </pc:sldChg>
      <pc:sldChg chg="del">
        <pc:chgData name="Hannah Taylor" userId="44af0373-2f5c-447a-b817-382bad0baacb" providerId="ADAL" clId="{3AC29CAE-100C-4F84-9171-9936FCDCCE50}" dt="2024-05-06T16:14:44.502" v="114" actId="47"/>
        <pc:sldMkLst>
          <pc:docMk/>
          <pc:sldMk cId="1340569863" sldId="300"/>
        </pc:sldMkLst>
      </pc:sldChg>
      <pc:sldChg chg="del">
        <pc:chgData name="Hannah Taylor" userId="44af0373-2f5c-447a-b817-382bad0baacb" providerId="ADAL" clId="{3AC29CAE-100C-4F84-9171-9936FCDCCE50}" dt="2024-05-06T16:14:43.382" v="113" actId="47"/>
        <pc:sldMkLst>
          <pc:docMk/>
          <pc:sldMk cId="2898117599" sldId="301"/>
        </pc:sldMkLst>
      </pc:sldChg>
      <pc:sldChg chg="modSp mod">
        <pc:chgData name="Hannah Taylor" userId="44af0373-2f5c-447a-b817-382bad0baacb" providerId="ADAL" clId="{3AC29CAE-100C-4F84-9171-9936FCDCCE50}" dt="2024-05-06T16:15:03.083" v="117" actId="20577"/>
        <pc:sldMkLst>
          <pc:docMk/>
          <pc:sldMk cId="2329059691" sldId="302"/>
        </pc:sldMkLst>
        <pc:spChg chg="mod">
          <ac:chgData name="Hannah Taylor" userId="44af0373-2f5c-447a-b817-382bad0baacb" providerId="ADAL" clId="{3AC29CAE-100C-4F84-9171-9936FCDCCE50}" dt="2024-05-06T16:15:03.083" v="117" actId="20577"/>
          <ac:spMkLst>
            <pc:docMk/>
            <pc:sldMk cId="2329059691" sldId="302"/>
            <ac:spMk id="3" creationId="{C5A22397-22CB-48B1-9847-DF279AAA275F}"/>
          </ac:spMkLst>
        </pc:spChg>
      </pc:sldChg>
      <pc:sldChg chg="modSp del mod">
        <pc:chgData name="Hannah Taylor" userId="44af0373-2f5c-447a-b817-382bad0baacb" providerId="ADAL" clId="{3AC29CAE-100C-4F84-9171-9936FCDCCE50}" dt="2024-05-07T11:34:19.633" v="570" actId="47"/>
        <pc:sldMkLst>
          <pc:docMk/>
          <pc:sldMk cId="1234014006" sldId="303"/>
        </pc:sldMkLst>
        <pc:spChg chg="mod">
          <ac:chgData name="Hannah Taylor" userId="44af0373-2f5c-447a-b817-382bad0baacb" providerId="ADAL" clId="{3AC29CAE-100C-4F84-9171-9936FCDCCE50}" dt="2024-05-06T18:16:39.447" v="119" actId="6549"/>
          <ac:spMkLst>
            <pc:docMk/>
            <pc:sldMk cId="1234014006" sldId="303"/>
            <ac:spMk id="3" creationId="{C5A22397-22CB-48B1-9847-DF279AAA275F}"/>
          </ac:spMkLst>
        </pc:spChg>
      </pc:sldChg>
      <pc:sldChg chg="del">
        <pc:chgData name="Hannah Taylor" userId="44af0373-2f5c-447a-b817-382bad0baacb" providerId="ADAL" clId="{3AC29CAE-100C-4F84-9171-9936FCDCCE50}" dt="2024-05-06T18:21:07.738" v="486" actId="47"/>
        <pc:sldMkLst>
          <pc:docMk/>
          <pc:sldMk cId="3389780564" sldId="305"/>
        </pc:sldMkLst>
      </pc:sldChg>
      <pc:sldChg chg="del">
        <pc:chgData name="Hannah Taylor" userId="44af0373-2f5c-447a-b817-382bad0baacb" providerId="ADAL" clId="{3AC29CAE-100C-4F84-9171-9936FCDCCE50}" dt="2024-05-06T18:21:09.212" v="487" actId="47"/>
        <pc:sldMkLst>
          <pc:docMk/>
          <pc:sldMk cId="77250149" sldId="306"/>
        </pc:sldMkLst>
      </pc:sldChg>
      <pc:sldChg chg="modSp add mod ord">
        <pc:chgData name="Hannah Taylor" userId="44af0373-2f5c-447a-b817-382bad0baacb" providerId="ADAL" clId="{3AC29CAE-100C-4F84-9171-9936FCDCCE50}" dt="2024-05-06T18:19:43.058" v="485"/>
        <pc:sldMkLst>
          <pc:docMk/>
          <pc:sldMk cId="1516528793" sldId="308"/>
        </pc:sldMkLst>
        <pc:spChg chg="mod">
          <ac:chgData name="Hannah Taylor" userId="44af0373-2f5c-447a-b817-382bad0baacb" providerId="ADAL" clId="{3AC29CAE-100C-4F84-9171-9936FCDCCE50}" dt="2024-05-06T18:17:29.764" v="135" actId="20577"/>
          <ac:spMkLst>
            <pc:docMk/>
            <pc:sldMk cId="1516528793" sldId="308"/>
            <ac:spMk id="2" creationId="{8C05C8AC-D2C7-4ABB-8FA8-7049613918CB}"/>
          </ac:spMkLst>
        </pc:spChg>
        <pc:spChg chg="mod">
          <ac:chgData name="Hannah Taylor" userId="44af0373-2f5c-447a-b817-382bad0baacb" providerId="ADAL" clId="{3AC29CAE-100C-4F84-9171-9936FCDCCE50}" dt="2024-05-06T18:19:28.679" v="483" actId="14100"/>
          <ac:spMkLst>
            <pc:docMk/>
            <pc:sldMk cId="1516528793" sldId="308"/>
            <ac:spMk id="3" creationId="{C5A22397-22CB-48B1-9847-DF279AAA275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E1A07837-962E-413C-900C-61B434388EA6}" type="datetimeFigureOut">
              <a:rPr lang="en-GB" smtClean="0"/>
              <a:t>07/05/2024</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3B56C37-37F4-4BD5-9248-96E0B5058417}"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79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A07837-962E-413C-900C-61B434388EA6}"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393550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A07837-962E-413C-900C-61B434388EA6}"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411682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A07837-962E-413C-900C-61B434388EA6}"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281402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07837-962E-413C-900C-61B434388EA6}"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B56C37-37F4-4BD5-9248-96E0B5058417}"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23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A07837-962E-413C-900C-61B434388EA6}"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356687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A07837-962E-413C-900C-61B434388EA6}" type="datetimeFigureOut">
              <a:rPr lang="en-GB" smtClean="0"/>
              <a:t>07/05/2024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135298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A07837-962E-413C-900C-61B434388EA6}" type="datetimeFigureOut">
              <a:rPr lang="en-GB" smtClean="0"/>
              <a:t>07/05/2024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84178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07837-962E-413C-900C-61B434388EA6}" type="datetimeFigureOut">
              <a:rPr lang="en-GB" smtClean="0"/>
              <a:t>07/05/2024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4962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A07837-962E-413C-900C-61B434388EA6}"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234207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A07837-962E-413C-900C-61B434388EA6}"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B56C37-37F4-4BD5-9248-96E0B5058417}" type="slidenum">
              <a:rPr lang="en-GB" smtClean="0"/>
              <a:t>‹#›</a:t>
            </a:fld>
            <a:endParaRPr lang="en-GB"/>
          </a:p>
        </p:txBody>
      </p:sp>
    </p:spTree>
    <p:extLst>
      <p:ext uri="{BB962C8B-B14F-4D97-AF65-F5344CB8AC3E}">
        <p14:creationId xmlns:p14="http://schemas.microsoft.com/office/powerpoint/2010/main" val="259652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1A07837-962E-413C-900C-61B434388EA6}" type="datetimeFigureOut">
              <a:rPr lang="en-GB" smtClean="0"/>
              <a:t>07/05/2024</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3B56C37-37F4-4BD5-9248-96E0B5058417}" type="slidenum">
              <a:rPr lang="en-GB" smtClean="0"/>
              <a:t>‹#›</a:t>
            </a:fld>
            <a:endParaRPr lang="en-GB"/>
          </a:p>
        </p:txBody>
      </p:sp>
    </p:spTree>
    <p:extLst>
      <p:ext uri="{BB962C8B-B14F-4D97-AF65-F5344CB8AC3E}">
        <p14:creationId xmlns:p14="http://schemas.microsoft.com/office/powerpoint/2010/main" val="340080438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KS2 SATS Parent Presentation </a:t>
            </a:r>
          </a:p>
        </p:txBody>
      </p:sp>
      <p:sp>
        <p:nvSpPr>
          <p:cNvPr id="3" name="Subtitle 2"/>
          <p:cNvSpPr>
            <a:spLocks noGrp="1"/>
          </p:cNvSpPr>
          <p:nvPr>
            <p:ph type="subTitle" idx="1"/>
          </p:nvPr>
        </p:nvSpPr>
        <p:spPr/>
        <p:txBody>
          <a:bodyPr/>
          <a:lstStyle/>
          <a:p>
            <a:r>
              <a:rPr lang="en-GB"/>
              <a:t>Civitas Academy </a:t>
            </a:r>
          </a:p>
        </p:txBody>
      </p:sp>
    </p:spTree>
    <p:extLst>
      <p:ext uri="{BB962C8B-B14F-4D97-AF65-F5344CB8AC3E}">
        <p14:creationId xmlns:p14="http://schemas.microsoft.com/office/powerpoint/2010/main" val="3976281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05C8AC-D2C7-4ABB-8FA8-7049613918CB}"/>
              </a:ext>
            </a:extLst>
          </p:cNvPr>
          <p:cNvSpPr txBox="1"/>
          <p:nvPr/>
        </p:nvSpPr>
        <p:spPr>
          <a:xfrm>
            <a:off x="1404712" y="441198"/>
            <a:ext cx="1095172"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Reading</a:t>
            </a:r>
            <a:endParaRPr lang="en-GB" u="sng">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5A22397-22CB-48B1-9847-DF279AAA275F}"/>
              </a:ext>
            </a:extLst>
          </p:cNvPr>
          <p:cNvSpPr txBox="1"/>
          <p:nvPr/>
        </p:nvSpPr>
        <p:spPr>
          <a:xfrm>
            <a:off x="2682704" y="967285"/>
            <a:ext cx="8544366" cy="1200329"/>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Example question, based on Text 1 – </a:t>
            </a:r>
            <a:r>
              <a:rPr lang="en-GB" i="1">
                <a:latin typeface="Arial" panose="020B0604020202020204" pitchFamily="34" charset="0"/>
                <a:cs typeface="Arial" panose="020B0604020202020204" pitchFamily="34" charset="0"/>
              </a:rPr>
              <a:t>Space Tourism</a:t>
            </a:r>
            <a:r>
              <a:rPr lang="en-GB">
                <a:latin typeface="Arial" panose="020B0604020202020204" pitchFamily="34" charset="0"/>
                <a:cs typeface="Arial" panose="020B0604020202020204" pitchFamily="34" charset="0"/>
              </a:rPr>
              <a:t>: </a:t>
            </a:r>
          </a:p>
          <a:p>
            <a:endParaRPr lang="en-GB">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7D01AFE-25FC-4D2C-AB80-E798C09977F1}"/>
              </a:ext>
            </a:extLst>
          </p:cNvPr>
          <p:cNvPicPr>
            <a:picLocks noChangeAspect="1"/>
          </p:cNvPicPr>
          <p:nvPr/>
        </p:nvPicPr>
        <p:blipFill>
          <a:blip r:embed="rId2"/>
          <a:stretch>
            <a:fillRect/>
          </a:stretch>
        </p:blipFill>
        <p:spPr>
          <a:xfrm>
            <a:off x="3048524" y="1567449"/>
            <a:ext cx="4895550" cy="2631358"/>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id="{24FA93B2-2FBC-426B-946B-F0281A560A0F}"/>
              </a:ext>
            </a:extLst>
          </p:cNvPr>
          <p:cNvPicPr>
            <a:picLocks noChangeAspect="1"/>
          </p:cNvPicPr>
          <p:nvPr/>
        </p:nvPicPr>
        <p:blipFill>
          <a:blip r:embed="rId3"/>
          <a:stretch>
            <a:fillRect/>
          </a:stretch>
        </p:blipFill>
        <p:spPr>
          <a:xfrm>
            <a:off x="2053011" y="4434476"/>
            <a:ext cx="6886575" cy="1581150"/>
          </a:xfrm>
          <a:prstGeom prst="rect">
            <a:avLst/>
          </a:prstGeom>
          <a:effectLst>
            <a:outerShdw blurRad="50800" dist="38100" dir="2700000" algn="tl" rotWithShape="0">
              <a:prstClr val="black">
                <a:alpha val="40000"/>
              </a:prstClr>
            </a:outerShdw>
          </a:effectLst>
        </p:spPr>
      </p:pic>
      <p:sp>
        <p:nvSpPr>
          <p:cNvPr id="7" name="Rectangle 6">
            <a:extLst>
              <a:ext uri="{FF2B5EF4-FFF2-40B4-BE49-F238E27FC236}">
                <a16:creationId xmlns:a16="http://schemas.microsoft.com/office/drawing/2014/main" id="{474271CC-AAFE-4B67-8B50-09FAB725029F}"/>
              </a:ext>
            </a:extLst>
          </p:cNvPr>
          <p:cNvSpPr/>
          <p:nvPr/>
        </p:nvSpPr>
        <p:spPr>
          <a:xfrm>
            <a:off x="2186316" y="6251295"/>
            <a:ext cx="8544366" cy="307777"/>
          </a:xfrm>
          <a:prstGeom prst="rect">
            <a:avLst/>
          </a:prstGeom>
        </p:spPr>
        <p:txBody>
          <a:bodyPr wrap="square">
            <a:spAutoFit/>
          </a:bodyPr>
          <a:lstStyle/>
          <a:p>
            <a:pPr lvl="0" algn="just"/>
            <a:r>
              <a:rPr lang="en-US" sz="1400" i="1">
                <a:solidFill>
                  <a:prstClr val="black"/>
                </a:solidFill>
                <a:latin typeface="Arial "/>
              </a:rPr>
              <a:t>2b) retrieve and record information/identify key details from fiction and non-fiction</a:t>
            </a:r>
            <a:endParaRPr lang="en-US" sz="1400" i="1">
              <a:solidFill>
                <a:prstClr val="black"/>
              </a:solidFill>
              <a:latin typeface="Arial "/>
              <a:ea typeface="Arial" charset="0"/>
              <a:cs typeface="Arial" charset="0"/>
            </a:endParaRPr>
          </a:p>
        </p:txBody>
      </p:sp>
    </p:spTree>
    <p:extLst>
      <p:ext uri="{BB962C8B-B14F-4D97-AF65-F5344CB8AC3E}">
        <p14:creationId xmlns:p14="http://schemas.microsoft.com/office/powerpoint/2010/main" val="374133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516439" y="336696"/>
            <a:ext cx="3108543"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Maths Paper 1 (Arithmetic)</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925059" y="929010"/>
            <a:ext cx="8586896" cy="313932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Maths Paper 1 (Arithmetic) will take place on </a:t>
            </a:r>
            <a:r>
              <a:rPr lang="en-US" b="1">
                <a:latin typeface="Arial" panose="020B0604020202020204" pitchFamily="34" charset="0"/>
                <a:cs typeface="Arial" panose="020B0604020202020204" pitchFamily="34" charset="0"/>
              </a:rPr>
              <a:t>Wednesday 15th May 2024</a:t>
            </a:r>
            <a:r>
              <a:rPr lang="en-US">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It has a standard timing of </a:t>
            </a:r>
            <a:r>
              <a:rPr lang="en-US" b="1">
                <a:latin typeface="Arial" panose="020B0604020202020204" pitchFamily="34" charset="0"/>
                <a:cs typeface="Arial" panose="020B0604020202020204" pitchFamily="34" charset="0"/>
              </a:rPr>
              <a:t>30 minutes</a:t>
            </a:r>
            <a:r>
              <a:rPr lang="en-US">
                <a:latin typeface="Arial" panose="020B0604020202020204" pitchFamily="34" charset="0"/>
                <a:cs typeface="Arial" panose="020B0604020202020204" pitchFamily="34" charset="0"/>
              </a:rPr>
              <a:t> and is worth a total of </a:t>
            </a:r>
            <a:r>
              <a:rPr lang="en-US" b="1">
                <a:latin typeface="Arial" panose="020B0604020202020204" pitchFamily="34" charset="0"/>
                <a:cs typeface="Arial" panose="020B0604020202020204" pitchFamily="34" charset="0"/>
              </a:rPr>
              <a:t>40 marks</a:t>
            </a:r>
            <a:r>
              <a:rPr lang="en-US">
                <a:latin typeface="Arial" panose="020B0604020202020204" pitchFamily="34" charset="0"/>
                <a:cs typeface="Arial" panose="020B0604020202020204" pitchFamily="34" charset="0"/>
              </a:rPr>
              <a:t>.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It covers the </a:t>
            </a:r>
            <a:r>
              <a:rPr lang="en-US" b="1">
                <a:latin typeface="Arial" panose="020B0604020202020204" pitchFamily="34" charset="0"/>
                <a:cs typeface="Arial" panose="020B0604020202020204" pitchFamily="34" charset="0"/>
              </a:rPr>
              <a:t>four operations </a:t>
            </a:r>
            <a:r>
              <a:rPr lang="en-US">
                <a:latin typeface="Arial" panose="020B0604020202020204" pitchFamily="34" charset="0"/>
                <a:cs typeface="Arial" panose="020B0604020202020204" pitchFamily="34" charset="0"/>
              </a:rPr>
              <a:t>(</a:t>
            </a:r>
            <a:r>
              <a:rPr lang="en-US">
                <a:solidFill>
                  <a:srgbClr val="388CDA"/>
                </a:solidFill>
                <a:latin typeface="Arial" panose="020B0604020202020204" pitchFamily="34" charset="0"/>
                <a:cs typeface="Arial" panose="020B0604020202020204" pitchFamily="34" charset="0"/>
              </a:rPr>
              <a:t>division</a:t>
            </a:r>
            <a:r>
              <a:rPr lang="en-US">
                <a:latin typeface="Arial" panose="020B0604020202020204" pitchFamily="34" charset="0"/>
                <a:cs typeface="Arial" panose="020B0604020202020204" pitchFamily="34" charset="0"/>
              </a:rPr>
              <a:t>, multiplication, addition, subtraction and mixed operation calculations), as well as </a:t>
            </a:r>
            <a:r>
              <a:rPr lang="en-US" b="1">
                <a:latin typeface="Arial" panose="020B0604020202020204" pitchFamily="34" charset="0"/>
                <a:cs typeface="Arial" panose="020B0604020202020204" pitchFamily="34" charset="0"/>
              </a:rPr>
              <a:t>number properties</a:t>
            </a:r>
            <a:r>
              <a:rPr lang="en-US">
                <a:latin typeface="Arial" panose="020B0604020202020204" pitchFamily="34" charset="0"/>
                <a:cs typeface="Arial" panose="020B0604020202020204" pitchFamily="34" charset="0"/>
              </a:rPr>
              <a:t>, calculating </a:t>
            </a:r>
            <a:r>
              <a:rPr lang="en-US" b="1">
                <a:latin typeface="Arial" panose="020B0604020202020204" pitchFamily="34" charset="0"/>
                <a:cs typeface="Arial" panose="020B0604020202020204" pitchFamily="34" charset="0"/>
              </a:rPr>
              <a:t>percentages of amounts</a:t>
            </a:r>
            <a:r>
              <a:rPr lang="en-US">
                <a:latin typeface="Arial" panose="020B0604020202020204" pitchFamily="34" charset="0"/>
                <a:cs typeface="Arial" panose="020B0604020202020204" pitchFamily="34" charset="0"/>
              </a:rPr>
              <a:t>, calculations using </a:t>
            </a:r>
            <a:r>
              <a:rPr lang="en-US" b="1">
                <a:latin typeface="Arial" panose="020B0604020202020204" pitchFamily="34" charset="0"/>
                <a:cs typeface="Arial" panose="020B0604020202020204" pitchFamily="34" charset="0"/>
              </a:rPr>
              <a:t>decimals</a:t>
            </a:r>
            <a:r>
              <a:rPr lang="en-US">
                <a:latin typeface="Arial" panose="020B0604020202020204" pitchFamily="34" charset="0"/>
                <a:cs typeface="Arial" panose="020B0604020202020204" pitchFamily="34" charset="0"/>
              </a:rPr>
              <a:t>, and calculations using </a:t>
            </a:r>
            <a:r>
              <a:rPr lang="en-US" b="1">
                <a:latin typeface="Arial" panose="020B0604020202020204" pitchFamily="34" charset="0"/>
                <a:cs typeface="Arial" panose="020B0604020202020204" pitchFamily="34" charset="0"/>
              </a:rPr>
              <a:t>fractions</a:t>
            </a:r>
            <a:r>
              <a:rPr lang="en-US">
                <a:latin typeface="Arial" panose="020B0604020202020204" pitchFamily="34" charset="0"/>
                <a:cs typeface="Arial" panose="020B0604020202020204" pitchFamily="34" charset="0"/>
              </a:rPr>
              <a:t>.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Example question: </a:t>
            </a:r>
          </a:p>
          <a:p>
            <a:endParaRPr lang="en-GB">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8B1BA6A-885B-443C-9304-6EE8DEBA7451}"/>
              </a:ext>
            </a:extLst>
          </p:cNvPr>
          <p:cNvPicPr>
            <a:picLocks noChangeAspect="1"/>
          </p:cNvPicPr>
          <p:nvPr/>
        </p:nvPicPr>
        <p:blipFill>
          <a:blip r:embed="rId2"/>
          <a:stretch>
            <a:fillRect/>
          </a:stretch>
        </p:blipFill>
        <p:spPr>
          <a:xfrm>
            <a:off x="1716054" y="4068331"/>
            <a:ext cx="5093674" cy="23564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55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947513" y="232192"/>
            <a:ext cx="369844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Maths Papers 2 &amp; 3 (Reasoning)</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689927" y="850633"/>
            <a:ext cx="8586896" cy="5355312"/>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Maths Paper 2 (Reasoning) will take place on </a:t>
            </a:r>
            <a:r>
              <a:rPr lang="en-US" b="1">
                <a:latin typeface="Arial" panose="020B0604020202020204" pitchFamily="34" charset="0"/>
                <a:cs typeface="Arial" panose="020B0604020202020204" pitchFamily="34" charset="0"/>
              </a:rPr>
              <a:t>Wednesday 15th May 2024</a:t>
            </a:r>
            <a:r>
              <a:rPr lang="en-US">
                <a:latin typeface="Arial" panose="020B0604020202020204" pitchFamily="34" charset="0"/>
                <a:cs typeface="Arial" panose="020B0604020202020204" pitchFamily="34" charset="0"/>
              </a:rPr>
              <a:t>.</a:t>
            </a:r>
          </a:p>
          <a:p>
            <a:r>
              <a:rPr lang="en-US">
                <a:latin typeface="Arial" panose="020B0604020202020204" pitchFamily="34" charset="0"/>
                <a:cs typeface="Arial" panose="020B0604020202020204" pitchFamily="34" charset="0"/>
              </a:rPr>
              <a:t>Maths Paper 3 (Reasoning) is scheduled for </a:t>
            </a:r>
            <a:r>
              <a:rPr lang="en-US" b="1">
                <a:latin typeface="Arial" panose="020B0604020202020204" pitchFamily="34" charset="0"/>
                <a:cs typeface="Arial" panose="020B0604020202020204" pitchFamily="34" charset="0"/>
              </a:rPr>
              <a:t>Thursday 16th May 2024.</a:t>
            </a:r>
          </a:p>
          <a:p>
            <a:r>
              <a:rPr lang="en-US">
                <a:latin typeface="Arial" panose="020B0604020202020204" pitchFamily="34" charset="0"/>
                <a:cs typeface="Arial" panose="020B0604020202020204" pitchFamily="34" charset="0"/>
              </a:rPr>
              <a:t>Both have standard timings of </a:t>
            </a:r>
            <a:r>
              <a:rPr lang="en-US" b="1">
                <a:latin typeface="Arial" panose="020B0604020202020204" pitchFamily="34" charset="0"/>
                <a:cs typeface="Arial" panose="020B0604020202020204" pitchFamily="34" charset="0"/>
              </a:rPr>
              <a:t>40 minutes</a:t>
            </a:r>
            <a:r>
              <a:rPr lang="en-US">
                <a:latin typeface="Arial" panose="020B0604020202020204" pitchFamily="34" charset="0"/>
                <a:cs typeface="Arial" panose="020B0604020202020204" pitchFamily="34" charset="0"/>
              </a:rPr>
              <a:t> and are worth </a:t>
            </a:r>
            <a:r>
              <a:rPr lang="en-US" b="1">
                <a:latin typeface="Arial" panose="020B0604020202020204" pitchFamily="34" charset="0"/>
                <a:cs typeface="Arial" panose="020B0604020202020204" pitchFamily="34" charset="0"/>
              </a:rPr>
              <a:t>35 marks </a:t>
            </a:r>
            <a:r>
              <a:rPr lang="en-US">
                <a:latin typeface="Arial" panose="020B0604020202020204" pitchFamily="34" charset="0"/>
                <a:cs typeface="Arial" panose="020B0604020202020204" pitchFamily="34" charset="0"/>
              </a:rPr>
              <a:t>each.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Paper 2 requires children to demonstrate their mathematical knowledge and skills, as well as their ability to solve problems and their mathematical reasoning.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Questions focus on the following Mathematical topic areas: </a:t>
            </a:r>
            <a:br>
              <a:rPr lang="en-US">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Number and place value– including Roman Numerals; </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Addition, subtraction, multiplication and division (calculations);</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Geometry – properties of shapes;</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Geometry – position and direction; </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Statistics; </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Measurement – including length, perimeter, mass (weight), volume, time and money;</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Algebra;</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Ratio and proportion;</a:t>
            </a:r>
            <a:br>
              <a:rPr lang="en-US" sz="1600">
                <a:solidFill>
                  <a:srgbClr val="388CDA"/>
                </a:solidFill>
                <a:latin typeface="Arial" panose="020B0604020202020204" pitchFamily="34" charset="0"/>
                <a:cs typeface="Arial" panose="020B0604020202020204" pitchFamily="34" charset="0"/>
              </a:rPr>
            </a:br>
            <a:r>
              <a:rPr lang="en-US" sz="1600">
                <a:solidFill>
                  <a:srgbClr val="388CDA"/>
                </a:solidFill>
                <a:latin typeface="Arial" panose="020B0604020202020204" pitchFamily="34" charset="0"/>
                <a:cs typeface="Arial" panose="020B0604020202020204" pitchFamily="34" charset="0"/>
              </a:rPr>
              <a:t>- Fractions, decimals and percentages.</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The questions get harder throughout the paper. </a:t>
            </a:r>
          </a:p>
          <a:p>
            <a:r>
              <a:rPr lang="en-GB">
                <a:latin typeface="Arial" panose="020B0604020202020204" pitchFamily="34" charset="0"/>
                <a:cs typeface="Arial" panose="020B0604020202020204" pitchFamily="34" charset="0"/>
              </a:rPr>
              <a:t>It is not unusual for a child to be unable to complete the entire paper in time. </a:t>
            </a:r>
          </a:p>
        </p:txBody>
      </p:sp>
    </p:spTree>
    <p:extLst>
      <p:ext uri="{BB962C8B-B14F-4D97-AF65-F5344CB8AC3E}">
        <p14:creationId xmlns:p14="http://schemas.microsoft.com/office/powerpoint/2010/main" val="365225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A22397-22CB-48B1-9847-DF279AAA275F}"/>
              </a:ext>
            </a:extLst>
          </p:cNvPr>
          <p:cNvSpPr txBox="1"/>
          <p:nvPr/>
        </p:nvSpPr>
        <p:spPr>
          <a:xfrm>
            <a:off x="2050756" y="902885"/>
            <a:ext cx="8586896"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Maths Paper 2 (Reasoning) will take place on </a:t>
            </a:r>
            <a:r>
              <a:rPr lang="en-US" b="1">
                <a:latin typeface="Arial" panose="020B0604020202020204" pitchFamily="34" charset="0"/>
                <a:cs typeface="Arial" panose="020B0604020202020204" pitchFamily="34" charset="0"/>
              </a:rPr>
              <a:t>Wednesday 15th May 2024</a:t>
            </a:r>
            <a:r>
              <a:rPr lang="en-US">
                <a:latin typeface="Arial" panose="020B0604020202020204" pitchFamily="34" charset="0"/>
                <a:cs typeface="Arial" panose="020B0604020202020204" pitchFamily="34" charset="0"/>
              </a:rPr>
              <a:t>.</a:t>
            </a:r>
          </a:p>
          <a:p>
            <a:r>
              <a:rPr lang="en-US">
                <a:latin typeface="Arial" panose="020B0604020202020204" pitchFamily="34" charset="0"/>
                <a:cs typeface="Arial" panose="020B0604020202020204" pitchFamily="34" charset="0"/>
              </a:rPr>
              <a:t>Maths Paper 3 (Reasoning) is scheduled for </a:t>
            </a:r>
            <a:r>
              <a:rPr lang="en-US" b="1">
                <a:latin typeface="Arial" panose="020B0604020202020204" pitchFamily="34" charset="0"/>
                <a:cs typeface="Arial" panose="020B0604020202020204" pitchFamily="34" charset="0"/>
              </a:rPr>
              <a:t>Thursday 16th May 2024.</a:t>
            </a:r>
          </a:p>
          <a:p>
            <a:r>
              <a:rPr lang="en-US">
                <a:latin typeface="Arial" panose="020B0604020202020204" pitchFamily="34" charset="0"/>
                <a:cs typeface="Arial" panose="020B0604020202020204" pitchFamily="34" charset="0"/>
              </a:rPr>
              <a:t>Both have standard timings of </a:t>
            </a:r>
            <a:r>
              <a:rPr lang="en-US" b="1">
                <a:latin typeface="Arial" panose="020B0604020202020204" pitchFamily="34" charset="0"/>
                <a:cs typeface="Arial" panose="020B0604020202020204" pitchFamily="34" charset="0"/>
              </a:rPr>
              <a:t>40 minutes</a:t>
            </a:r>
            <a:r>
              <a:rPr lang="en-US">
                <a:latin typeface="Arial" panose="020B0604020202020204" pitchFamily="34" charset="0"/>
                <a:cs typeface="Arial" panose="020B0604020202020204" pitchFamily="34" charset="0"/>
              </a:rPr>
              <a:t> and are worth </a:t>
            </a:r>
            <a:r>
              <a:rPr lang="en-US" b="1">
                <a:latin typeface="Arial" panose="020B0604020202020204" pitchFamily="34" charset="0"/>
                <a:cs typeface="Arial" panose="020B0604020202020204" pitchFamily="34" charset="0"/>
              </a:rPr>
              <a:t>35 marks </a:t>
            </a:r>
            <a:r>
              <a:rPr lang="en-US">
                <a:latin typeface="Arial" panose="020B0604020202020204" pitchFamily="34" charset="0"/>
                <a:cs typeface="Arial" panose="020B0604020202020204" pitchFamily="34" charset="0"/>
              </a:rPr>
              <a:t>each. </a:t>
            </a:r>
          </a:p>
          <a:p>
            <a:endParaRPr lang="en-US">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Example questions: </a:t>
            </a:r>
          </a:p>
        </p:txBody>
      </p:sp>
      <p:sp>
        <p:nvSpPr>
          <p:cNvPr id="3" name="TextBox 2">
            <a:extLst>
              <a:ext uri="{FF2B5EF4-FFF2-40B4-BE49-F238E27FC236}">
                <a16:creationId xmlns:a16="http://schemas.microsoft.com/office/drawing/2014/main" id="{8C05C8AC-D2C7-4ABB-8FA8-7049613918CB}"/>
              </a:ext>
            </a:extLst>
          </p:cNvPr>
          <p:cNvSpPr txBox="1"/>
          <p:nvPr/>
        </p:nvSpPr>
        <p:spPr>
          <a:xfrm>
            <a:off x="477249" y="271381"/>
            <a:ext cx="3147015"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Maths Paper 2 (Reasoning)</a:t>
            </a:r>
            <a:endParaRPr lang="en-GB" u="sng">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759AB82-2F98-4555-B739-81CE9B219654}"/>
              </a:ext>
            </a:extLst>
          </p:cNvPr>
          <p:cNvPicPr>
            <a:picLocks noChangeAspect="1"/>
          </p:cNvPicPr>
          <p:nvPr/>
        </p:nvPicPr>
        <p:blipFill>
          <a:blip r:embed="rId2"/>
          <a:stretch>
            <a:fillRect/>
          </a:stretch>
        </p:blipFill>
        <p:spPr>
          <a:xfrm>
            <a:off x="2391319" y="2834640"/>
            <a:ext cx="6965808" cy="32745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3068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A22397-22CB-48B1-9847-DF279AAA275F}"/>
              </a:ext>
            </a:extLst>
          </p:cNvPr>
          <p:cNvSpPr txBox="1"/>
          <p:nvPr/>
        </p:nvSpPr>
        <p:spPr>
          <a:xfrm>
            <a:off x="2050756" y="902885"/>
            <a:ext cx="8586896"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Maths Paper 2 (Reasoning) will take place on </a:t>
            </a:r>
            <a:r>
              <a:rPr lang="en-US" b="1">
                <a:latin typeface="Arial" panose="020B0604020202020204" pitchFamily="34" charset="0"/>
                <a:cs typeface="Arial" panose="020B0604020202020204" pitchFamily="34" charset="0"/>
              </a:rPr>
              <a:t>Wednesday 13th May 2020</a:t>
            </a:r>
            <a:r>
              <a:rPr lang="en-US">
                <a:latin typeface="Arial" panose="020B0604020202020204" pitchFamily="34" charset="0"/>
                <a:cs typeface="Arial" panose="020B0604020202020204" pitchFamily="34" charset="0"/>
              </a:rPr>
              <a:t>.</a:t>
            </a:r>
          </a:p>
          <a:p>
            <a:r>
              <a:rPr lang="en-US">
                <a:latin typeface="Arial" panose="020B0604020202020204" pitchFamily="34" charset="0"/>
                <a:cs typeface="Arial" panose="020B0604020202020204" pitchFamily="34" charset="0"/>
              </a:rPr>
              <a:t>Maths Paper 3 (Reasoning) is scheduled for </a:t>
            </a:r>
            <a:r>
              <a:rPr lang="en-US" b="1">
                <a:latin typeface="Arial" panose="020B0604020202020204" pitchFamily="34" charset="0"/>
                <a:cs typeface="Arial" panose="020B0604020202020204" pitchFamily="34" charset="0"/>
              </a:rPr>
              <a:t>Thursday 14th May 2020.</a:t>
            </a:r>
          </a:p>
          <a:p>
            <a:r>
              <a:rPr lang="en-US">
                <a:latin typeface="Arial" panose="020B0604020202020204" pitchFamily="34" charset="0"/>
                <a:cs typeface="Arial" panose="020B0604020202020204" pitchFamily="34" charset="0"/>
              </a:rPr>
              <a:t>Both have standard timings of </a:t>
            </a:r>
            <a:r>
              <a:rPr lang="en-US" b="1">
                <a:latin typeface="Arial" panose="020B0604020202020204" pitchFamily="34" charset="0"/>
                <a:cs typeface="Arial" panose="020B0604020202020204" pitchFamily="34" charset="0"/>
              </a:rPr>
              <a:t>40 minutes</a:t>
            </a:r>
            <a:r>
              <a:rPr lang="en-US">
                <a:latin typeface="Arial" panose="020B0604020202020204" pitchFamily="34" charset="0"/>
                <a:cs typeface="Arial" panose="020B0604020202020204" pitchFamily="34" charset="0"/>
              </a:rPr>
              <a:t> and are worth </a:t>
            </a:r>
            <a:r>
              <a:rPr lang="en-US" b="1">
                <a:latin typeface="Arial" panose="020B0604020202020204" pitchFamily="34" charset="0"/>
                <a:cs typeface="Arial" panose="020B0604020202020204" pitchFamily="34" charset="0"/>
              </a:rPr>
              <a:t>35 marks </a:t>
            </a:r>
            <a:r>
              <a:rPr lang="en-US">
                <a:latin typeface="Arial" panose="020B0604020202020204" pitchFamily="34" charset="0"/>
                <a:cs typeface="Arial" panose="020B0604020202020204" pitchFamily="34" charset="0"/>
              </a:rPr>
              <a:t>each. </a:t>
            </a:r>
          </a:p>
          <a:p>
            <a:endParaRPr lang="en-US">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Example questions: </a:t>
            </a:r>
          </a:p>
        </p:txBody>
      </p:sp>
      <p:sp>
        <p:nvSpPr>
          <p:cNvPr id="3" name="TextBox 2">
            <a:extLst>
              <a:ext uri="{FF2B5EF4-FFF2-40B4-BE49-F238E27FC236}">
                <a16:creationId xmlns:a16="http://schemas.microsoft.com/office/drawing/2014/main" id="{8C05C8AC-D2C7-4ABB-8FA8-7049613918CB}"/>
              </a:ext>
            </a:extLst>
          </p:cNvPr>
          <p:cNvSpPr txBox="1"/>
          <p:nvPr/>
        </p:nvSpPr>
        <p:spPr>
          <a:xfrm>
            <a:off x="477249" y="271381"/>
            <a:ext cx="3147015"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Maths Paper 2 (Reasoning)</a:t>
            </a:r>
            <a:endParaRPr lang="en-GB" u="sng">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759AB82-2F98-4555-B739-81CE9B219654}"/>
              </a:ext>
            </a:extLst>
          </p:cNvPr>
          <p:cNvPicPr>
            <a:picLocks noChangeAspect="1"/>
          </p:cNvPicPr>
          <p:nvPr/>
        </p:nvPicPr>
        <p:blipFill>
          <a:blip r:embed="rId2"/>
          <a:stretch>
            <a:fillRect/>
          </a:stretch>
        </p:blipFill>
        <p:spPr>
          <a:xfrm>
            <a:off x="2234565" y="2782388"/>
            <a:ext cx="7299266" cy="3431279"/>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id="{021126E0-704A-43CA-A1FA-8C67177A81D2}"/>
              </a:ext>
            </a:extLst>
          </p:cNvPr>
          <p:cNvSpPr/>
          <p:nvPr/>
        </p:nvSpPr>
        <p:spPr>
          <a:xfrm>
            <a:off x="6661588" y="5223374"/>
            <a:ext cx="2031325" cy="369332"/>
          </a:xfrm>
          <a:prstGeom prst="rect">
            <a:avLst/>
          </a:prstGeom>
        </p:spPr>
        <p:txBody>
          <a:bodyPr wrap="none">
            <a:spAutoFit/>
          </a:bodyPr>
          <a:lstStyle/>
          <a:p>
            <a:r>
              <a:rPr lang="en-US">
                <a:solidFill>
                  <a:srgbClr val="DA2E41"/>
                </a:solidFill>
                <a:latin typeface="Arial "/>
              </a:rPr>
              <a:t>7 minutes to 9 or  </a:t>
            </a:r>
            <a:endParaRPr lang="en-GB"/>
          </a:p>
        </p:txBody>
      </p:sp>
      <p:sp>
        <p:nvSpPr>
          <p:cNvPr id="6" name="Rectangle 5">
            <a:extLst>
              <a:ext uri="{FF2B5EF4-FFF2-40B4-BE49-F238E27FC236}">
                <a16:creationId xmlns:a16="http://schemas.microsoft.com/office/drawing/2014/main" id="{BD93A0B5-675A-48CF-B894-FBF8D5E8DC04}"/>
              </a:ext>
            </a:extLst>
          </p:cNvPr>
          <p:cNvSpPr/>
          <p:nvPr/>
        </p:nvSpPr>
        <p:spPr>
          <a:xfrm>
            <a:off x="7360496" y="5625549"/>
            <a:ext cx="633507" cy="369332"/>
          </a:xfrm>
          <a:prstGeom prst="rect">
            <a:avLst/>
          </a:prstGeom>
        </p:spPr>
        <p:txBody>
          <a:bodyPr wrap="none">
            <a:spAutoFit/>
          </a:bodyPr>
          <a:lstStyle/>
          <a:p>
            <a:r>
              <a:rPr lang="en-US">
                <a:solidFill>
                  <a:srgbClr val="DA2E41"/>
                </a:solidFill>
                <a:latin typeface="Arial "/>
              </a:rPr>
              <a:t>8:53</a:t>
            </a:r>
            <a:endParaRPr lang="en-GB">
              <a:solidFill>
                <a:srgbClr val="DA2E41"/>
              </a:solidFill>
              <a:latin typeface="Arial "/>
            </a:endParaRPr>
          </a:p>
        </p:txBody>
      </p:sp>
    </p:spTree>
    <p:extLst>
      <p:ext uri="{BB962C8B-B14F-4D97-AF65-F5344CB8AC3E}">
        <p14:creationId xmlns:p14="http://schemas.microsoft.com/office/powerpoint/2010/main" val="103184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2528118" y="284444"/>
            <a:ext cx="6344429"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How can I support my child in preparing for their SATs? </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859745" y="1046577"/>
            <a:ext cx="8586896" cy="4939814"/>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Firstly, a positive attitude goes a long way – so as much encouragement and support as possible (but we don’t need to tell you that)!</a:t>
            </a:r>
          </a:p>
          <a:p>
            <a:endParaRPr lang="en-GB">
              <a:latin typeface="Arial" panose="020B0604020202020204" pitchFamily="34" charset="0"/>
              <a:cs typeface="Arial" panose="020B0604020202020204" pitchFamily="34" charset="0"/>
            </a:endParaRPr>
          </a:p>
          <a:p>
            <a:pPr>
              <a:spcAft>
                <a:spcPts val="600"/>
              </a:spcAft>
            </a:pPr>
            <a:r>
              <a:rPr lang="en-GB">
                <a:latin typeface="Arial" panose="020B0604020202020204" pitchFamily="34" charset="0"/>
                <a:cs typeface="Arial" panose="020B0604020202020204" pitchFamily="34" charset="0"/>
              </a:rPr>
              <a:t>Some further tips:</a:t>
            </a:r>
          </a:p>
          <a:p>
            <a:pPr>
              <a:spcAft>
                <a:spcPts val="600"/>
              </a:spcAft>
            </a:pPr>
            <a:r>
              <a:rPr lang="en-US" sz="1600">
                <a:solidFill>
                  <a:srgbClr val="388CDA"/>
                </a:solidFill>
                <a:latin typeface="Arial" panose="020B0604020202020204" pitchFamily="34" charset="0"/>
                <a:cs typeface="Arial" panose="020B0604020202020204" pitchFamily="34" charset="0"/>
              </a:rPr>
              <a:t>• Direct any questions or concerns you have about SATs to your child’s teacher, rather than worry your child with them; </a:t>
            </a:r>
          </a:p>
          <a:p>
            <a:pPr>
              <a:spcAft>
                <a:spcPts val="600"/>
              </a:spcAft>
            </a:pPr>
            <a:r>
              <a:rPr lang="en-US" sz="1600">
                <a:solidFill>
                  <a:srgbClr val="388CDA"/>
                </a:solidFill>
                <a:latin typeface="Arial" panose="020B0604020202020204" pitchFamily="34" charset="0"/>
                <a:cs typeface="Arial" panose="020B0604020202020204" pitchFamily="34" charset="0"/>
              </a:rPr>
              <a:t>• Give your child opportunities to go outside and avoid overuse of screens - this can apply to leisure pursuits as well as how they study; </a:t>
            </a:r>
          </a:p>
          <a:p>
            <a:pPr>
              <a:spcAft>
                <a:spcPts val="600"/>
              </a:spcAft>
            </a:pPr>
            <a:r>
              <a:rPr lang="en-US" sz="1600">
                <a:solidFill>
                  <a:srgbClr val="388CDA"/>
                </a:solidFill>
                <a:latin typeface="Arial" panose="020B0604020202020204" pitchFamily="34" charset="0"/>
                <a:cs typeface="Arial" panose="020B0604020202020204" pitchFamily="34" charset="0"/>
              </a:rPr>
              <a:t>• Try to provide a quiet corner of the house for homework and study, that’s as free from distractions as possible;</a:t>
            </a:r>
          </a:p>
          <a:p>
            <a:pPr>
              <a:spcAft>
                <a:spcPts val="600"/>
              </a:spcAft>
            </a:pPr>
            <a:r>
              <a:rPr lang="en-US" sz="1600">
                <a:solidFill>
                  <a:srgbClr val="388CDA"/>
                </a:solidFill>
                <a:latin typeface="Arial" panose="020B0604020202020204" pitchFamily="34" charset="0"/>
                <a:cs typeface="Arial" panose="020B0604020202020204" pitchFamily="34" charset="0"/>
              </a:rPr>
              <a:t> • Encourage your child to talk to their teacher or another adult they trust if they express persisting anxieties about SATs. Remember that a small amount of anxiety is normal and not harmful; </a:t>
            </a:r>
          </a:p>
          <a:p>
            <a:pPr>
              <a:spcAft>
                <a:spcPts val="600"/>
              </a:spcAft>
            </a:pPr>
            <a:r>
              <a:rPr lang="en-US" sz="1600">
                <a:solidFill>
                  <a:srgbClr val="388CDA"/>
                </a:solidFill>
                <a:latin typeface="Arial" panose="020B0604020202020204" pitchFamily="34" charset="0"/>
                <a:cs typeface="Arial" panose="020B0604020202020204" pitchFamily="34" charset="0"/>
              </a:rPr>
              <a:t>• If your child is unwilling to talk to their teacher, talk to them yourself; </a:t>
            </a:r>
          </a:p>
          <a:p>
            <a:pPr>
              <a:spcAft>
                <a:spcPts val="600"/>
              </a:spcAft>
            </a:pPr>
            <a:r>
              <a:rPr lang="en-US" sz="1600">
                <a:solidFill>
                  <a:srgbClr val="388CDA"/>
                </a:solidFill>
                <a:latin typeface="Arial" panose="020B0604020202020204" pitchFamily="34" charset="0"/>
                <a:cs typeface="Arial" panose="020B0604020202020204" pitchFamily="34" charset="0"/>
              </a:rPr>
              <a:t>• Plan something nice and fun for the weekends before and after SATs – this will help your child start the week well and also give them something to look forward to; </a:t>
            </a:r>
          </a:p>
          <a:p>
            <a:pPr>
              <a:spcAft>
                <a:spcPts val="600"/>
              </a:spcAft>
            </a:pPr>
            <a:r>
              <a:rPr lang="en-US" sz="1600">
                <a:solidFill>
                  <a:srgbClr val="388CDA"/>
                </a:solidFill>
                <a:latin typeface="Arial" panose="020B0604020202020204" pitchFamily="34" charset="0"/>
                <a:cs typeface="Arial" panose="020B0604020202020204" pitchFamily="34" charset="0"/>
              </a:rPr>
              <a:t>• Ensure your child is eating and drinking well, and getting a suitable amount of sleep.</a:t>
            </a:r>
            <a:endParaRPr lang="en-GB" sz="160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059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895261" y="402009"/>
            <a:ext cx="3241015"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Remember this about SATs:</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130391" y="1306287"/>
            <a:ext cx="9894659" cy="3970318"/>
          </a:xfrm>
          <a:prstGeom prst="rect">
            <a:avLst/>
          </a:prstGeom>
          <a:noFill/>
        </p:spPr>
        <p:txBody>
          <a:bodyPr wrap="square" rtlCol="0">
            <a:spAutoFit/>
          </a:bodyPr>
          <a:lstStyle/>
          <a:p>
            <a:r>
              <a:rPr lang="en-US" b="1">
                <a:solidFill>
                  <a:srgbClr val="388CDA"/>
                </a:solidFill>
                <a:latin typeface="Arial" panose="020B0604020202020204" pitchFamily="34" charset="0"/>
                <a:cs typeface="Arial" panose="020B0604020202020204" pitchFamily="34" charset="0"/>
              </a:rPr>
              <a:t>SATs focus on what they know about Maths and English </a:t>
            </a:r>
          </a:p>
          <a:p>
            <a:r>
              <a:rPr lang="en-US">
                <a:latin typeface="Arial" panose="020B0604020202020204" pitchFamily="34" charset="0"/>
                <a:cs typeface="Arial" panose="020B0604020202020204" pitchFamily="34" charset="0"/>
              </a:rPr>
              <a:t>They won’t reflect how talented they are at Science, Geography, Art or PE, and they certainly won’t highlight positive personal characteristics such as kindness and integrity. </a:t>
            </a:r>
          </a:p>
          <a:p>
            <a:endParaRPr lang="en-US">
              <a:latin typeface="Arial" panose="020B0604020202020204" pitchFamily="34" charset="0"/>
              <a:cs typeface="Arial" panose="020B0604020202020204" pitchFamily="34" charset="0"/>
            </a:endParaRPr>
          </a:p>
          <a:p>
            <a:r>
              <a:rPr lang="en-US" b="1">
                <a:solidFill>
                  <a:srgbClr val="388CDA"/>
                </a:solidFill>
                <a:latin typeface="Arial" panose="020B0604020202020204" pitchFamily="34" charset="0"/>
                <a:cs typeface="Arial" panose="020B0604020202020204" pitchFamily="34" charset="0"/>
              </a:rPr>
              <a:t>SATs results don’t always tell the whole story </a:t>
            </a:r>
          </a:p>
          <a:p>
            <a:r>
              <a:rPr lang="en-US">
                <a:latin typeface="Arial" panose="020B0604020202020204" pitchFamily="34" charset="0"/>
                <a:cs typeface="Arial" panose="020B0604020202020204" pitchFamily="34" charset="0"/>
              </a:rPr>
              <a:t>The results will say they DID or DIDN’T meet a certain standard, but not necessarily by what margin. Additionally, the thresholds tend to change each year according to overall national performance, so what was classed as ‘did meet the expected standard’ in 2016 may have been considered a ‘did not’ in 2015. Therefore, don’t let your child see SATs as a simple case of ‘pass’ or ‘fail’. </a:t>
            </a:r>
          </a:p>
          <a:p>
            <a:endParaRPr lang="en-US">
              <a:latin typeface="Arial" panose="020B0604020202020204" pitchFamily="34" charset="0"/>
              <a:cs typeface="Arial" panose="020B0604020202020204" pitchFamily="34" charset="0"/>
            </a:endParaRPr>
          </a:p>
          <a:p>
            <a:r>
              <a:rPr lang="en-US" b="1">
                <a:solidFill>
                  <a:srgbClr val="388CDA"/>
                </a:solidFill>
                <a:latin typeface="Arial" panose="020B0604020202020204" pitchFamily="34" charset="0"/>
                <a:cs typeface="Arial" panose="020B0604020202020204" pitchFamily="34" charset="0"/>
              </a:rPr>
              <a:t>SATs last for one week </a:t>
            </a:r>
          </a:p>
          <a:p>
            <a:r>
              <a:rPr lang="en-US">
                <a:latin typeface="Arial" panose="020B0604020202020204" pitchFamily="34" charset="0"/>
                <a:cs typeface="Arial" panose="020B0604020202020204" pitchFamily="34" charset="0"/>
              </a:rPr>
              <a:t>In reality it’s just one or two papers lasting 30-60 minutes each day. You can’t </a:t>
            </a:r>
            <a:r>
              <a:rPr lang="en-US" err="1">
                <a:latin typeface="Arial" panose="020B0604020202020204" pitchFamily="34" charset="0"/>
                <a:cs typeface="Arial" panose="020B0604020202020204" pitchFamily="34" charset="0"/>
              </a:rPr>
              <a:t>emphasise</a:t>
            </a:r>
            <a:r>
              <a:rPr lang="en-US">
                <a:latin typeface="Arial" panose="020B0604020202020204" pitchFamily="34" charset="0"/>
                <a:cs typeface="Arial" panose="020B0604020202020204" pitchFamily="34" charset="0"/>
              </a:rPr>
              <a:t> enough the importance of keeping that in perspective.</a:t>
            </a:r>
            <a:endParaRPr lang="en-GB" sz="160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817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4539798" y="571826"/>
            <a:ext cx="2039854"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Morning of SATS</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007165" y="1306286"/>
            <a:ext cx="9416994" cy="1477328"/>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Make sure you child is at school on time.</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We will be providing breakfast items such as pastries and fruit. </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The children will have time in the morning to complete quiet mindfulness activities before the test begin. </a:t>
            </a:r>
            <a:endParaRPr lang="en-GB"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528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4539798" y="571826"/>
            <a:ext cx="3091616"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Advice for Year 6 children!</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2214877" y="1306286"/>
            <a:ext cx="8209282" cy="355481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Listen to what your teacher says; </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Your teacher is cheering you on and wants you to do your best; </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Make sure you get plenty of sleep and stay well fed – sleep and food help keep the brain moving; </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Read the questions carefully. This can help to avoid any silly mistakes! </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Don’t worry if there’s something you can’t answer. Take a deep breath! You can always move on and go back later but it’s better to write something rather than nothing;</a:t>
            </a:r>
          </a:p>
          <a:p>
            <a:pPr marL="285750" indent="-285750">
              <a:spcBef>
                <a:spcPts val="600"/>
              </a:spcBef>
              <a:buFont typeface="Arial" panose="020B0604020202020204" pitchFamily="34" charset="0"/>
              <a:buChar char="•"/>
            </a:pPr>
            <a:r>
              <a:rPr lang="en-US" sz="2000">
                <a:latin typeface="Arial" panose="020B0604020202020204" pitchFamily="34" charset="0"/>
                <a:cs typeface="Arial" panose="020B0604020202020204" pitchFamily="34" charset="0"/>
              </a:rPr>
              <a:t>Keep in mind year 6 SATs are just one week of your entire life!</a:t>
            </a:r>
            <a:endParaRPr lang="en-GB"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81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1625" y="475008"/>
            <a:ext cx="2330510" cy="369332"/>
          </a:xfrm>
          <a:prstGeom prst="rect">
            <a:avLst/>
          </a:prstGeom>
        </p:spPr>
        <p:txBody>
          <a:bodyPr wrap="none">
            <a:spAutoFit/>
          </a:bodyPr>
          <a:lstStyle/>
          <a:p>
            <a:r>
              <a:rPr lang="en-GB" b="1" u="sng">
                <a:latin typeface="Arial" panose="020B0604020202020204" pitchFamily="34" charset="0"/>
                <a:cs typeface="Arial" panose="020B0604020202020204" pitchFamily="34" charset="0"/>
              </a:rPr>
              <a:t>What are the SATs?</a:t>
            </a:r>
            <a:endParaRPr lang="en-GB" u="sng">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5A22397-22CB-48B1-9847-DF279AAA275F}"/>
              </a:ext>
            </a:extLst>
          </p:cNvPr>
          <p:cNvSpPr txBox="1"/>
          <p:nvPr/>
        </p:nvSpPr>
        <p:spPr>
          <a:xfrm>
            <a:off x="1441733" y="1016193"/>
            <a:ext cx="8544366" cy="5170646"/>
          </a:xfrm>
          <a:prstGeom prst="rect">
            <a:avLst/>
          </a:prstGeom>
          <a:noFill/>
        </p:spPr>
        <p:txBody>
          <a:bodyPr wrap="square" rtlCol="0">
            <a:spAutoFit/>
          </a:bodyPr>
          <a:lstStyle/>
          <a:p>
            <a:pPr marL="342900" indent="-342900">
              <a:buFont typeface="Arial" charset="0"/>
              <a:buChar char="•"/>
            </a:pPr>
            <a:r>
              <a:rPr lang="en-GB">
                <a:latin typeface="Arial" charset="0"/>
                <a:ea typeface="Arial" charset="0"/>
                <a:cs typeface="Arial" charset="0"/>
              </a:rPr>
              <a:t>SATs is a term people use to refer to End of Key Stage 2 Assessments; </a:t>
            </a:r>
          </a:p>
          <a:p>
            <a:pPr marL="342900" indent="-342900">
              <a:buFont typeface="Arial" charset="0"/>
              <a:buChar char="•"/>
            </a:pPr>
            <a:endParaRPr lang="en-GB">
              <a:latin typeface="Arial" charset="0"/>
              <a:ea typeface="Arial" charset="0"/>
              <a:cs typeface="Arial" charset="0"/>
            </a:endParaRPr>
          </a:p>
          <a:p>
            <a:pPr marL="342900" indent="-342900">
              <a:buFont typeface="Arial" charset="0"/>
              <a:buChar char="•"/>
            </a:pPr>
            <a:r>
              <a:rPr lang="en-GB">
                <a:latin typeface="Arial" charset="0"/>
                <a:ea typeface="Arial" charset="0"/>
                <a:cs typeface="Arial" charset="0"/>
              </a:rPr>
              <a:t>It lasts for four days beginning on </a:t>
            </a:r>
            <a:r>
              <a:rPr lang="en-GB" b="1">
                <a:solidFill>
                  <a:srgbClr val="388CDA"/>
                </a:solidFill>
                <a:latin typeface="Arial" charset="0"/>
                <a:ea typeface="Arial" charset="0"/>
                <a:cs typeface="Arial" charset="0"/>
              </a:rPr>
              <a:t>Monday 13</a:t>
            </a:r>
            <a:r>
              <a:rPr lang="en-GB" b="1" baseline="30000">
                <a:solidFill>
                  <a:srgbClr val="388CDA"/>
                </a:solidFill>
                <a:latin typeface="Arial" charset="0"/>
                <a:ea typeface="Arial" charset="0"/>
                <a:cs typeface="Arial" charset="0"/>
              </a:rPr>
              <a:t>th</a:t>
            </a:r>
            <a:r>
              <a:rPr lang="en-GB" b="1">
                <a:solidFill>
                  <a:srgbClr val="388CDA"/>
                </a:solidFill>
                <a:latin typeface="Arial" charset="0"/>
                <a:ea typeface="Arial" charset="0"/>
                <a:cs typeface="Arial" charset="0"/>
              </a:rPr>
              <a:t> May 2024 </a:t>
            </a:r>
            <a:r>
              <a:rPr lang="en-GB">
                <a:latin typeface="Arial" charset="0"/>
                <a:ea typeface="Arial" charset="0"/>
                <a:cs typeface="Arial" charset="0"/>
              </a:rPr>
              <a:t>and ending on </a:t>
            </a:r>
            <a:r>
              <a:rPr lang="en-GB" b="1">
                <a:solidFill>
                  <a:srgbClr val="388CDA"/>
                </a:solidFill>
                <a:latin typeface="Arial" charset="0"/>
                <a:ea typeface="Arial" charset="0"/>
                <a:cs typeface="Arial" charset="0"/>
              </a:rPr>
              <a:t>Thursday 16</a:t>
            </a:r>
            <a:r>
              <a:rPr lang="en-GB" b="1" baseline="30000">
                <a:solidFill>
                  <a:srgbClr val="388CDA"/>
                </a:solidFill>
                <a:latin typeface="Arial" charset="0"/>
                <a:ea typeface="Arial" charset="0"/>
                <a:cs typeface="Arial" charset="0"/>
              </a:rPr>
              <a:t>th</a:t>
            </a:r>
            <a:r>
              <a:rPr lang="en-GB" b="1">
                <a:solidFill>
                  <a:srgbClr val="388CDA"/>
                </a:solidFill>
                <a:latin typeface="Arial" charset="0"/>
                <a:ea typeface="Arial" charset="0"/>
                <a:cs typeface="Arial" charset="0"/>
              </a:rPr>
              <a:t> May 2020</a:t>
            </a:r>
            <a:r>
              <a:rPr lang="en-GB">
                <a:latin typeface="Arial" charset="0"/>
                <a:ea typeface="Arial" charset="0"/>
                <a:cs typeface="Arial" charset="0"/>
              </a:rPr>
              <a:t>; </a:t>
            </a:r>
          </a:p>
          <a:p>
            <a:pPr marL="342900" indent="-342900">
              <a:buFont typeface="Arial" charset="0"/>
              <a:buChar char="•"/>
            </a:pPr>
            <a:endParaRPr lang="en-GB">
              <a:latin typeface="Arial" charset="0"/>
              <a:ea typeface="Arial" charset="0"/>
              <a:cs typeface="Arial" charset="0"/>
            </a:endParaRPr>
          </a:p>
          <a:p>
            <a:pPr marL="342900" indent="-342900">
              <a:buFont typeface="Arial" charset="0"/>
              <a:buChar char="•"/>
            </a:pPr>
            <a:r>
              <a:rPr lang="en-GB">
                <a:latin typeface="Arial" charset="0"/>
                <a:ea typeface="Arial" charset="0"/>
                <a:cs typeface="Arial" charset="0"/>
              </a:rPr>
              <a:t>Children will sit the following SATs papers:</a:t>
            </a:r>
            <a:br>
              <a:rPr lang="en-GB">
                <a:solidFill>
                  <a:srgbClr val="002060"/>
                </a:solidFill>
                <a:latin typeface="Arial" charset="0"/>
                <a:ea typeface="Arial" charset="0"/>
                <a:cs typeface="Arial" charset="0"/>
              </a:rPr>
            </a:br>
            <a:r>
              <a:rPr lang="en-GB">
                <a:solidFill>
                  <a:srgbClr val="388CDA"/>
                </a:solidFill>
                <a:latin typeface="Arial" charset="0"/>
                <a:ea typeface="Arial" charset="0"/>
                <a:cs typeface="Arial" charset="0"/>
              </a:rPr>
              <a:t>- Grammar, Punctuation and Spelling (Paper 1) – Monday 13</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br>
              <a:rPr lang="en-GB">
                <a:solidFill>
                  <a:srgbClr val="388CDA"/>
                </a:solidFill>
                <a:latin typeface="Arial" charset="0"/>
                <a:ea typeface="Arial" charset="0"/>
                <a:cs typeface="Arial" charset="0"/>
              </a:rPr>
            </a:br>
            <a:r>
              <a:rPr lang="en-GB">
                <a:solidFill>
                  <a:srgbClr val="388CDA"/>
                </a:solidFill>
                <a:latin typeface="Arial" charset="0"/>
                <a:ea typeface="Arial" charset="0"/>
                <a:cs typeface="Arial" charset="0"/>
              </a:rPr>
              <a:t>- Grammar, Punctuation and Spelling (Paper 2) – Monday 13</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br>
              <a:rPr lang="en-GB">
                <a:solidFill>
                  <a:srgbClr val="388CDA"/>
                </a:solidFill>
                <a:latin typeface="Arial" charset="0"/>
                <a:ea typeface="Arial" charset="0"/>
                <a:cs typeface="Arial" charset="0"/>
              </a:rPr>
            </a:br>
            <a:r>
              <a:rPr lang="en-GB">
                <a:solidFill>
                  <a:srgbClr val="388CDA"/>
                </a:solidFill>
                <a:latin typeface="Arial" charset="0"/>
                <a:ea typeface="Arial" charset="0"/>
                <a:cs typeface="Arial" charset="0"/>
              </a:rPr>
              <a:t>- Reading – Tuesday 14</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br>
              <a:rPr lang="en-GB">
                <a:solidFill>
                  <a:srgbClr val="388CDA"/>
                </a:solidFill>
                <a:latin typeface="Arial" charset="0"/>
                <a:ea typeface="Arial" charset="0"/>
                <a:cs typeface="Arial" charset="0"/>
              </a:rPr>
            </a:br>
            <a:r>
              <a:rPr lang="en-GB">
                <a:solidFill>
                  <a:srgbClr val="388CDA"/>
                </a:solidFill>
                <a:latin typeface="Arial" charset="0"/>
                <a:ea typeface="Arial" charset="0"/>
                <a:cs typeface="Arial" charset="0"/>
              </a:rPr>
              <a:t>- Maths Paper 1 (Arithmetic) – Wednesday 15</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br>
              <a:rPr lang="en-GB">
                <a:solidFill>
                  <a:srgbClr val="388CDA"/>
                </a:solidFill>
                <a:latin typeface="Arial" charset="0"/>
                <a:ea typeface="Arial" charset="0"/>
                <a:cs typeface="Arial" charset="0"/>
              </a:rPr>
            </a:br>
            <a:r>
              <a:rPr lang="en-GB">
                <a:solidFill>
                  <a:srgbClr val="388CDA"/>
                </a:solidFill>
                <a:latin typeface="Arial" charset="0"/>
                <a:ea typeface="Arial" charset="0"/>
                <a:cs typeface="Arial" charset="0"/>
              </a:rPr>
              <a:t>- Maths Paper 2 (Reasoning) – Wednesday 15</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br>
              <a:rPr lang="en-GB">
                <a:solidFill>
                  <a:srgbClr val="388CDA"/>
                </a:solidFill>
                <a:latin typeface="Arial" charset="0"/>
                <a:ea typeface="Arial" charset="0"/>
                <a:cs typeface="Arial" charset="0"/>
              </a:rPr>
            </a:br>
            <a:r>
              <a:rPr lang="en-GB">
                <a:solidFill>
                  <a:srgbClr val="388CDA"/>
                </a:solidFill>
                <a:latin typeface="Arial" charset="0"/>
                <a:ea typeface="Arial" charset="0"/>
                <a:cs typeface="Arial" charset="0"/>
              </a:rPr>
              <a:t>- Maths Paper 3 (Reasoning) – Thursday 16</a:t>
            </a:r>
            <a:r>
              <a:rPr lang="en-GB" baseline="30000">
                <a:solidFill>
                  <a:srgbClr val="388CDA"/>
                </a:solidFill>
                <a:latin typeface="Arial" charset="0"/>
                <a:ea typeface="Arial" charset="0"/>
                <a:cs typeface="Arial" charset="0"/>
              </a:rPr>
              <a:t>th</a:t>
            </a:r>
            <a:r>
              <a:rPr lang="en-GB">
                <a:solidFill>
                  <a:srgbClr val="388CDA"/>
                </a:solidFill>
                <a:latin typeface="Arial" charset="0"/>
                <a:ea typeface="Arial" charset="0"/>
                <a:cs typeface="Arial" charset="0"/>
              </a:rPr>
              <a:t> May 2024.</a:t>
            </a:r>
          </a:p>
          <a:p>
            <a:r>
              <a:rPr lang="en-GB">
                <a:solidFill>
                  <a:srgbClr val="388CDA"/>
                </a:solidFill>
                <a:latin typeface="Arial" charset="0"/>
                <a:ea typeface="Arial" charset="0"/>
                <a:cs typeface="Arial" charset="0"/>
              </a:rPr>
              <a:t> </a:t>
            </a:r>
          </a:p>
          <a:p>
            <a:pPr marL="342900" indent="-342900">
              <a:buFont typeface="Arial" charset="0"/>
              <a:buChar char="•"/>
            </a:pPr>
            <a:r>
              <a:rPr lang="en-GB">
                <a:latin typeface="Arial" charset="0"/>
                <a:ea typeface="Arial" charset="0"/>
                <a:cs typeface="Arial" charset="0"/>
              </a:rPr>
              <a:t>Writing is assessed using evidence collected by your child’s teacher throughout Year 6, so </a:t>
            </a:r>
            <a:r>
              <a:rPr lang="en-GB" b="1">
                <a:latin typeface="Arial" charset="0"/>
                <a:ea typeface="Arial" charset="0"/>
                <a:cs typeface="Arial" charset="0"/>
              </a:rPr>
              <a:t>there is no Year 6 SATs writing test</a:t>
            </a:r>
            <a:r>
              <a:rPr lang="en-GB">
                <a:latin typeface="Arial" charset="0"/>
                <a:ea typeface="Arial" charset="0"/>
                <a:cs typeface="Arial" charset="0"/>
              </a:rPr>
              <a:t>. </a:t>
            </a:r>
            <a:br>
              <a:rPr lang="en-GB">
                <a:latin typeface="Arial" charset="0"/>
                <a:ea typeface="Arial" charset="0"/>
                <a:cs typeface="Arial" charset="0"/>
              </a:rPr>
            </a:br>
            <a:endParaRPr lang="en-GB" b="1">
              <a:solidFill>
                <a:srgbClr val="388CDA"/>
              </a:solidFill>
              <a:latin typeface="Arial" charset="0"/>
              <a:ea typeface="Arial" charset="0"/>
              <a:cs typeface="Arial" charset="0"/>
            </a:endParaRPr>
          </a:p>
          <a:p>
            <a:br>
              <a:rPr lang="en-US" sz="1400" i="1">
                <a:latin typeface="Arial "/>
              </a:rPr>
            </a:br>
            <a:r>
              <a:rPr lang="en-US" sz="1400" i="1">
                <a:latin typeface="Arial "/>
              </a:rPr>
              <a:t>*The key stage 2 tests will be taken on set dates unless your child is absent, in which case they may be able to take them up to 5 school days afterwards. </a:t>
            </a:r>
            <a:endParaRPr lang="en-GB" sz="1400" b="1" i="1">
              <a:solidFill>
                <a:srgbClr val="388CDA"/>
              </a:solidFill>
              <a:latin typeface="Arial "/>
              <a:ea typeface="Arial" charset="0"/>
              <a:cs typeface="Arial" charset="0"/>
            </a:endParaRPr>
          </a:p>
        </p:txBody>
      </p:sp>
    </p:spTree>
    <p:extLst>
      <p:ext uri="{BB962C8B-B14F-4D97-AF65-F5344CB8AC3E}">
        <p14:creationId xmlns:p14="http://schemas.microsoft.com/office/powerpoint/2010/main" val="176269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385810" y="349758"/>
            <a:ext cx="465165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When and how are the SATs carried out?</a:t>
            </a:r>
            <a:endParaRPr lang="en-GB" u="sng">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5A22397-22CB-48B1-9847-DF279AAA275F}"/>
              </a:ext>
            </a:extLst>
          </p:cNvPr>
          <p:cNvSpPr txBox="1"/>
          <p:nvPr/>
        </p:nvSpPr>
        <p:spPr>
          <a:xfrm>
            <a:off x="1807492" y="1123406"/>
            <a:ext cx="8773421" cy="4959614"/>
          </a:xfrm>
          <a:prstGeom prst="rect">
            <a:avLst/>
          </a:prstGeom>
          <a:noFill/>
        </p:spPr>
        <p:txBody>
          <a:bodyPr wrap="square" rtlCol="0">
            <a:spAutoFit/>
          </a:bodyPr>
          <a:lstStyle/>
          <a:p>
            <a:pPr marL="342900" indent="-342900">
              <a:buFont typeface="Arial" charset="0"/>
              <a:buChar char="•"/>
            </a:pPr>
            <a:r>
              <a:rPr lang="en-US">
                <a:latin typeface="Arial" charset="0"/>
                <a:ea typeface="Arial" charset="0"/>
                <a:cs typeface="Arial" charset="0"/>
              </a:rPr>
              <a:t>The tests will take place during normal school hours, under exam conditions;</a:t>
            </a:r>
          </a:p>
          <a:p>
            <a:pPr marL="342900" indent="-342900">
              <a:buFont typeface="Arial" charset="0"/>
              <a:buChar char="•"/>
            </a:pPr>
            <a:endParaRPr lang="en-US">
              <a:latin typeface="Arial" charset="0"/>
              <a:ea typeface="Arial" charset="0"/>
              <a:cs typeface="Arial" charset="0"/>
            </a:endParaRPr>
          </a:p>
          <a:p>
            <a:pPr marL="342900" indent="-342900">
              <a:buFont typeface="Arial" charset="0"/>
              <a:buChar char="•"/>
            </a:pPr>
            <a:r>
              <a:rPr lang="en-US">
                <a:latin typeface="Arial" charset="0"/>
                <a:ea typeface="Arial" charset="0"/>
                <a:cs typeface="Arial" charset="0"/>
              </a:rPr>
              <a:t>Children are not allowed to talk to each other from the moment the assessments are handed out until they are collected after the test has ended;</a:t>
            </a:r>
          </a:p>
          <a:p>
            <a:pPr marL="342900" indent="-342900">
              <a:buFont typeface="Arial" charset="0"/>
              <a:buChar char="•"/>
            </a:pPr>
            <a:endParaRPr lang="en-US">
              <a:latin typeface="Arial" charset="0"/>
              <a:ea typeface="Arial" charset="0"/>
              <a:cs typeface="Arial" charset="0"/>
            </a:endParaRPr>
          </a:p>
          <a:p>
            <a:pPr marL="342900" indent="-342900">
              <a:buFont typeface="Arial" charset="0"/>
              <a:buChar char="•"/>
            </a:pPr>
            <a:r>
              <a:rPr lang="en-US">
                <a:latin typeface="Arial" charset="0"/>
                <a:ea typeface="Arial" charset="0"/>
                <a:cs typeface="Arial" charset="0"/>
              </a:rPr>
              <a:t>Afterwards, the completed papers are sent away to be marked externally;</a:t>
            </a:r>
          </a:p>
          <a:p>
            <a:pPr marL="342900" indent="-342900">
              <a:buFont typeface="Arial" charset="0"/>
              <a:buChar char="•"/>
            </a:pPr>
            <a:endParaRPr lang="en-US">
              <a:latin typeface="Arial" charset="0"/>
              <a:ea typeface="Arial" charset="0"/>
              <a:cs typeface="Arial" charset="0"/>
            </a:endParaRPr>
          </a:p>
          <a:p>
            <a:pPr marL="342900" indent="-342900">
              <a:buFont typeface="Arial" charset="0"/>
              <a:buChar char="•"/>
            </a:pPr>
            <a:r>
              <a:rPr lang="en-US">
                <a:latin typeface="Arial" charset="0"/>
                <a:ea typeface="Arial" charset="0"/>
                <a:cs typeface="Arial" charset="0"/>
              </a:rPr>
              <a:t>The children’s results are sent back to school at some point in July;</a:t>
            </a:r>
          </a:p>
          <a:p>
            <a:pPr marL="342900" indent="-342900">
              <a:buFont typeface="Arial" charset="0"/>
              <a:buChar char="•"/>
            </a:pPr>
            <a:endParaRPr lang="en-US">
              <a:latin typeface="Arial" charset="0"/>
              <a:ea typeface="Arial" charset="0"/>
              <a:cs typeface="Arial" charset="0"/>
            </a:endParaRPr>
          </a:p>
          <a:p>
            <a:pPr marL="342900" indent="-342900">
              <a:buFont typeface="Arial" charset="0"/>
              <a:buChar char="•"/>
            </a:pPr>
            <a:r>
              <a:rPr lang="en-US">
                <a:latin typeface="Arial" charset="0"/>
                <a:ea typeface="Arial" charset="0"/>
                <a:cs typeface="Arial" charset="0"/>
              </a:rPr>
              <a:t>The standard timings of tests differ but last no more than 60 minutes:</a:t>
            </a:r>
            <a:br>
              <a:rPr lang="en-US">
                <a:latin typeface="Arial" charset="0"/>
                <a:ea typeface="Arial" charset="0"/>
                <a:cs typeface="Arial" charset="0"/>
              </a:rPr>
            </a:br>
            <a:r>
              <a:rPr lang="en-US">
                <a:solidFill>
                  <a:srgbClr val="388CDA"/>
                </a:solidFill>
                <a:latin typeface="Arial" charset="0"/>
                <a:ea typeface="Arial" charset="0"/>
                <a:cs typeface="Arial" charset="0"/>
              </a:rPr>
              <a:t>- </a:t>
            </a:r>
            <a:r>
              <a:rPr lang="en-GB">
                <a:solidFill>
                  <a:srgbClr val="388CDA"/>
                </a:solidFill>
                <a:latin typeface="Arial" charset="0"/>
                <a:ea typeface="Arial" charset="0"/>
                <a:cs typeface="Arial" charset="0"/>
              </a:rPr>
              <a:t>Grammar, Punctuation and Spelling </a:t>
            </a:r>
            <a:r>
              <a:rPr lang="en-US">
                <a:solidFill>
                  <a:srgbClr val="388CDA"/>
                </a:solidFill>
                <a:latin typeface="Arial" charset="0"/>
                <a:ea typeface="Arial" charset="0"/>
                <a:cs typeface="Arial" charset="0"/>
              </a:rPr>
              <a:t>(Paper 1) – 45 minutes;</a:t>
            </a:r>
            <a:br>
              <a:rPr lang="en-US">
                <a:solidFill>
                  <a:srgbClr val="388CDA"/>
                </a:solidFill>
                <a:latin typeface="Arial" charset="0"/>
                <a:ea typeface="Arial" charset="0"/>
                <a:cs typeface="Arial" charset="0"/>
              </a:rPr>
            </a:br>
            <a:r>
              <a:rPr lang="en-US">
                <a:solidFill>
                  <a:srgbClr val="388CDA"/>
                </a:solidFill>
                <a:latin typeface="Arial" charset="0"/>
                <a:ea typeface="Arial" charset="0"/>
                <a:cs typeface="Arial" charset="0"/>
              </a:rPr>
              <a:t>- </a:t>
            </a:r>
            <a:r>
              <a:rPr lang="en-GB">
                <a:solidFill>
                  <a:srgbClr val="388CDA"/>
                </a:solidFill>
                <a:latin typeface="Arial" charset="0"/>
                <a:ea typeface="Arial" charset="0"/>
                <a:cs typeface="Arial" charset="0"/>
              </a:rPr>
              <a:t>Grammar, Punctuation and Spelling </a:t>
            </a:r>
            <a:r>
              <a:rPr lang="en-US">
                <a:solidFill>
                  <a:srgbClr val="388CDA"/>
                </a:solidFill>
                <a:latin typeface="Arial" charset="0"/>
                <a:ea typeface="Arial" charset="0"/>
                <a:cs typeface="Arial" charset="0"/>
              </a:rPr>
              <a:t>(Paper 2) – 15 minutes;</a:t>
            </a:r>
            <a:br>
              <a:rPr lang="en-US">
                <a:solidFill>
                  <a:srgbClr val="388CDA"/>
                </a:solidFill>
                <a:latin typeface="Arial" charset="0"/>
                <a:ea typeface="Arial" charset="0"/>
                <a:cs typeface="Arial" charset="0"/>
              </a:rPr>
            </a:br>
            <a:r>
              <a:rPr lang="en-US">
                <a:solidFill>
                  <a:srgbClr val="388CDA"/>
                </a:solidFill>
                <a:latin typeface="Arial" charset="0"/>
                <a:ea typeface="Arial" charset="0"/>
                <a:cs typeface="Arial" charset="0"/>
              </a:rPr>
              <a:t>- Reading – 60 minutes;</a:t>
            </a:r>
            <a:br>
              <a:rPr lang="en-US">
                <a:solidFill>
                  <a:srgbClr val="388CDA"/>
                </a:solidFill>
                <a:latin typeface="Arial" charset="0"/>
                <a:ea typeface="Arial" charset="0"/>
                <a:cs typeface="Arial" charset="0"/>
              </a:rPr>
            </a:br>
            <a:r>
              <a:rPr lang="en-US">
                <a:solidFill>
                  <a:srgbClr val="388CDA"/>
                </a:solidFill>
                <a:latin typeface="Arial" charset="0"/>
                <a:ea typeface="Arial" charset="0"/>
                <a:cs typeface="Arial" charset="0"/>
              </a:rPr>
              <a:t>- Maths Paper 1 (Arithmetic) – 30 minutes;</a:t>
            </a:r>
            <a:br>
              <a:rPr lang="en-US">
                <a:solidFill>
                  <a:srgbClr val="388CDA"/>
                </a:solidFill>
                <a:latin typeface="Arial" charset="0"/>
                <a:ea typeface="Arial" charset="0"/>
                <a:cs typeface="Arial" charset="0"/>
              </a:rPr>
            </a:br>
            <a:r>
              <a:rPr lang="en-US">
                <a:solidFill>
                  <a:srgbClr val="388CDA"/>
                </a:solidFill>
                <a:latin typeface="Arial" charset="0"/>
                <a:ea typeface="Arial" charset="0"/>
                <a:cs typeface="Arial" charset="0"/>
              </a:rPr>
              <a:t>- Maths Paper 2 (Reasoning) – 40 minutes;</a:t>
            </a:r>
            <a:br>
              <a:rPr lang="en-US">
                <a:solidFill>
                  <a:srgbClr val="388CDA"/>
                </a:solidFill>
                <a:latin typeface="Arial" charset="0"/>
                <a:ea typeface="Arial" charset="0"/>
                <a:cs typeface="Arial" charset="0"/>
              </a:rPr>
            </a:br>
            <a:r>
              <a:rPr lang="en-US">
                <a:solidFill>
                  <a:srgbClr val="388CDA"/>
                </a:solidFill>
                <a:latin typeface="Arial" charset="0"/>
                <a:ea typeface="Arial" charset="0"/>
                <a:cs typeface="Arial" charset="0"/>
              </a:rPr>
              <a:t>- Maths Paper 3 (Reasoning) – 40 minutes.</a:t>
            </a:r>
          </a:p>
          <a:p>
            <a:pPr marL="342900" indent="-342900">
              <a:buFont typeface="Arial" charset="0"/>
              <a:buChar char="•"/>
            </a:pPr>
            <a:endParaRPr lang="en-US">
              <a:latin typeface="Arial" charset="0"/>
              <a:ea typeface="Arial" charset="0"/>
              <a:cs typeface="Arial" charset="0"/>
            </a:endParaRPr>
          </a:p>
        </p:txBody>
      </p:sp>
    </p:spTree>
    <p:extLst>
      <p:ext uri="{BB962C8B-B14F-4D97-AF65-F5344CB8AC3E}">
        <p14:creationId xmlns:p14="http://schemas.microsoft.com/office/powerpoint/2010/main" val="401450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751570" y="467324"/>
            <a:ext cx="3980577"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What sort of results are reported?</a:t>
            </a:r>
            <a:endParaRPr lang="en-GB" u="sng">
              <a:latin typeface="Arial" panose="020B0604020202020204" pitchFamily="34" charset="0"/>
              <a:cs typeface="Arial" panose="020B0604020202020204" pitchFamily="34" charset="0"/>
            </a:endParaRPr>
          </a:p>
        </p:txBody>
      </p:sp>
      <p:sp>
        <p:nvSpPr>
          <p:cNvPr id="3" name="Rectangle 2"/>
          <p:cNvSpPr/>
          <p:nvPr/>
        </p:nvSpPr>
        <p:spPr>
          <a:xfrm>
            <a:off x="1715588" y="1567544"/>
            <a:ext cx="9048205" cy="3970318"/>
          </a:xfrm>
          <a:prstGeom prst="rect">
            <a:avLst/>
          </a:prstGeom>
        </p:spPr>
        <p:txBody>
          <a:bodyPr wrap="square">
            <a:spAutoFit/>
          </a:bodyPr>
          <a:lstStyle/>
          <a:p>
            <a:r>
              <a:rPr lang="en-US">
                <a:latin typeface="Arial" charset="0"/>
                <a:ea typeface="Arial" charset="0"/>
                <a:cs typeface="Arial" charset="0"/>
              </a:rPr>
              <a:t>Once marked, the tests will be given the following scores:</a:t>
            </a:r>
          </a:p>
          <a:p>
            <a:pPr marL="285750" indent="-285750">
              <a:buFont typeface="Courier New" panose="02070309020205020404" pitchFamily="49" charset="0"/>
              <a:buChar char="o"/>
            </a:pPr>
            <a:r>
              <a:rPr lang="en-US">
                <a:latin typeface="Arial" charset="0"/>
                <a:ea typeface="Arial" charset="0"/>
                <a:cs typeface="Arial" charset="0"/>
              </a:rPr>
              <a:t>A raw score (the total number of marks achieved for each paper);</a:t>
            </a:r>
          </a:p>
          <a:p>
            <a:pPr marL="285750" indent="-285750">
              <a:buFont typeface="Courier New" panose="02070309020205020404" pitchFamily="49" charset="0"/>
              <a:buChar char="o"/>
            </a:pPr>
            <a:r>
              <a:rPr lang="en-US">
                <a:latin typeface="Arial" charset="0"/>
                <a:ea typeface="Arial" charset="0"/>
                <a:cs typeface="Arial" charset="0"/>
              </a:rPr>
              <a:t>A scaled score (which is explained below);</a:t>
            </a:r>
          </a:p>
          <a:p>
            <a:pPr marL="285750" indent="-285750">
              <a:buFont typeface="Courier New" panose="02070309020205020404" pitchFamily="49" charset="0"/>
              <a:buChar char="o"/>
            </a:pPr>
            <a:r>
              <a:rPr lang="en-US">
                <a:latin typeface="Arial" charset="0"/>
                <a:ea typeface="Arial" charset="0"/>
                <a:cs typeface="Arial" charset="0"/>
              </a:rPr>
              <a:t>A judgement of whether the National Standard has been met. </a:t>
            </a:r>
          </a:p>
          <a:p>
            <a:endParaRPr lang="en-US">
              <a:latin typeface="Arial" charset="0"/>
              <a:ea typeface="Arial" charset="0"/>
              <a:cs typeface="Arial" charset="0"/>
            </a:endParaRPr>
          </a:p>
          <a:p>
            <a:r>
              <a:rPr lang="en-US">
                <a:latin typeface="Arial" charset="0"/>
                <a:ea typeface="Arial" charset="0"/>
                <a:cs typeface="Arial" charset="0"/>
              </a:rPr>
              <a:t>After marking each test, the external markers will convert each raw score into a scaled score to show whether each child is working below, at or above the national standard. </a:t>
            </a:r>
          </a:p>
          <a:p>
            <a:endParaRPr lang="en-US">
              <a:latin typeface="Arial" charset="0"/>
              <a:ea typeface="Arial" charset="0"/>
              <a:cs typeface="Arial" charset="0"/>
            </a:endParaRPr>
          </a:p>
          <a:p>
            <a:r>
              <a:rPr lang="en-US">
                <a:latin typeface="Arial" charset="0"/>
                <a:ea typeface="Arial" charset="0"/>
                <a:cs typeface="Arial" charset="0"/>
              </a:rPr>
              <a:t>When the scaled score is given, it is given in a range from 80 to 120. </a:t>
            </a:r>
          </a:p>
          <a:p>
            <a:r>
              <a:rPr lang="en-US" b="1">
                <a:latin typeface="Arial" charset="0"/>
                <a:ea typeface="Arial" charset="0"/>
                <a:cs typeface="Arial" charset="0"/>
              </a:rPr>
              <a:t>A scaled score of 100 or more is meeting the national standard</a:t>
            </a:r>
            <a:r>
              <a:rPr lang="en-US">
                <a:latin typeface="Arial" charset="0"/>
                <a:ea typeface="Arial" charset="0"/>
                <a:cs typeface="Arial" charset="0"/>
              </a:rPr>
              <a:t>. </a:t>
            </a:r>
          </a:p>
          <a:p>
            <a:endParaRPr lang="en-US">
              <a:latin typeface="Arial" charset="0"/>
              <a:ea typeface="Arial" charset="0"/>
              <a:cs typeface="Arial" charset="0"/>
            </a:endParaRPr>
          </a:p>
          <a:p>
            <a:r>
              <a:rPr lang="en-US">
                <a:latin typeface="Arial" charset="0"/>
                <a:ea typeface="Arial" charset="0"/>
                <a:cs typeface="Arial" charset="0"/>
              </a:rPr>
              <a:t>There are no separate tests for higher achieving pupils; however, </a:t>
            </a:r>
            <a:r>
              <a:rPr lang="en-US" b="1">
                <a:latin typeface="Arial" charset="0"/>
                <a:ea typeface="Arial" charset="0"/>
                <a:cs typeface="Arial" charset="0"/>
              </a:rPr>
              <a:t>a scaled score close of 110 has been used in previous years to identify those children working at the higher standard</a:t>
            </a:r>
            <a:r>
              <a:rPr lang="en-US">
                <a:latin typeface="Arial" charset="0"/>
                <a:ea typeface="Arial" charset="0"/>
                <a:cs typeface="Arial" charset="0"/>
              </a:rPr>
              <a:t>.</a:t>
            </a:r>
          </a:p>
        </p:txBody>
      </p:sp>
    </p:spTree>
    <p:extLst>
      <p:ext uri="{BB962C8B-B14F-4D97-AF65-F5344CB8AC3E}">
        <p14:creationId xmlns:p14="http://schemas.microsoft.com/office/powerpoint/2010/main" val="227863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660130" y="375884"/>
            <a:ext cx="4172937"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507048" y="1268644"/>
            <a:ext cx="8544366" cy="2585323"/>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Grammar, Punctuation and Spelling is made up of two papers which will take place on </a:t>
            </a:r>
            <a:r>
              <a:rPr lang="en-GB" b="1">
                <a:latin typeface="Arial" panose="020B0604020202020204" pitchFamily="34" charset="0"/>
                <a:cs typeface="Arial" panose="020B0604020202020204" pitchFamily="34" charset="0"/>
              </a:rPr>
              <a:t>Monday 13</a:t>
            </a:r>
            <a:r>
              <a:rPr lang="en-GB" b="1" baseline="30000">
                <a:latin typeface="Arial" panose="020B0604020202020204" pitchFamily="34" charset="0"/>
                <a:cs typeface="Arial" panose="020B0604020202020204" pitchFamily="34" charset="0"/>
              </a:rPr>
              <a:t>th</a:t>
            </a:r>
            <a:r>
              <a:rPr lang="en-GB" b="1">
                <a:latin typeface="Arial" panose="020B0604020202020204" pitchFamily="34" charset="0"/>
                <a:cs typeface="Arial" panose="020B0604020202020204" pitchFamily="34" charset="0"/>
              </a:rPr>
              <a:t> May 2024</a:t>
            </a:r>
            <a:r>
              <a:rPr lang="en-GB">
                <a:latin typeface="Arial" panose="020B0604020202020204" pitchFamily="34" charset="0"/>
                <a:cs typeface="Arial" panose="020B0604020202020204" pitchFamily="34" charset="0"/>
              </a:rPr>
              <a:t>:</a:t>
            </a:r>
          </a:p>
          <a:p>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Paper 1 is the longer paper lasting 45 minutes, </a:t>
            </a:r>
            <a:r>
              <a:rPr lang="en-GB" b="1">
                <a:latin typeface="Arial" panose="020B0604020202020204" pitchFamily="34" charset="0"/>
                <a:cs typeface="Arial" panose="020B0604020202020204" pitchFamily="34" charset="0"/>
              </a:rPr>
              <a:t>children will be tested on grammar, punctuation and spelling generally</a:t>
            </a:r>
            <a:r>
              <a:rPr lang="en-GB">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Paper 2 is a shorter paper lasting 15 minutes, where </a:t>
            </a:r>
            <a:r>
              <a:rPr lang="en-GB" b="1">
                <a:latin typeface="Arial" panose="020B0604020202020204" pitchFamily="34" charset="0"/>
                <a:cs typeface="Arial" panose="020B0604020202020204" pitchFamily="34" charset="0"/>
              </a:rPr>
              <a:t>children will be tested on spelling only</a:t>
            </a:r>
            <a:r>
              <a:rPr lang="en-GB">
                <a:latin typeface="Arial" panose="020B0604020202020204" pitchFamily="34" charset="0"/>
                <a:cs typeface="Arial" panose="020B0604020202020204" pitchFamily="34" charset="0"/>
              </a:rPr>
              <a:t> – they are asked to fill in a blank within a sentence, attempting to spell out the spelling word in context correctly. </a:t>
            </a:r>
          </a:p>
        </p:txBody>
      </p:sp>
    </p:spTree>
    <p:extLst>
      <p:ext uri="{BB962C8B-B14F-4D97-AF65-F5344CB8AC3E}">
        <p14:creationId xmlns:p14="http://schemas.microsoft.com/office/powerpoint/2010/main" val="189287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464186" y="297507"/>
            <a:ext cx="514762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 (Paper 1)</a:t>
            </a:r>
            <a:endParaRPr lang="en-GB" u="sng">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1897D2A-9E2E-4A9D-9492-4A5A198E4F89}"/>
              </a:ext>
            </a:extLst>
          </p:cNvPr>
          <p:cNvPicPr>
            <a:picLocks noChangeAspect="1"/>
          </p:cNvPicPr>
          <p:nvPr/>
        </p:nvPicPr>
        <p:blipFill>
          <a:blip r:embed="rId2"/>
          <a:stretch>
            <a:fillRect/>
          </a:stretch>
        </p:blipFill>
        <p:spPr>
          <a:xfrm>
            <a:off x="683195" y="1313170"/>
            <a:ext cx="5336628" cy="2275479"/>
          </a:xfrm>
          <a:prstGeom prst="rect">
            <a:avLst/>
          </a:prstGeom>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id="{E734D196-9712-42DD-8613-D6DA4EFF352E}"/>
              </a:ext>
            </a:extLst>
          </p:cNvPr>
          <p:cNvPicPr>
            <a:picLocks noChangeAspect="1"/>
          </p:cNvPicPr>
          <p:nvPr/>
        </p:nvPicPr>
        <p:blipFill>
          <a:blip r:embed="rId3"/>
          <a:stretch>
            <a:fillRect/>
          </a:stretch>
        </p:blipFill>
        <p:spPr>
          <a:xfrm>
            <a:off x="5243420" y="1976238"/>
            <a:ext cx="5286722" cy="1386198"/>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id="{1825DAEE-9550-49B4-BBD6-E73043E02B69}"/>
              </a:ext>
            </a:extLst>
          </p:cNvPr>
          <p:cNvPicPr>
            <a:picLocks noChangeAspect="1"/>
          </p:cNvPicPr>
          <p:nvPr/>
        </p:nvPicPr>
        <p:blipFill>
          <a:blip r:embed="rId4"/>
          <a:stretch>
            <a:fillRect/>
          </a:stretch>
        </p:blipFill>
        <p:spPr>
          <a:xfrm>
            <a:off x="2707554" y="3789376"/>
            <a:ext cx="5071732" cy="2503676"/>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C5A22397-22CB-48B1-9847-DF279AAA275F}"/>
              </a:ext>
            </a:extLst>
          </p:cNvPr>
          <p:cNvSpPr txBox="1"/>
          <p:nvPr/>
        </p:nvSpPr>
        <p:spPr>
          <a:xfrm>
            <a:off x="825874" y="772809"/>
            <a:ext cx="8544366" cy="646331"/>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Example questions: </a:t>
            </a:r>
            <a:endParaRPr lang="en-US">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71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385809" y="349758"/>
            <a:ext cx="514762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 (Paper 2)</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716053" y="902884"/>
            <a:ext cx="8544366" cy="1477328"/>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Grammar, Punctuation and Spelling (Paper 2) is the shorter paper lasting 15 minutes, which takes place on </a:t>
            </a:r>
            <a:r>
              <a:rPr lang="en-GB" b="1">
                <a:latin typeface="Arial" panose="020B0604020202020204" pitchFamily="34" charset="0"/>
                <a:cs typeface="Arial" panose="020B0604020202020204" pitchFamily="34" charset="0"/>
              </a:rPr>
              <a:t>Monday 13</a:t>
            </a:r>
            <a:r>
              <a:rPr lang="en-GB" b="1" baseline="30000">
                <a:latin typeface="Arial" panose="020B0604020202020204" pitchFamily="34" charset="0"/>
                <a:cs typeface="Arial" panose="020B0604020202020204" pitchFamily="34" charset="0"/>
              </a:rPr>
              <a:t>th</a:t>
            </a:r>
            <a:r>
              <a:rPr lang="en-GB" b="1">
                <a:latin typeface="Arial" panose="020B0604020202020204" pitchFamily="34" charset="0"/>
                <a:cs typeface="Arial" panose="020B0604020202020204" pitchFamily="34" charset="0"/>
              </a:rPr>
              <a:t> May 2024</a:t>
            </a:r>
            <a:r>
              <a:rPr lang="en-GB">
                <a:latin typeface="Arial" panose="020B0604020202020204" pitchFamily="34" charset="0"/>
                <a:cs typeface="Arial" panose="020B0604020202020204" pitchFamily="34" charset="0"/>
              </a:rPr>
              <a:t>.</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Example questions: </a:t>
            </a:r>
            <a:endParaRPr lang="en-US">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46165F5-9827-442A-80A6-89FBC44B9535}"/>
              </a:ext>
            </a:extLst>
          </p:cNvPr>
          <p:cNvPicPr>
            <a:picLocks noChangeAspect="1"/>
          </p:cNvPicPr>
          <p:nvPr/>
        </p:nvPicPr>
        <p:blipFill>
          <a:blip r:embed="rId2"/>
          <a:stretch>
            <a:fillRect/>
          </a:stretch>
        </p:blipFill>
        <p:spPr>
          <a:xfrm>
            <a:off x="2727693" y="2864544"/>
            <a:ext cx="6076950" cy="19526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0342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385809" y="349758"/>
            <a:ext cx="514762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 (Paper 2)</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716053" y="902884"/>
            <a:ext cx="8544366" cy="1477328"/>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Grammar, Punctuation and Spelling (Paper 2) is the shorter paper lasting 15 minutes, which takes place on </a:t>
            </a:r>
            <a:r>
              <a:rPr lang="en-GB" b="1">
                <a:latin typeface="Arial" panose="020B0604020202020204" pitchFamily="34" charset="0"/>
                <a:cs typeface="Arial" panose="020B0604020202020204" pitchFamily="34" charset="0"/>
              </a:rPr>
              <a:t>Monday 13</a:t>
            </a:r>
            <a:r>
              <a:rPr lang="en-GB" b="1" baseline="30000">
                <a:latin typeface="Arial" panose="020B0604020202020204" pitchFamily="34" charset="0"/>
                <a:cs typeface="Arial" panose="020B0604020202020204" pitchFamily="34" charset="0"/>
              </a:rPr>
              <a:t>th</a:t>
            </a:r>
            <a:r>
              <a:rPr lang="en-GB" b="1">
                <a:latin typeface="Arial" panose="020B0604020202020204" pitchFamily="34" charset="0"/>
                <a:cs typeface="Arial" panose="020B0604020202020204" pitchFamily="34" charset="0"/>
              </a:rPr>
              <a:t> May 2024</a:t>
            </a:r>
            <a:r>
              <a:rPr lang="en-GB">
                <a:latin typeface="Arial" panose="020B0604020202020204" pitchFamily="34" charset="0"/>
                <a:cs typeface="Arial" panose="020B0604020202020204" pitchFamily="34" charset="0"/>
              </a:rPr>
              <a:t>.</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Example questions: </a:t>
            </a:r>
            <a:endParaRPr lang="en-US">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46165F5-9827-442A-80A6-89FBC44B9535}"/>
              </a:ext>
            </a:extLst>
          </p:cNvPr>
          <p:cNvPicPr>
            <a:picLocks noChangeAspect="1"/>
          </p:cNvPicPr>
          <p:nvPr/>
        </p:nvPicPr>
        <p:blipFill>
          <a:blip r:embed="rId2"/>
          <a:stretch>
            <a:fillRect/>
          </a:stretch>
        </p:blipFill>
        <p:spPr>
          <a:xfrm>
            <a:off x="2949760" y="2098859"/>
            <a:ext cx="6076950" cy="1952625"/>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id="{55DA2086-7D60-4873-A76F-2E123F3FF23A}"/>
              </a:ext>
            </a:extLst>
          </p:cNvPr>
          <p:cNvPicPr>
            <a:picLocks noChangeAspect="1"/>
          </p:cNvPicPr>
          <p:nvPr/>
        </p:nvPicPr>
        <p:blipFill>
          <a:blip r:embed="rId3"/>
          <a:stretch>
            <a:fillRect/>
          </a:stretch>
        </p:blipFill>
        <p:spPr>
          <a:xfrm>
            <a:off x="3502703" y="4262478"/>
            <a:ext cx="4971065" cy="2249679"/>
          </a:xfrm>
          <a:prstGeom prst="rect">
            <a:avLst/>
          </a:prstGeom>
          <a:effectLst>
            <a:outerShdw blurRad="50800" dist="38100" dir="2700000" algn="tl" rotWithShape="0">
              <a:srgbClr val="C73A43">
                <a:alpha val="40000"/>
              </a:srgbClr>
            </a:outerShdw>
          </a:effectLst>
        </p:spPr>
      </p:pic>
    </p:spTree>
    <p:extLst>
      <p:ext uri="{BB962C8B-B14F-4D97-AF65-F5344CB8AC3E}">
        <p14:creationId xmlns:p14="http://schemas.microsoft.com/office/powerpoint/2010/main" val="1696034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5C8AC-D2C7-4ABB-8FA8-7049613918CB}"/>
              </a:ext>
            </a:extLst>
          </p:cNvPr>
          <p:cNvSpPr txBox="1"/>
          <p:nvPr/>
        </p:nvSpPr>
        <p:spPr>
          <a:xfrm>
            <a:off x="1038952" y="467324"/>
            <a:ext cx="1095172"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Reading</a:t>
            </a:r>
            <a:endParaRPr lang="en-GB" u="sng">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5A22397-22CB-48B1-9847-DF279AAA275F}"/>
              </a:ext>
            </a:extLst>
          </p:cNvPr>
          <p:cNvSpPr txBox="1"/>
          <p:nvPr/>
        </p:nvSpPr>
        <p:spPr>
          <a:xfrm>
            <a:off x="1742179" y="1045662"/>
            <a:ext cx="8544366" cy="5663089"/>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The Year 6 Reading SATs paper will be sat on </a:t>
            </a:r>
            <a:r>
              <a:rPr lang="en-GB" b="1">
                <a:latin typeface="Arial" panose="020B0604020202020204" pitchFamily="34" charset="0"/>
                <a:cs typeface="Arial" panose="020B0604020202020204" pitchFamily="34" charset="0"/>
              </a:rPr>
              <a:t>Tuesday 14</a:t>
            </a:r>
            <a:r>
              <a:rPr lang="en-GB" b="1" baseline="30000">
                <a:latin typeface="Arial" panose="020B0604020202020204" pitchFamily="34" charset="0"/>
                <a:cs typeface="Arial" panose="020B0604020202020204" pitchFamily="34" charset="0"/>
              </a:rPr>
              <a:t>th</a:t>
            </a:r>
            <a:r>
              <a:rPr lang="en-GB" b="1">
                <a:latin typeface="Arial" panose="020B0604020202020204" pitchFamily="34" charset="0"/>
                <a:cs typeface="Arial" panose="020B0604020202020204" pitchFamily="34" charset="0"/>
              </a:rPr>
              <a:t> May 2024</a:t>
            </a:r>
            <a:r>
              <a:rPr lang="en-GB">
                <a:latin typeface="Arial" panose="020B0604020202020204" pitchFamily="34" charset="0"/>
                <a:cs typeface="Arial" panose="020B0604020202020204" pitchFamily="34" charset="0"/>
              </a:rPr>
              <a:t>. </a:t>
            </a:r>
            <a:br>
              <a:rPr lang="en-GB">
                <a:latin typeface="Arial" panose="020B0604020202020204" pitchFamily="34" charset="0"/>
                <a:cs typeface="Arial" panose="020B0604020202020204" pitchFamily="34" charset="0"/>
              </a:rPr>
            </a:br>
            <a:r>
              <a:rPr lang="en-GB">
                <a:latin typeface="Arial" panose="020B0604020202020204" pitchFamily="34" charset="0"/>
                <a:cs typeface="Arial" panose="020B0604020202020204" pitchFamily="34" charset="0"/>
              </a:rPr>
              <a:t>The assessment has been designed to measure whether children’s comprehension of age-appropriate reading material meets the national standard. </a:t>
            </a:r>
          </a:p>
          <a:p>
            <a:r>
              <a:rPr lang="en-GB">
                <a:latin typeface="Arial" panose="020B0604020202020204" pitchFamily="34" charset="0"/>
                <a:cs typeface="Arial" panose="020B0604020202020204" pitchFamily="34" charset="0"/>
              </a:rPr>
              <a:t>It a standard timing of </a:t>
            </a:r>
            <a:r>
              <a:rPr lang="en-GB" b="1">
                <a:latin typeface="Arial" panose="020B0604020202020204" pitchFamily="34" charset="0"/>
                <a:cs typeface="Arial" panose="020B0604020202020204" pitchFamily="34" charset="0"/>
              </a:rPr>
              <a:t>60 minutes</a:t>
            </a:r>
            <a:r>
              <a:rPr lang="en-GB">
                <a:latin typeface="Arial" panose="020B0604020202020204" pitchFamily="34" charset="0"/>
                <a:cs typeface="Arial" panose="020B0604020202020204" pitchFamily="34" charset="0"/>
              </a:rPr>
              <a:t>, including reading the texts and answering questions. There are three different set texts for the children to read, which could be any combination of </a:t>
            </a:r>
            <a:r>
              <a:rPr lang="en-GB" b="1">
                <a:latin typeface="Arial" panose="020B0604020202020204" pitchFamily="34" charset="0"/>
                <a:cs typeface="Arial" panose="020B0604020202020204" pitchFamily="34" charset="0"/>
              </a:rPr>
              <a:t>non-fiction, fiction and/or poetry</a:t>
            </a:r>
            <a:r>
              <a:rPr lang="en-GB">
                <a:latin typeface="Arial" panose="020B0604020202020204" pitchFamily="34" charset="0"/>
                <a:cs typeface="Arial" panose="020B0604020202020204" pitchFamily="34" charset="0"/>
              </a:rPr>
              <a:t>. </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The Reading paper </a:t>
            </a:r>
            <a:r>
              <a:rPr lang="en-US">
                <a:latin typeface="Arial" panose="020B0604020202020204" pitchFamily="34" charset="0"/>
                <a:cs typeface="Arial" panose="020B0604020202020204" pitchFamily="34" charset="0"/>
              </a:rPr>
              <a:t>focuses on the following areas known as Content Domains: </a:t>
            </a:r>
            <a:br>
              <a:rPr lang="en-US">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2a) give/explain the meaning of words in context;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2b) retrieve and record information/identify key details from fiction and non-fiction;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2c) </a:t>
            </a:r>
            <a:r>
              <a:rPr lang="en-US" sz="1600" i="1" err="1">
                <a:solidFill>
                  <a:srgbClr val="388CDA"/>
                </a:solidFill>
                <a:latin typeface="Arial" panose="020B0604020202020204" pitchFamily="34" charset="0"/>
                <a:cs typeface="Arial" panose="020B0604020202020204" pitchFamily="34" charset="0"/>
              </a:rPr>
              <a:t>summarise</a:t>
            </a:r>
            <a:r>
              <a:rPr lang="en-US" sz="1600" i="1">
                <a:solidFill>
                  <a:srgbClr val="388CDA"/>
                </a:solidFill>
                <a:latin typeface="Arial" panose="020B0604020202020204" pitchFamily="34" charset="0"/>
                <a:cs typeface="Arial" panose="020B0604020202020204" pitchFamily="34" charset="0"/>
              </a:rPr>
              <a:t> main ideas from more than one paragraph;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2d) make inferences from the text/explain and justify inferences with evidence from the text;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2e) predict what might happen from details stated and implied;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2f) identify/explain how information/content is related and contributes to meaning as a whole; </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2g) identify/explain how meaning is enhanced through choice of words and phrases;</a:t>
            </a:r>
            <a:br>
              <a:rPr lang="en-US" sz="1600" i="1">
                <a:solidFill>
                  <a:srgbClr val="388CDA"/>
                </a:solidFill>
                <a:latin typeface="Arial" panose="020B0604020202020204" pitchFamily="34" charset="0"/>
                <a:cs typeface="Arial" panose="020B0604020202020204" pitchFamily="34" charset="0"/>
              </a:rPr>
            </a:br>
            <a:r>
              <a:rPr lang="en-US" sz="1600" i="1">
                <a:solidFill>
                  <a:srgbClr val="388CDA"/>
                </a:solidFill>
                <a:latin typeface="Arial" panose="020B0604020202020204" pitchFamily="34" charset="0"/>
                <a:cs typeface="Arial" panose="020B0604020202020204" pitchFamily="34" charset="0"/>
              </a:rPr>
              <a:t>2h) make comparisons within the text. </a:t>
            </a:r>
            <a:endParaRPr lang="en-US" i="1">
              <a:solidFill>
                <a:srgbClr val="388CDA"/>
              </a:solidFill>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The Year 6 Reading SATs paper requires a range of answering styles, including responding to </a:t>
            </a:r>
            <a:r>
              <a:rPr lang="en-US" b="1">
                <a:latin typeface="Arial" panose="020B0604020202020204" pitchFamily="34" charset="0"/>
                <a:cs typeface="Arial" panose="020B0604020202020204" pitchFamily="34" charset="0"/>
              </a:rPr>
              <a:t>multiple choice questions</a:t>
            </a:r>
            <a:r>
              <a:rPr lang="en-US">
                <a:latin typeface="Arial" panose="020B0604020202020204" pitchFamily="34" charset="0"/>
                <a:cs typeface="Arial" panose="020B0604020202020204" pitchFamily="34" charset="0"/>
              </a:rPr>
              <a:t>, </a:t>
            </a:r>
            <a:r>
              <a:rPr lang="en-US" b="1">
                <a:latin typeface="Arial" panose="020B0604020202020204" pitchFamily="34" charset="0"/>
                <a:cs typeface="Arial" panose="020B0604020202020204" pitchFamily="34" charset="0"/>
              </a:rPr>
              <a:t>one-word answers</a:t>
            </a:r>
            <a:r>
              <a:rPr lang="en-US">
                <a:latin typeface="Arial" panose="020B0604020202020204" pitchFamily="34" charset="0"/>
                <a:cs typeface="Arial" panose="020B0604020202020204" pitchFamily="34" charset="0"/>
              </a:rPr>
              <a:t>, and multiple mark questions which require </a:t>
            </a:r>
            <a:r>
              <a:rPr lang="en-US" b="1">
                <a:latin typeface="Arial" panose="020B0604020202020204" pitchFamily="34" charset="0"/>
                <a:cs typeface="Arial" panose="020B0604020202020204" pitchFamily="34" charset="0"/>
              </a:rPr>
              <a:t>more formal paragraph-length answers</a:t>
            </a:r>
            <a:r>
              <a:rPr lang="en-US">
                <a:latin typeface="Arial" panose="020B0604020202020204" pitchFamily="34" charset="0"/>
                <a:cs typeface="Arial" panose="020B0604020202020204" pitchFamily="34" charset="0"/>
              </a:rPr>
              <a:t>. </a:t>
            </a:r>
          </a:p>
          <a:p>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327953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060508B637344A90A9AFCE908CFC91" ma:contentTypeVersion="18" ma:contentTypeDescription="Create a new document." ma:contentTypeScope="" ma:versionID="a1941981187a6226e7b1aea59d417310">
  <xsd:schema xmlns:xsd="http://www.w3.org/2001/XMLSchema" xmlns:xs="http://www.w3.org/2001/XMLSchema" xmlns:p="http://schemas.microsoft.com/office/2006/metadata/properties" xmlns:ns2="a0578292-a028-4e6d-b1bc-11fbdb8dad93" xmlns:ns3="3da07bec-07d8-4b63-a660-079d695c23ef" targetNamespace="http://schemas.microsoft.com/office/2006/metadata/properties" ma:root="true" ma:fieldsID="aa34b1654758cb4fc14b3ac27c586995" ns2:_="" ns3:_="">
    <xsd:import namespace="a0578292-a028-4e6d-b1bc-11fbdb8dad93"/>
    <xsd:import namespace="3da07bec-07d8-4b63-a660-079d695c2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78292-a028-4e6d-b1bc-11fbdb8dad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da07bec-07d8-4b63-a660-079d695c23e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f2fdce6-e750-454d-bbd5-1107427c3744}" ma:internalName="TaxCatchAll" ma:showField="CatchAllData" ma:web="3da07bec-07d8-4b63-a660-079d695c23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da07bec-07d8-4b63-a660-079d695c23ef" xsi:nil="true"/>
    <lcf76f155ced4ddcb4097134ff3c332f xmlns="a0578292-a028-4e6d-b1bc-11fbdb8dad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BECAAC7-64EB-4A5B-8865-4FF4A2296970}">
  <ds:schemaRefs>
    <ds:schemaRef ds:uri="http://schemas.microsoft.com/sharepoint/v3/contenttype/forms"/>
  </ds:schemaRefs>
</ds:datastoreItem>
</file>

<file path=customXml/itemProps2.xml><?xml version="1.0" encoding="utf-8"?>
<ds:datastoreItem xmlns:ds="http://schemas.openxmlformats.org/officeDocument/2006/customXml" ds:itemID="{F4FA5A25-1F5C-49EE-B49D-A770BDF9663F}">
  <ds:schemaRefs>
    <ds:schemaRef ds:uri="3da07bec-07d8-4b63-a660-079d695c23ef"/>
    <ds:schemaRef ds:uri="a0578292-a028-4e6d-b1bc-11fbdb8dad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0B07D73-C70D-4FD9-8ED7-8E72733C1F0E}">
  <ds:schemaRefs>
    <ds:schemaRef ds:uri="3da07bec-07d8-4b63-a660-079d695c23ef"/>
    <ds:schemaRef ds:uri="a0578292-a028-4e6d-b1bc-11fbdb8dad9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TM03457444[[fn=Basis]]</Template>
  <TotalTime>0</TotalTime>
  <Words>1883</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vt:lpstr>
      <vt:lpstr>Corbel</vt:lpstr>
      <vt:lpstr>Courier New</vt:lpstr>
      <vt:lpstr>Basis</vt:lpstr>
      <vt:lpstr>KS2 SATS Parent Presentation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KS2 SATS Parent Presentation</dc:title>
  <dc:creator>Ben Piperno</dc:creator>
  <cp:lastModifiedBy>Jo Rapley</cp:lastModifiedBy>
  <cp:revision>1</cp:revision>
  <dcterms:created xsi:type="dcterms:W3CDTF">2019-10-07T09:58:30Z</dcterms:created>
  <dcterms:modified xsi:type="dcterms:W3CDTF">2024-05-07T12:57:37Z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0x01010045060508B637344A90A9AFCE908CFC91</vt:lpwstr>
  </property>
  <property fmtid="{D5CDD505-2E9C-101B-9397-08002B2CF9AE}" pid="3" name="MediaServiceImageTags">
    <vt:lpwstr/>
  </property>
</Properties>
</file>