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14"/>
  </p:notesMasterIdLst>
  <p:sldIdLst>
    <p:sldId id="256" r:id="rId5"/>
    <p:sldId id="257" r:id="rId6"/>
    <p:sldId id="258" r:id="rId7"/>
    <p:sldId id="259" r:id="rId8"/>
    <p:sldId id="260" r:id="rId9"/>
    <p:sldId id="261" r:id="rId10"/>
    <p:sldId id="262" r:id="rId11"/>
    <p:sldId id="263" r:id="rId12"/>
    <p:sldId id="264" r:id="rId13"/>
  </p:sldIdLst>
  <p:sldSz cx="10688638" cy="7562850"/>
  <p:notesSz cx="6858000" cy="9144000"/>
  <p:embeddedFontLst>
    <p:embeddedFont>
      <p:font typeface="Century Gothic" panose="020B0502020202020204"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2">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3C40E1F-C5D9-413B-8752-48439C1C1E52}">
  <a:tblStyle styleId="{73C40E1F-C5D9-413B-8752-48439C1C1E52}"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09" autoAdjust="0"/>
    <p:restoredTop sz="94660"/>
  </p:normalViewPr>
  <p:slideViewPr>
    <p:cSldViewPr snapToGrid="0">
      <p:cViewPr>
        <p:scale>
          <a:sx n="75" d="100"/>
          <a:sy n="75" d="100"/>
        </p:scale>
        <p:origin x="756" y="-252"/>
      </p:cViewPr>
      <p:guideLst>
        <p:guide orient="horz" pos="2382"/>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4.fntdata"/><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3.fntdata"/><Relationship Id="rId2" Type="http://schemas.openxmlformats.org/officeDocument/2006/relationships/customXml" Target="../customXml/item2.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font" Target="fonts/font1.fntdata"/><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5795" y="685800"/>
            <a:ext cx="48471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ea59a491c8_0_0: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ea59a491c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e8c0682e3e_0_0: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e8c0682e3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e8c0682e3e_0_7: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e8c0682e3e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e8c0682e3e_0_14: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e8c0682e3e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e8c0682e3e_0_21: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e8c0682e3e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e8c0682e3e_0_28: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e8c0682e3e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e8c0682e3e_0_35: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e8c0682e3e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e8c0682e3e_0_42: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e8c0682e3e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e8c0682e3e_0_49:notes"/>
          <p:cNvSpPr>
            <a:spLocks noGrp="1" noRot="1" noChangeAspect="1"/>
          </p:cNvSpPr>
          <p:nvPr>
            <p:ph type="sldImg" idx="2"/>
          </p:nvPr>
        </p:nvSpPr>
        <p:spPr>
          <a:xfrm>
            <a:off x="1006475" y="685800"/>
            <a:ext cx="48466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e8c0682e3e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64387" y="1094692"/>
            <a:ext cx="9960600" cy="3017700"/>
          </a:xfrm>
          <a:prstGeom prst="rect">
            <a:avLst/>
          </a:prstGeom>
        </p:spPr>
        <p:txBody>
          <a:bodyPr spcFirstLastPara="1" wrap="square" lIns="116050" tIns="116050" rIns="116050" bIns="116050" anchor="b" anchorCtr="0">
            <a:normAutofit/>
          </a:bodyPr>
          <a:lstStyle>
            <a:lvl1pPr lvl="0" algn="ctr">
              <a:spcBef>
                <a:spcPts val="0"/>
              </a:spcBef>
              <a:spcAft>
                <a:spcPts val="0"/>
              </a:spcAft>
              <a:buSzPts val="6600"/>
              <a:buNone/>
              <a:defRPr sz="6600"/>
            </a:lvl1pPr>
            <a:lvl2pPr lvl="1" algn="ctr">
              <a:spcBef>
                <a:spcPts val="0"/>
              </a:spcBef>
              <a:spcAft>
                <a:spcPts val="0"/>
              </a:spcAft>
              <a:buSzPts val="6600"/>
              <a:buNone/>
              <a:defRPr sz="6600"/>
            </a:lvl2pPr>
            <a:lvl3pPr lvl="2" algn="ctr">
              <a:spcBef>
                <a:spcPts val="0"/>
              </a:spcBef>
              <a:spcAft>
                <a:spcPts val="0"/>
              </a:spcAft>
              <a:buSzPts val="6600"/>
              <a:buNone/>
              <a:defRPr sz="6600"/>
            </a:lvl3pPr>
            <a:lvl4pPr lvl="3" algn="ctr">
              <a:spcBef>
                <a:spcPts val="0"/>
              </a:spcBef>
              <a:spcAft>
                <a:spcPts val="0"/>
              </a:spcAft>
              <a:buSzPts val="6600"/>
              <a:buNone/>
              <a:defRPr sz="6600"/>
            </a:lvl4pPr>
            <a:lvl5pPr lvl="4" algn="ctr">
              <a:spcBef>
                <a:spcPts val="0"/>
              </a:spcBef>
              <a:spcAft>
                <a:spcPts val="0"/>
              </a:spcAft>
              <a:buSzPts val="6600"/>
              <a:buNone/>
              <a:defRPr sz="6600"/>
            </a:lvl5pPr>
            <a:lvl6pPr lvl="5" algn="ctr">
              <a:spcBef>
                <a:spcPts val="0"/>
              </a:spcBef>
              <a:spcAft>
                <a:spcPts val="0"/>
              </a:spcAft>
              <a:buSzPts val="6600"/>
              <a:buNone/>
              <a:defRPr sz="6600"/>
            </a:lvl6pPr>
            <a:lvl7pPr lvl="6" algn="ctr">
              <a:spcBef>
                <a:spcPts val="0"/>
              </a:spcBef>
              <a:spcAft>
                <a:spcPts val="0"/>
              </a:spcAft>
              <a:buSzPts val="6600"/>
              <a:buNone/>
              <a:defRPr sz="6600"/>
            </a:lvl7pPr>
            <a:lvl8pPr lvl="7" algn="ctr">
              <a:spcBef>
                <a:spcPts val="0"/>
              </a:spcBef>
              <a:spcAft>
                <a:spcPts val="0"/>
              </a:spcAft>
              <a:buSzPts val="6600"/>
              <a:buNone/>
              <a:defRPr sz="6600"/>
            </a:lvl8pPr>
            <a:lvl9pPr lvl="8" algn="ctr">
              <a:spcBef>
                <a:spcPts val="0"/>
              </a:spcBef>
              <a:spcAft>
                <a:spcPts val="0"/>
              </a:spcAft>
              <a:buSzPts val="6600"/>
              <a:buNone/>
              <a:defRPr sz="6600"/>
            </a:lvl9pPr>
          </a:lstStyle>
          <a:p>
            <a:endParaRPr/>
          </a:p>
        </p:txBody>
      </p:sp>
      <p:sp>
        <p:nvSpPr>
          <p:cNvPr id="11" name="Google Shape;11;p2"/>
          <p:cNvSpPr txBox="1">
            <a:spLocks noGrp="1"/>
          </p:cNvSpPr>
          <p:nvPr>
            <p:ph type="subTitle" idx="1"/>
          </p:nvPr>
        </p:nvSpPr>
        <p:spPr>
          <a:xfrm>
            <a:off x="364377" y="4166800"/>
            <a:ext cx="9960600" cy="1165200"/>
          </a:xfrm>
          <a:prstGeom prst="rect">
            <a:avLst/>
          </a:prstGeom>
        </p:spPr>
        <p:txBody>
          <a:bodyPr spcFirstLastPara="1" wrap="square" lIns="116050" tIns="116050" rIns="116050" bIns="116050" anchor="t"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2" name="Google Shape;12;p2"/>
          <p:cNvSpPr txBox="1">
            <a:spLocks noGrp="1"/>
          </p:cNvSpPr>
          <p:nvPr>
            <p:ph type="sldNum" idx="12"/>
          </p:nvPr>
        </p:nvSpPr>
        <p:spPr>
          <a:xfrm>
            <a:off x="9904293" y="6855976"/>
            <a:ext cx="641400" cy="5787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64377" y="1626252"/>
            <a:ext cx="9960600" cy="2886900"/>
          </a:xfrm>
          <a:prstGeom prst="rect">
            <a:avLst/>
          </a:prstGeom>
        </p:spPr>
        <p:txBody>
          <a:bodyPr spcFirstLastPara="1" wrap="square" lIns="116050" tIns="116050" rIns="116050" bIns="116050" anchor="b" anchorCtr="0">
            <a:normAutofit/>
          </a:bodyPr>
          <a:lstStyle>
            <a:lvl1pPr lvl="0" algn="ctr">
              <a:spcBef>
                <a:spcPts val="0"/>
              </a:spcBef>
              <a:spcAft>
                <a:spcPts val="0"/>
              </a:spcAft>
              <a:buSzPts val="15200"/>
              <a:buNone/>
              <a:defRPr sz="15200"/>
            </a:lvl1pPr>
            <a:lvl2pPr lvl="1" algn="ctr">
              <a:spcBef>
                <a:spcPts val="0"/>
              </a:spcBef>
              <a:spcAft>
                <a:spcPts val="0"/>
              </a:spcAft>
              <a:buSzPts val="15200"/>
              <a:buNone/>
              <a:defRPr sz="15200"/>
            </a:lvl2pPr>
            <a:lvl3pPr lvl="2" algn="ctr">
              <a:spcBef>
                <a:spcPts val="0"/>
              </a:spcBef>
              <a:spcAft>
                <a:spcPts val="0"/>
              </a:spcAft>
              <a:buSzPts val="15200"/>
              <a:buNone/>
              <a:defRPr sz="15200"/>
            </a:lvl3pPr>
            <a:lvl4pPr lvl="3" algn="ctr">
              <a:spcBef>
                <a:spcPts val="0"/>
              </a:spcBef>
              <a:spcAft>
                <a:spcPts val="0"/>
              </a:spcAft>
              <a:buSzPts val="15200"/>
              <a:buNone/>
              <a:defRPr sz="15200"/>
            </a:lvl4pPr>
            <a:lvl5pPr lvl="4" algn="ctr">
              <a:spcBef>
                <a:spcPts val="0"/>
              </a:spcBef>
              <a:spcAft>
                <a:spcPts val="0"/>
              </a:spcAft>
              <a:buSzPts val="15200"/>
              <a:buNone/>
              <a:defRPr sz="15200"/>
            </a:lvl5pPr>
            <a:lvl6pPr lvl="5" algn="ctr">
              <a:spcBef>
                <a:spcPts val="0"/>
              </a:spcBef>
              <a:spcAft>
                <a:spcPts val="0"/>
              </a:spcAft>
              <a:buSzPts val="15200"/>
              <a:buNone/>
              <a:defRPr sz="15200"/>
            </a:lvl6pPr>
            <a:lvl7pPr lvl="6" algn="ctr">
              <a:spcBef>
                <a:spcPts val="0"/>
              </a:spcBef>
              <a:spcAft>
                <a:spcPts val="0"/>
              </a:spcAft>
              <a:buSzPts val="15200"/>
              <a:buNone/>
              <a:defRPr sz="15200"/>
            </a:lvl7pPr>
            <a:lvl8pPr lvl="7" algn="ctr">
              <a:spcBef>
                <a:spcPts val="0"/>
              </a:spcBef>
              <a:spcAft>
                <a:spcPts val="0"/>
              </a:spcAft>
              <a:buSzPts val="15200"/>
              <a:buNone/>
              <a:defRPr sz="15200"/>
            </a:lvl8pPr>
            <a:lvl9pPr lvl="8" algn="ctr">
              <a:spcBef>
                <a:spcPts val="0"/>
              </a:spcBef>
              <a:spcAft>
                <a:spcPts val="0"/>
              </a:spcAft>
              <a:buSzPts val="15200"/>
              <a:buNone/>
              <a:defRPr sz="15200"/>
            </a:lvl9pPr>
          </a:lstStyle>
          <a:p>
            <a:r>
              <a:t>xx%</a:t>
            </a:r>
          </a:p>
        </p:txBody>
      </p:sp>
      <p:sp>
        <p:nvSpPr>
          <p:cNvPr id="46" name="Google Shape;46;p11"/>
          <p:cNvSpPr txBox="1">
            <a:spLocks noGrp="1"/>
          </p:cNvSpPr>
          <p:nvPr>
            <p:ph type="body" idx="1"/>
          </p:nvPr>
        </p:nvSpPr>
        <p:spPr>
          <a:xfrm>
            <a:off x="364377" y="4634479"/>
            <a:ext cx="9960600" cy="1912500"/>
          </a:xfrm>
          <a:prstGeom prst="rect">
            <a:avLst/>
          </a:prstGeom>
        </p:spPr>
        <p:txBody>
          <a:bodyPr spcFirstLastPara="1" wrap="square" lIns="116050" tIns="116050" rIns="116050" bIns="116050" anchor="t" anchorCtr="0">
            <a:normAutofit/>
          </a:bodyPr>
          <a:lstStyle>
            <a:lvl1pPr marL="457200" lvl="0" indent="-374650" algn="ctr">
              <a:spcBef>
                <a:spcPts val="0"/>
              </a:spcBef>
              <a:spcAft>
                <a:spcPts val="0"/>
              </a:spcAft>
              <a:buSzPts val="2300"/>
              <a:buChar char="●"/>
              <a:defRPr/>
            </a:lvl1pPr>
            <a:lvl2pPr marL="914400" lvl="1" indent="-342900" algn="ctr">
              <a:spcBef>
                <a:spcPts val="0"/>
              </a:spcBef>
              <a:spcAft>
                <a:spcPts val="0"/>
              </a:spcAft>
              <a:buSzPts val="1800"/>
              <a:buChar char="○"/>
              <a:defRPr/>
            </a:lvl2pPr>
            <a:lvl3pPr marL="1371600" lvl="2" indent="-342900" algn="ctr">
              <a:spcBef>
                <a:spcPts val="0"/>
              </a:spcBef>
              <a:spcAft>
                <a:spcPts val="0"/>
              </a:spcAft>
              <a:buSzPts val="1800"/>
              <a:buChar char="■"/>
              <a:defRPr/>
            </a:lvl3pPr>
            <a:lvl4pPr marL="1828800" lvl="3" indent="-342900" algn="ctr">
              <a:spcBef>
                <a:spcPts val="0"/>
              </a:spcBef>
              <a:spcAft>
                <a:spcPts val="0"/>
              </a:spcAft>
              <a:buSzPts val="1800"/>
              <a:buChar char="●"/>
              <a:defRPr/>
            </a:lvl4pPr>
            <a:lvl5pPr marL="2286000" lvl="4" indent="-342900" algn="ctr">
              <a:spcBef>
                <a:spcPts val="0"/>
              </a:spcBef>
              <a:spcAft>
                <a:spcPts val="0"/>
              </a:spcAft>
              <a:buSzPts val="1800"/>
              <a:buChar char="○"/>
              <a:defRPr/>
            </a:lvl5pPr>
            <a:lvl6pPr marL="2743200" lvl="5" indent="-342900" algn="ctr">
              <a:spcBef>
                <a:spcPts val="0"/>
              </a:spcBef>
              <a:spcAft>
                <a:spcPts val="0"/>
              </a:spcAft>
              <a:buSzPts val="1800"/>
              <a:buChar char="■"/>
              <a:defRPr/>
            </a:lvl6pPr>
            <a:lvl7pPr marL="3200400" lvl="6" indent="-342900" algn="ctr">
              <a:spcBef>
                <a:spcPts val="0"/>
              </a:spcBef>
              <a:spcAft>
                <a:spcPts val="0"/>
              </a:spcAft>
              <a:buSzPts val="1800"/>
              <a:buChar char="●"/>
              <a:defRPr/>
            </a:lvl7pPr>
            <a:lvl8pPr marL="3657600" lvl="7" indent="-342900" algn="ctr">
              <a:spcBef>
                <a:spcPts val="0"/>
              </a:spcBef>
              <a:spcAft>
                <a:spcPts val="0"/>
              </a:spcAft>
              <a:buSzPts val="1800"/>
              <a:buChar char="○"/>
              <a:defRPr/>
            </a:lvl8pPr>
            <a:lvl9pPr marL="4114800" lvl="8" indent="-342900" algn="ctr">
              <a:spcBef>
                <a:spcPts val="0"/>
              </a:spcBef>
              <a:spcAft>
                <a:spcPts val="0"/>
              </a:spcAft>
              <a:buSzPts val="1800"/>
              <a:buChar char="■"/>
              <a:defRPr/>
            </a:lvl9pPr>
          </a:lstStyle>
          <a:p>
            <a:endParaRPr/>
          </a:p>
        </p:txBody>
      </p:sp>
      <p:sp>
        <p:nvSpPr>
          <p:cNvPr id="47" name="Google Shape;47;p11"/>
          <p:cNvSpPr txBox="1">
            <a:spLocks noGrp="1"/>
          </p:cNvSpPr>
          <p:nvPr>
            <p:ph type="sldNum" idx="12"/>
          </p:nvPr>
        </p:nvSpPr>
        <p:spPr>
          <a:xfrm>
            <a:off x="9904293" y="6855976"/>
            <a:ext cx="641400" cy="5787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9904293" y="6855976"/>
            <a:ext cx="641400" cy="5787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64377" y="3162232"/>
            <a:ext cx="9960600" cy="1237500"/>
          </a:xfrm>
          <a:prstGeom prst="rect">
            <a:avLst/>
          </a:prstGeom>
        </p:spPr>
        <p:txBody>
          <a:bodyPr spcFirstLastPara="1" wrap="square" lIns="116050" tIns="116050" rIns="116050" bIns="116050" anchor="ctr" anchorCtr="0">
            <a:normAutofit/>
          </a:bodyPr>
          <a:lstStyle>
            <a:lvl1pPr lvl="0" algn="ctr">
              <a:spcBef>
                <a:spcPts val="0"/>
              </a:spcBef>
              <a:spcAft>
                <a:spcPts val="0"/>
              </a:spcAft>
              <a:buSzPts val="4600"/>
              <a:buNone/>
              <a:defRPr sz="4600"/>
            </a:lvl1pPr>
            <a:lvl2pPr lvl="1" algn="ctr">
              <a:spcBef>
                <a:spcPts val="0"/>
              </a:spcBef>
              <a:spcAft>
                <a:spcPts val="0"/>
              </a:spcAft>
              <a:buSzPts val="4600"/>
              <a:buNone/>
              <a:defRPr sz="4600"/>
            </a:lvl2pPr>
            <a:lvl3pPr lvl="2" algn="ctr">
              <a:spcBef>
                <a:spcPts val="0"/>
              </a:spcBef>
              <a:spcAft>
                <a:spcPts val="0"/>
              </a:spcAft>
              <a:buSzPts val="4600"/>
              <a:buNone/>
              <a:defRPr sz="4600"/>
            </a:lvl3pPr>
            <a:lvl4pPr lvl="3" algn="ctr">
              <a:spcBef>
                <a:spcPts val="0"/>
              </a:spcBef>
              <a:spcAft>
                <a:spcPts val="0"/>
              </a:spcAft>
              <a:buSzPts val="4600"/>
              <a:buNone/>
              <a:defRPr sz="4600"/>
            </a:lvl4pPr>
            <a:lvl5pPr lvl="4" algn="ctr">
              <a:spcBef>
                <a:spcPts val="0"/>
              </a:spcBef>
              <a:spcAft>
                <a:spcPts val="0"/>
              </a:spcAft>
              <a:buSzPts val="4600"/>
              <a:buNone/>
              <a:defRPr sz="4600"/>
            </a:lvl5pPr>
            <a:lvl6pPr lvl="5" algn="ctr">
              <a:spcBef>
                <a:spcPts val="0"/>
              </a:spcBef>
              <a:spcAft>
                <a:spcPts val="0"/>
              </a:spcAft>
              <a:buSzPts val="4600"/>
              <a:buNone/>
              <a:defRPr sz="4600"/>
            </a:lvl6pPr>
            <a:lvl7pPr lvl="6" algn="ctr">
              <a:spcBef>
                <a:spcPts val="0"/>
              </a:spcBef>
              <a:spcAft>
                <a:spcPts val="0"/>
              </a:spcAft>
              <a:buSzPts val="4600"/>
              <a:buNone/>
              <a:defRPr sz="4600"/>
            </a:lvl7pPr>
            <a:lvl8pPr lvl="7" algn="ctr">
              <a:spcBef>
                <a:spcPts val="0"/>
              </a:spcBef>
              <a:spcAft>
                <a:spcPts val="0"/>
              </a:spcAft>
              <a:buSzPts val="4600"/>
              <a:buNone/>
              <a:defRPr sz="4600"/>
            </a:lvl8pPr>
            <a:lvl9pPr lvl="8" algn="ctr">
              <a:spcBef>
                <a:spcPts val="0"/>
              </a:spcBef>
              <a:spcAft>
                <a:spcPts val="0"/>
              </a:spcAft>
              <a:buSzPts val="4600"/>
              <a:buNone/>
              <a:defRPr sz="4600"/>
            </a:lvl9pPr>
          </a:lstStyle>
          <a:p>
            <a:endParaRPr/>
          </a:p>
        </p:txBody>
      </p:sp>
      <p:sp>
        <p:nvSpPr>
          <p:cNvPr id="15" name="Google Shape;15;p3"/>
          <p:cNvSpPr txBox="1">
            <a:spLocks noGrp="1"/>
          </p:cNvSpPr>
          <p:nvPr>
            <p:ph type="sldNum" idx="12"/>
          </p:nvPr>
        </p:nvSpPr>
        <p:spPr>
          <a:xfrm>
            <a:off x="9904293" y="6855976"/>
            <a:ext cx="641400" cy="5787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64377" y="654287"/>
            <a:ext cx="9960600" cy="842100"/>
          </a:xfrm>
          <a:prstGeom prst="rect">
            <a:avLst/>
          </a:prstGeom>
        </p:spPr>
        <p:txBody>
          <a:bodyPr spcFirstLastPara="1" wrap="square" lIns="116050" tIns="116050" rIns="116050" bIns="116050"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8" name="Google Shape;18;p4"/>
          <p:cNvSpPr txBox="1">
            <a:spLocks noGrp="1"/>
          </p:cNvSpPr>
          <p:nvPr>
            <p:ph type="body" idx="1"/>
          </p:nvPr>
        </p:nvSpPr>
        <p:spPr>
          <a:xfrm>
            <a:off x="364377" y="1694397"/>
            <a:ext cx="9960600" cy="5022900"/>
          </a:xfrm>
          <a:prstGeom prst="rect">
            <a:avLst/>
          </a:prstGeom>
        </p:spPr>
        <p:txBody>
          <a:bodyPr spcFirstLastPara="1" wrap="square" lIns="116050" tIns="116050" rIns="116050" bIns="116050" anchor="t" anchorCtr="0">
            <a:normAutofit/>
          </a:bodyPr>
          <a:lstStyle>
            <a:lvl1pPr marL="457200" lvl="0" indent="-374650">
              <a:spcBef>
                <a:spcPts val="0"/>
              </a:spcBef>
              <a:spcAft>
                <a:spcPts val="0"/>
              </a:spcAft>
              <a:buSzPts val="2300"/>
              <a:buChar char="●"/>
              <a:defRPr/>
            </a:lvl1pPr>
            <a:lvl2pPr marL="914400" lvl="1" indent="-342900">
              <a:spcBef>
                <a:spcPts val="0"/>
              </a:spcBef>
              <a:spcAft>
                <a:spcPts val="0"/>
              </a:spcAft>
              <a:buSzPts val="1800"/>
              <a:buChar char="○"/>
              <a:defRPr/>
            </a:lvl2pPr>
            <a:lvl3pPr marL="1371600" lvl="2" indent="-342900">
              <a:spcBef>
                <a:spcPts val="0"/>
              </a:spcBef>
              <a:spcAft>
                <a:spcPts val="0"/>
              </a:spcAft>
              <a:buSzPts val="18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19" name="Google Shape;19;p4"/>
          <p:cNvSpPr txBox="1">
            <a:spLocks noGrp="1"/>
          </p:cNvSpPr>
          <p:nvPr>
            <p:ph type="sldNum" idx="12"/>
          </p:nvPr>
        </p:nvSpPr>
        <p:spPr>
          <a:xfrm>
            <a:off x="9904293" y="6855976"/>
            <a:ext cx="641400" cy="5787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64377" y="654287"/>
            <a:ext cx="9960600" cy="842100"/>
          </a:xfrm>
          <a:prstGeom prst="rect">
            <a:avLst/>
          </a:prstGeom>
        </p:spPr>
        <p:txBody>
          <a:bodyPr spcFirstLastPara="1" wrap="square" lIns="116050" tIns="116050" rIns="116050" bIns="116050"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2" name="Google Shape;22;p5"/>
          <p:cNvSpPr txBox="1">
            <a:spLocks noGrp="1"/>
          </p:cNvSpPr>
          <p:nvPr>
            <p:ph type="body" idx="1"/>
          </p:nvPr>
        </p:nvSpPr>
        <p:spPr>
          <a:xfrm>
            <a:off x="364377" y="1694397"/>
            <a:ext cx="4675800" cy="5022900"/>
          </a:xfrm>
          <a:prstGeom prst="rect">
            <a:avLst/>
          </a:prstGeom>
        </p:spPr>
        <p:txBody>
          <a:bodyPr spcFirstLastPara="1" wrap="square" lIns="116050" tIns="116050" rIns="116050" bIns="116050" anchor="t" anchorCtr="0">
            <a:normAutofit/>
          </a:bodyPr>
          <a:lstStyle>
            <a:lvl1pPr marL="457200" lvl="0" indent="-342900">
              <a:spcBef>
                <a:spcPts val="0"/>
              </a:spcBef>
              <a:spcAft>
                <a:spcPts val="0"/>
              </a:spcAft>
              <a:buSzPts val="1800"/>
              <a:buChar char="●"/>
              <a:defRPr sz="1800"/>
            </a:lvl1pPr>
            <a:lvl2pPr marL="914400" lvl="1" indent="-323850">
              <a:spcBef>
                <a:spcPts val="0"/>
              </a:spcBef>
              <a:spcAft>
                <a:spcPts val="0"/>
              </a:spcAft>
              <a:buSzPts val="1500"/>
              <a:buChar char="○"/>
              <a:defRPr sz="1500"/>
            </a:lvl2pPr>
            <a:lvl3pPr marL="1371600" lvl="2" indent="-323850">
              <a:spcBef>
                <a:spcPts val="0"/>
              </a:spcBef>
              <a:spcAft>
                <a:spcPts val="0"/>
              </a:spcAft>
              <a:buSzPts val="1500"/>
              <a:buChar char="■"/>
              <a:defRPr sz="1500"/>
            </a:lvl3pPr>
            <a:lvl4pPr marL="1828800" lvl="3" indent="-323850">
              <a:spcBef>
                <a:spcPts val="0"/>
              </a:spcBef>
              <a:spcAft>
                <a:spcPts val="0"/>
              </a:spcAft>
              <a:buSzPts val="1500"/>
              <a:buChar char="●"/>
              <a:defRPr sz="1500"/>
            </a:lvl4pPr>
            <a:lvl5pPr marL="2286000" lvl="4" indent="-323850">
              <a:spcBef>
                <a:spcPts val="0"/>
              </a:spcBef>
              <a:spcAft>
                <a:spcPts val="0"/>
              </a:spcAft>
              <a:buSzPts val="1500"/>
              <a:buChar char="○"/>
              <a:defRPr sz="1500"/>
            </a:lvl5pPr>
            <a:lvl6pPr marL="2743200" lvl="5" indent="-323850">
              <a:spcBef>
                <a:spcPts val="0"/>
              </a:spcBef>
              <a:spcAft>
                <a:spcPts val="0"/>
              </a:spcAft>
              <a:buSzPts val="1500"/>
              <a:buChar char="■"/>
              <a:defRPr sz="1500"/>
            </a:lvl6pPr>
            <a:lvl7pPr marL="3200400" lvl="6" indent="-323850">
              <a:spcBef>
                <a:spcPts val="0"/>
              </a:spcBef>
              <a:spcAft>
                <a:spcPts val="0"/>
              </a:spcAft>
              <a:buSzPts val="1500"/>
              <a:buChar char="●"/>
              <a:defRPr sz="1500"/>
            </a:lvl7pPr>
            <a:lvl8pPr marL="3657600" lvl="7" indent="-323850">
              <a:spcBef>
                <a:spcPts val="0"/>
              </a:spcBef>
              <a:spcAft>
                <a:spcPts val="0"/>
              </a:spcAft>
              <a:buSzPts val="1500"/>
              <a:buChar char="○"/>
              <a:defRPr sz="1500"/>
            </a:lvl8pPr>
            <a:lvl9pPr marL="4114800" lvl="8" indent="-323850">
              <a:spcBef>
                <a:spcPts val="0"/>
              </a:spcBef>
              <a:spcAft>
                <a:spcPts val="0"/>
              </a:spcAft>
              <a:buSzPts val="1500"/>
              <a:buChar char="■"/>
              <a:defRPr sz="1500"/>
            </a:lvl9pPr>
          </a:lstStyle>
          <a:p>
            <a:endParaRPr/>
          </a:p>
        </p:txBody>
      </p:sp>
      <p:sp>
        <p:nvSpPr>
          <p:cNvPr id="23" name="Google Shape;23;p5"/>
          <p:cNvSpPr txBox="1">
            <a:spLocks noGrp="1"/>
          </p:cNvSpPr>
          <p:nvPr>
            <p:ph type="body" idx="2"/>
          </p:nvPr>
        </p:nvSpPr>
        <p:spPr>
          <a:xfrm>
            <a:off x="5649070" y="1694397"/>
            <a:ext cx="4675800" cy="5022900"/>
          </a:xfrm>
          <a:prstGeom prst="rect">
            <a:avLst/>
          </a:prstGeom>
        </p:spPr>
        <p:txBody>
          <a:bodyPr spcFirstLastPara="1" wrap="square" lIns="116050" tIns="116050" rIns="116050" bIns="116050" anchor="t" anchorCtr="0">
            <a:normAutofit/>
          </a:bodyPr>
          <a:lstStyle>
            <a:lvl1pPr marL="457200" lvl="0" indent="-342900">
              <a:spcBef>
                <a:spcPts val="0"/>
              </a:spcBef>
              <a:spcAft>
                <a:spcPts val="0"/>
              </a:spcAft>
              <a:buSzPts val="1800"/>
              <a:buChar char="●"/>
              <a:defRPr sz="1800"/>
            </a:lvl1pPr>
            <a:lvl2pPr marL="914400" lvl="1" indent="-323850">
              <a:spcBef>
                <a:spcPts val="0"/>
              </a:spcBef>
              <a:spcAft>
                <a:spcPts val="0"/>
              </a:spcAft>
              <a:buSzPts val="1500"/>
              <a:buChar char="○"/>
              <a:defRPr sz="1500"/>
            </a:lvl2pPr>
            <a:lvl3pPr marL="1371600" lvl="2" indent="-323850">
              <a:spcBef>
                <a:spcPts val="0"/>
              </a:spcBef>
              <a:spcAft>
                <a:spcPts val="0"/>
              </a:spcAft>
              <a:buSzPts val="1500"/>
              <a:buChar char="■"/>
              <a:defRPr sz="1500"/>
            </a:lvl3pPr>
            <a:lvl4pPr marL="1828800" lvl="3" indent="-323850">
              <a:spcBef>
                <a:spcPts val="0"/>
              </a:spcBef>
              <a:spcAft>
                <a:spcPts val="0"/>
              </a:spcAft>
              <a:buSzPts val="1500"/>
              <a:buChar char="●"/>
              <a:defRPr sz="1500"/>
            </a:lvl4pPr>
            <a:lvl5pPr marL="2286000" lvl="4" indent="-323850">
              <a:spcBef>
                <a:spcPts val="0"/>
              </a:spcBef>
              <a:spcAft>
                <a:spcPts val="0"/>
              </a:spcAft>
              <a:buSzPts val="1500"/>
              <a:buChar char="○"/>
              <a:defRPr sz="1500"/>
            </a:lvl5pPr>
            <a:lvl6pPr marL="2743200" lvl="5" indent="-323850">
              <a:spcBef>
                <a:spcPts val="0"/>
              </a:spcBef>
              <a:spcAft>
                <a:spcPts val="0"/>
              </a:spcAft>
              <a:buSzPts val="1500"/>
              <a:buChar char="■"/>
              <a:defRPr sz="1500"/>
            </a:lvl6pPr>
            <a:lvl7pPr marL="3200400" lvl="6" indent="-323850">
              <a:spcBef>
                <a:spcPts val="0"/>
              </a:spcBef>
              <a:spcAft>
                <a:spcPts val="0"/>
              </a:spcAft>
              <a:buSzPts val="1500"/>
              <a:buChar char="●"/>
              <a:defRPr sz="1500"/>
            </a:lvl7pPr>
            <a:lvl8pPr marL="3657600" lvl="7" indent="-323850">
              <a:spcBef>
                <a:spcPts val="0"/>
              </a:spcBef>
              <a:spcAft>
                <a:spcPts val="0"/>
              </a:spcAft>
              <a:buSzPts val="1500"/>
              <a:buChar char="○"/>
              <a:defRPr sz="1500"/>
            </a:lvl8pPr>
            <a:lvl9pPr marL="4114800" lvl="8" indent="-323850">
              <a:spcBef>
                <a:spcPts val="0"/>
              </a:spcBef>
              <a:spcAft>
                <a:spcPts val="0"/>
              </a:spcAft>
              <a:buSzPts val="1500"/>
              <a:buChar char="■"/>
              <a:defRPr sz="1500"/>
            </a:lvl9pPr>
          </a:lstStyle>
          <a:p>
            <a:endParaRPr/>
          </a:p>
        </p:txBody>
      </p:sp>
      <p:sp>
        <p:nvSpPr>
          <p:cNvPr id="24" name="Google Shape;24;p5"/>
          <p:cNvSpPr txBox="1">
            <a:spLocks noGrp="1"/>
          </p:cNvSpPr>
          <p:nvPr>
            <p:ph type="sldNum" idx="12"/>
          </p:nvPr>
        </p:nvSpPr>
        <p:spPr>
          <a:xfrm>
            <a:off x="9904293" y="6855976"/>
            <a:ext cx="641400" cy="5787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64377" y="654287"/>
            <a:ext cx="9960600" cy="842100"/>
          </a:xfrm>
          <a:prstGeom prst="rect">
            <a:avLst/>
          </a:prstGeom>
        </p:spPr>
        <p:txBody>
          <a:bodyPr spcFirstLastPara="1" wrap="square" lIns="116050" tIns="116050" rIns="116050" bIns="116050"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7" name="Google Shape;27;p6"/>
          <p:cNvSpPr txBox="1">
            <a:spLocks noGrp="1"/>
          </p:cNvSpPr>
          <p:nvPr>
            <p:ph type="sldNum" idx="12"/>
          </p:nvPr>
        </p:nvSpPr>
        <p:spPr>
          <a:xfrm>
            <a:off x="9904293" y="6855976"/>
            <a:ext cx="641400" cy="5787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64377" y="816857"/>
            <a:ext cx="3282600" cy="1110900"/>
          </a:xfrm>
          <a:prstGeom prst="rect">
            <a:avLst/>
          </a:prstGeom>
        </p:spPr>
        <p:txBody>
          <a:bodyPr spcFirstLastPara="1" wrap="square" lIns="116050" tIns="116050" rIns="116050" bIns="116050" anchor="b"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0" name="Google Shape;30;p7"/>
          <p:cNvSpPr txBox="1">
            <a:spLocks noGrp="1"/>
          </p:cNvSpPr>
          <p:nvPr>
            <p:ph type="body" idx="1"/>
          </p:nvPr>
        </p:nvSpPr>
        <p:spPr>
          <a:xfrm>
            <a:off x="364377" y="2043024"/>
            <a:ext cx="3282600" cy="4674300"/>
          </a:xfrm>
          <a:prstGeom prst="rect">
            <a:avLst/>
          </a:prstGeom>
        </p:spPr>
        <p:txBody>
          <a:bodyPr spcFirstLastPara="1" wrap="square" lIns="116050" tIns="116050" rIns="116050" bIns="116050" anchor="t" anchorCtr="0">
            <a:normAutofit/>
          </a:bodyPr>
          <a:lstStyle>
            <a:lvl1pPr marL="457200" lvl="0" indent="-323850">
              <a:spcBef>
                <a:spcPts val="0"/>
              </a:spcBef>
              <a:spcAft>
                <a:spcPts val="0"/>
              </a:spcAft>
              <a:buSzPts val="1500"/>
              <a:buChar char="●"/>
              <a:defRPr sz="1500"/>
            </a:lvl1pPr>
            <a:lvl2pPr marL="914400" lvl="1" indent="-323850">
              <a:spcBef>
                <a:spcPts val="0"/>
              </a:spcBef>
              <a:spcAft>
                <a:spcPts val="0"/>
              </a:spcAft>
              <a:buSzPts val="1500"/>
              <a:buChar char="○"/>
              <a:defRPr sz="1500"/>
            </a:lvl2pPr>
            <a:lvl3pPr marL="1371600" lvl="2" indent="-323850">
              <a:spcBef>
                <a:spcPts val="0"/>
              </a:spcBef>
              <a:spcAft>
                <a:spcPts val="0"/>
              </a:spcAft>
              <a:buSzPts val="1500"/>
              <a:buChar char="■"/>
              <a:defRPr sz="1500"/>
            </a:lvl3pPr>
            <a:lvl4pPr marL="1828800" lvl="3" indent="-323850">
              <a:spcBef>
                <a:spcPts val="0"/>
              </a:spcBef>
              <a:spcAft>
                <a:spcPts val="0"/>
              </a:spcAft>
              <a:buSzPts val="1500"/>
              <a:buChar char="●"/>
              <a:defRPr sz="1500"/>
            </a:lvl4pPr>
            <a:lvl5pPr marL="2286000" lvl="4" indent="-323850">
              <a:spcBef>
                <a:spcPts val="0"/>
              </a:spcBef>
              <a:spcAft>
                <a:spcPts val="0"/>
              </a:spcAft>
              <a:buSzPts val="1500"/>
              <a:buChar char="○"/>
              <a:defRPr sz="1500"/>
            </a:lvl5pPr>
            <a:lvl6pPr marL="2743200" lvl="5" indent="-323850">
              <a:spcBef>
                <a:spcPts val="0"/>
              </a:spcBef>
              <a:spcAft>
                <a:spcPts val="0"/>
              </a:spcAft>
              <a:buSzPts val="1500"/>
              <a:buChar char="■"/>
              <a:defRPr sz="1500"/>
            </a:lvl6pPr>
            <a:lvl7pPr marL="3200400" lvl="6" indent="-323850">
              <a:spcBef>
                <a:spcPts val="0"/>
              </a:spcBef>
              <a:spcAft>
                <a:spcPts val="0"/>
              </a:spcAft>
              <a:buSzPts val="1500"/>
              <a:buChar char="●"/>
              <a:defRPr sz="1500"/>
            </a:lvl7pPr>
            <a:lvl8pPr marL="3657600" lvl="7" indent="-323850">
              <a:spcBef>
                <a:spcPts val="0"/>
              </a:spcBef>
              <a:spcAft>
                <a:spcPts val="0"/>
              </a:spcAft>
              <a:buSzPts val="1500"/>
              <a:buChar char="○"/>
              <a:defRPr sz="1500"/>
            </a:lvl8pPr>
            <a:lvl9pPr marL="4114800" lvl="8" indent="-323850">
              <a:spcBef>
                <a:spcPts val="0"/>
              </a:spcBef>
              <a:spcAft>
                <a:spcPts val="0"/>
              </a:spcAft>
              <a:buSzPts val="1500"/>
              <a:buChar char="■"/>
              <a:defRPr sz="1500"/>
            </a:lvl9pPr>
          </a:lstStyle>
          <a:p>
            <a:endParaRPr/>
          </a:p>
        </p:txBody>
      </p:sp>
      <p:sp>
        <p:nvSpPr>
          <p:cNvPr id="31" name="Google Shape;31;p7"/>
          <p:cNvSpPr txBox="1">
            <a:spLocks noGrp="1"/>
          </p:cNvSpPr>
          <p:nvPr>
            <p:ph type="sldNum" idx="12"/>
          </p:nvPr>
        </p:nvSpPr>
        <p:spPr>
          <a:xfrm>
            <a:off x="9904293" y="6855976"/>
            <a:ext cx="641400" cy="5787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73102" y="661822"/>
            <a:ext cx="7443900" cy="6014400"/>
          </a:xfrm>
          <a:prstGeom prst="rect">
            <a:avLst/>
          </a:prstGeom>
        </p:spPr>
        <p:txBody>
          <a:bodyPr spcFirstLastPara="1" wrap="square" lIns="116050" tIns="116050" rIns="116050" bIns="116050" anchor="ctr" anchorCtr="0">
            <a:normAutofit/>
          </a:bodyPr>
          <a:lstStyle>
            <a:lvl1pPr lvl="0">
              <a:spcBef>
                <a:spcPts val="0"/>
              </a:spcBef>
              <a:spcAft>
                <a:spcPts val="0"/>
              </a:spcAft>
              <a:buSzPts val="6100"/>
              <a:buNone/>
              <a:defRPr sz="6100"/>
            </a:lvl1pPr>
            <a:lvl2pPr lvl="1">
              <a:spcBef>
                <a:spcPts val="0"/>
              </a:spcBef>
              <a:spcAft>
                <a:spcPts val="0"/>
              </a:spcAft>
              <a:buSzPts val="6100"/>
              <a:buNone/>
              <a:defRPr sz="6100"/>
            </a:lvl2pPr>
            <a:lvl3pPr lvl="2">
              <a:spcBef>
                <a:spcPts val="0"/>
              </a:spcBef>
              <a:spcAft>
                <a:spcPts val="0"/>
              </a:spcAft>
              <a:buSzPts val="6100"/>
              <a:buNone/>
              <a:defRPr sz="6100"/>
            </a:lvl3pPr>
            <a:lvl4pPr lvl="3">
              <a:spcBef>
                <a:spcPts val="0"/>
              </a:spcBef>
              <a:spcAft>
                <a:spcPts val="0"/>
              </a:spcAft>
              <a:buSzPts val="6100"/>
              <a:buNone/>
              <a:defRPr sz="6100"/>
            </a:lvl4pPr>
            <a:lvl5pPr lvl="4">
              <a:spcBef>
                <a:spcPts val="0"/>
              </a:spcBef>
              <a:spcAft>
                <a:spcPts val="0"/>
              </a:spcAft>
              <a:buSzPts val="6100"/>
              <a:buNone/>
              <a:defRPr sz="6100"/>
            </a:lvl5pPr>
            <a:lvl6pPr lvl="5">
              <a:spcBef>
                <a:spcPts val="0"/>
              </a:spcBef>
              <a:spcAft>
                <a:spcPts val="0"/>
              </a:spcAft>
              <a:buSzPts val="6100"/>
              <a:buNone/>
              <a:defRPr sz="6100"/>
            </a:lvl6pPr>
            <a:lvl7pPr lvl="6">
              <a:spcBef>
                <a:spcPts val="0"/>
              </a:spcBef>
              <a:spcAft>
                <a:spcPts val="0"/>
              </a:spcAft>
              <a:buSzPts val="6100"/>
              <a:buNone/>
              <a:defRPr sz="6100"/>
            </a:lvl7pPr>
            <a:lvl8pPr lvl="7">
              <a:spcBef>
                <a:spcPts val="0"/>
              </a:spcBef>
              <a:spcAft>
                <a:spcPts val="0"/>
              </a:spcAft>
              <a:buSzPts val="6100"/>
              <a:buNone/>
              <a:defRPr sz="6100"/>
            </a:lvl8pPr>
            <a:lvl9pPr lvl="8">
              <a:spcBef>
                <a:spcPts val="0"/>
              </a:spcBef>
              <a:spcAft>
                <a:spcPts val="0"/>
              </a:spcAft>
              <a:buSzPts val="6100"/>
              <a:buNone/>
              <a:defRPr sz="6100"/>
            </a:lvl9pPr>
          </a:lstStyle>
          <a:p>
            <a:endParaRPr/>
          </a:p>
        </p:txBody>
      </p:sp>
      <p:sp>
        <p:nvSpPr>
          <p:cNvPr id="34" name="Google Shape;34;p8"/>
          <p:cNvSpPr txBox="1">
            <a:spLocks noGrp="1"/>
          </p:cNvSpPr>
          <p:nvPr>
            <p:ph type="sldNum" idx="12"/>
          </p:nvPr>
        </p:nvSpPr>
        <p:spPr>
          <a:xfrm>
            <a:off x="9904293" y="6855976"/>
            <a:ext cx="641400" cy="5787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5344663" y="-184"/>
            <a:ext cx="5344800" cy="7562100"/>
          </a:xfrm>
          <a:prstGeom prst="rect">
            <a:avLst/>
          </a:prstGeom>
          <a:solidFill>
            <a:schemeClr val="lt2"/>
          </a:solidFill>
          <a:ln>
            <a:noFill/>
          </a:ln>
        </p:spPr>
        <p:txBody>
          <a:bodyPr spcFirstLastPara="1" wrap="square" lIns="116050" tIns="116050" rIns="116050" bIns="116050"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310369" y="1813044"/>
            <a:ext cx="4728900" cy="2179200"/>
          </a:xfrm>
          <a:prstGeom prst="rect">
            <a:avLst/>
          </a:prstGeom>
        </p:spPr>
        <p:txBody>
          <a:bodyPr spcFirstLastPara="1" wrap="square" lIns="116050" tIns="116050" rIns="116050" bIns="116050" anchor="b" anchorCtr="0">
            <a:normAutofit/>
          </a:bodyPr>
          <a:lstStyle>
            <a:lvl1pPr lvl="0" algn="ctr">
              <a:spcBef>
                <a:spcPts val="0"/>
              </a:spcBef>
              <a:spcAft>
                <a:spcPts val="0"/>
              </a:spcAft>
              <a:buSzPts val="5300"/>
              <a:buNone/>
              <a:defRPr sz="5300"/>
            </a:lvl1pPr>
            <a:lvl2pPr lvl="1" algn="ctr">
              <a:spcBef>
                <a:spcPts val="0"/>
              </a:spcBef>
              <a:spcAft>
                <a:spcPts val="0"/>
              </a:spcAft>
              <a:buSzPts val="5300"/>
              <a:buNone/>
              <a:defRPr sz="5300"/>
            </a:lvl2pPr>
            <a:lvl3pPr lvl="2" algn="ctr">
              <a:spcBef>
                <a:spcPts val="0"/>
              </a:spcBef>
              <a:spcAft>
                <a:spcPts val="0"/>
              </a:spcAft>
              <a:buSzPts val="5300"/>
              <a:buNone/>
              <a:defRPr sz="5300"/>
            </a:lvl3pPr>
            <a:lvl4pPr lvl="3" algn="ctr">
              <a:spcBef>
                <a:spcPts val="0"/>
              </a:spcBef>
              <a:spcAft>
                <a:spcPts val="0"/>
              </a:spcAft>
              <a:buSzPts val="5300"/>
              <a:buNone/>
              <a:defRPr sz="5300"/>
            </a:lvl4pPr>
            <a:lvl5pPr lvl="4" algn="ctr">
              <a:spcBef>
                <a:spcPts val="0"/>
              </a:spcBef>
              <a:spcAft>
                <a:spcPts val="0"/>
              </a:spcAft>
              <a:buSzPts val="5300"/>
              <a:buNone/>
              <a:defRPr sz="5300"/>
            </a:lvl5pPr>
            <a:lvl6pPr lvl="5" algn="ctr">
              <a:spcBef>
                <a:spcPts val="0"/>
              </a:spcBef>
              <a:spcAft>
                <a:spcPts val="0"/>
              </a:spcAft>
              <a:buSzPts val="5300"/>
              <a:buNone/>
              <a:defRPr sz="5300"/>
            </a:lvl6pPr>
            <a:lvl7pPr lvl="6" algn="ctr">
              <a:spcBef>
                <a:spcPts val="0"/>
              </a:spcBef>
              <a:spcAft>
                <a:spcPts val="0"/>
              </a:spcAft>
              <a:buSzPts val="5300"/>
              <a:buNone/>
              <a:defRPr sz="5300"/>
            </a:lvl7pPr>
            <a:lvl8pPr lvl="7" algn="ctr">
              <a:spcBef>
                <a:spcPts val="0"/>
              </a:spcBef>
              <a:spcAft>
                <a:spcPts val="0"/>
              </a:spcAft>
              <a:buSzPts val="5300"/>
              <a:buNone/>
              <a:defRPr sz="5300"/>
            </a:lvl8pPr>
            <a:lvl9pPr lvl="8" algn="ctr">
              <a:spcBef>
                <a:spcPts val="0"/>
              </a:spcBef>
              <a:spcAft>
                <a:spcPts val="0"/>
              </a:spcAft>
              <a:buSzPts val="5300"/>
              <a:buNone/>
              <a:defRPr sz="5300"/>
            </a:lvl9pPr>
          </a:lstStyle>
          <a:p>
            <a:endParaRPr/>
          </a:p>
        </p:txBody>
      </p:sp>
      <p:sp>
        <p:nvSpPr>
          <p:cNvPr id="38" name="Google Shape;38;p9"/>
          <p:cNvSpPr txBox="1">
            <a:spLocks noGrp="1"/>
          </p:cNvSpPr>
          <p:nvPr>
            <p:ph type="subTitle" idx="1"/>
          </p:nvPr>
        </p:nvSpPr>
        <p:spPr>
          <a:xfrm>
            <a:off x="310369" y="4121150"/>
            <a:ext cx="4728900" cy="1815900"/>
          </a:xfrm>
          <a:prstGeom prst="rect">
            <a:avLst/>
          </a:prstGeom>
        </p:spPr>
        <p:txBody>
          <a:bodyPr spcFirstLastPara="1" wrap="square" lIns="116050" tIns="116050" rIns="116050" bIns="116050" anchor="t" anchorCtr="0">
            <a:normAutofit/>
          </a:bodyPr>
          <a:lstStyle>
            <a:lvl1pPr lvl="0" algn="ctr">
              <a:lnSpc>
                <a:spcPct val="100000"/>
              </a:lnSpc>
              <a:spcBef>
                <a:spcPts val="0"/>
              </a:spcBef>
              <a:spcAft>
                <a:spcPts val="0"/>
              </a:spcAft>
              <a:buSzPts val="2700"/>
              <a:buNone/>
              <a:defRPr sz="2700"/>
            </a:lvl1pPr>
            <a:lvl2pPr lvl="1" algn="ctr">
              <a:lnSpc>
                <a:spcPct val="100000"/>
              </a:lnSpc>
              <a:spcBef>
                <a:spcPts val="0"/>
              </a:spcBef>
              <a:spcAft>
                <a:spcPts val="0"/>
              </a:spcAft>
              <a:buSzPts val="2700"/>
              <a:buNone/>
              <a:defRPr sz="2700"/>
            </a:lvl2pPr>
            <a:lvl3pPr lvl="2" algn="ctr">
              <a:lnSpc>
                <a:spcPct val="100000"/>
              </a:lnSpc>
              <a:spcBef>
                <a:spcPts val="0"/>
              </a:spcBef>
              <a:spcAft>
                <a:spcPts val="0"/>
              </a:spcAft>
              <a:buSzPts val="2700"/>
              <a:buNone/>
              <a:defRPr sz="2700"/>
            </a:lvl3pPr>
            <a:lvl4pPr lvl="3" algn="ctr">
              <a:lnSpc>
                <a:spcPct val="100000"/>
              </a:lnSpc>
              <a:spcBef>
                <a:spcPts val="0"/>
              </a:spcBef>
              <a:spcAft>
                <a:spcPts val="0"/>
              </a:spcAft>
              <a:buSzPts val="2700"/>
              <a:buNone/>
              <a:defRPr sz="2700"/>
            </a:lvl4pPr>
            <a:lvl5pPr lvl="4" algn="ctr">
              <a:lnSpc>
                <a:spcPct val="100000"/>
              </a:lnSpc>
              <a:spcBef>
                <a:spcPts val="0"/>
              </a:spcBef>
              <a:spcAft>
                <a:spcPts val="0"/>
              </a:spcAft>
              <a:buSzPts val="2700"/>
              <a:buNone/>
              <a:defRPr sz="2700"/>
            </a:lvl5pPr>
            <a:lvl6pPr lvl="5" algn="ctr">
              <a:lnSpc>
                <a:spcPct val="100000"/>
              </a:lnSpc>
              <a:spcBef>
                <a:spcPts val="0"/>
              </a:spcBef>
              <a:spcAft>
                <a:spcPts val="0"/>
              </a:spcAft>
              <a:buSzPts val="2700"/>
              <a:buNone/>
              <a:defRPr sz="2700"/>
            </a:lvl6pPr>
            <a:lvl7pPr lvl="6" algn="ctr">
              <a:lnSpc>
                <a:spcPct val="100000"/>
              </a:lnSpc>
              <a:spcBef>
                <a:spcPts val="0"/>
              </a:spcBef>
              <a:spcAft>
                <a:spcPts val="0"/>
              </a:spcAft>
              <a:buSzPts val="2700"/>
              <a:buNone/>
              <a:defRPr sz="2700"/>
            </a:lvl7pPr>
            <a:lvl8pPr lvl="7" algn="ctr">
              <a:lnSpc>
                <a:spcPct val="100000"/>
              </a:lnSpc>
              <a:spcBef>
                <a:spcPts val="0"/>
              </a:spcBef>
              <a:spcAft>
                <a:spcPts val="0"/>
              </a:spcAft>
              <a:buSzPts val="2700"/>
              <a:buNone/>
              <a:defRPr sz="2700"/>
            </a:lvl8pPr>
            <a:lvl9pPr lvl="8" algn="ctr">
              <a:lnSpc>
                <a:spcPct val="100000"/>
              </a:lnSpc>
              <a:spcBef>
                <a:spcPts val="0"/>
              </a:spcBef>
              <a:spcAft>
                <a:spcPts val="0"/>
              </a:spcAft>
              <a:buSzPts val="2700"/>
              <a:buNone/>
              <a:defRPr sz="2700"/>
            </a:lvl9pPr>
          </a:lstStyle>
          <a:p>
            <a:endParaRPr/>
          </a:p>
        </p:txBody>
      </p:sp>
      <p:sp>
        <p:nvSpPr>
          <p:cNvPr id="39" name="Google Shape;39;p9"/>
          <p:cNvSpPr txBox="1">
            <a:spLocks noGrp="1"/>
          </p:cNvSpPr>
          <p:nvPr>
            <p:ph type="body" idx="2"/>
          </p:nvPr>
        </p:nvSpPr>
        <p:spPr>
          <a:xfrm>
            <a:off x="5774270" y="1064553"/>
            <a:ext cx="4485300" cy="5432700"/>
          </a:xfrm>
          <a:prstGeom prst="rect">
            <a:avLst/>
          </a:prstGeom>
        </p:spPr>
        <p:txBody>
          <a:bodyPr spcFirstLastPara="1" wrap="square" lIns="116050" tIns="116050" rIns="116050" bIns="116050" anchor="ctr" anchorCtr="0">
            <a:normAutofit/>
          </a:bodyPr>
          <a:lstStyle>
            <a:lvl1pPr marL="457200" lvl="0" indent="-374650">
              <a:spcBef>
                <a:spcPts val="0"/>
              </a:spcBef>
              <a:spcAft>
                <a:spcPts val="0"/>
              </a:spcAft>
              <a:buSzPts val="2300"/>
              <a:buChar char="●"/>
              <a:defRPr/>
            </a:lvl1pPr>
            <a:lvl2pPr marL="914400" lvl="1" indent="-342900">
              <a:spcBef>
                <a:spcPts val="0"/>
              </a:spcBef>
              <a:spcAft>
                <a:spcPts val="0"/>
              </a:spcAft>
              <a:buSzPts val="1800"/>
              <a:buChar char="○"/>
              <a:defRPr/>
            </a:lvl2pPr>
            <a:lvl3pPr marL="1371600" lvl="2" indent="-342900">
              <a:spcBef>
                <a:spcPts val="0"/>
              </a:spcBef>
              <a:spcAft>
                <a:spcPts val="0"/>
              </a:spcAft>
              <a:buSzPts val="18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0" name="Google Shape;40;p9"/>
          <p:cNvSpPr txBox="1">
            <a:spLocks noGrp="1"/>
          </p:cNvSpPr>
          <p:nvPr>
            <p:ph type="sldNum" idx="12"/>
          </p:nvPr>
        </p:nvSpPr>
        <p:spPr>
          <a:xfrm>
            <a:off x="9904293" y="6855976"/>
            <a:ext cx="641400" cy="5787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64377" y="6219895"/>
            <a:ext cx="7012500" cy="889500"/>
          </a:xfrm>
          <a:prstGeom prst="rect">
            <a:avLst/>
          </a:prstGeom>
        </p:spPr>
        <p:txBody>
          <a:bodyPr spcFirstLastPara="1" wrap="square" lIns="116050" tIns="116050" rIns="116050" bIns="116050" anchor="ctr" anchorCtr="0">
            <a:normAutofit/>
          </a:bodyPr>
          <a:lstStyle>
            <a:lvl1pPr marL="457200" lvl="0" indent="-228600">
              <a:lnSpc>
                <a:spcPct val="100000"/>
              </a:lnSpc>
              <a:spcBef>
                <a:spcPts val="0"/>
              </a:spcBef>
              <a:spcAft>
                <a:spcPts val="0"/>
              </a:spcAft>
              <a:buSzPts val="2300"/>
              <a:buNone/>
              <a:defRPr/>
            </a:lvl1pPr>
          </a:lstStyle>
          <a:p>
            <a:endParaRPr/>
          </a:p>
        </p:txBody>
      </p:sp>
      <p:sp>
        <p:nvSpPr>
          <p:cNvPr id="43" name="Google Shape;43;p10"/>
          <p:cNvSpPr txBox="1">
            <a:spLocks noGrp="1"/>
          </p:cNvSpPr>
          <p:nvPr>
            <p:ph type="sldNum" idx="12"/>
          </p:nvPr>
        </p:nvSpPr>
        <p:spPr>
          <a:xfrm>
            <a:off x="9904293" y="6855976"/>
            <a:ext cx="641400" cy="578700"/>
          </a:xfrm>
          <a:prstGeom prst="rect">
            <a:avLst/>
          </a:prstGeom>
        </p:spPr>
        <p:txBody>
          <a:bodyPr spcFirstLastPara="1" wrap="square" lIns="116050" tIns="116050" rIns="116050" bIns="1160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64377" y="654287"/>
            <a:ext cx="9960600" cy="842100"/>
          </a:xfrm>
          <a:prstGeom prst="rect">
            <a:avLst/>
          </a:prstGeom>
          <a:noFill/>
          <a:ln>
            <a:noFill/>
          </a:ln>
        </p:spPr>
        <p:txBody>
          <a:bodyPr spcFirstLastPara="1" wrap="square" lIns="116050" tIns="116050" rIns="116050" bIns="116050" anchor="t" anchorCtr="0">
            <a:normAutofit/>
          </a:bodyPr>
          <a:lstStyle>
            <a:lvl1pPr lvl="0">
              <a:spcBef>
                <a:spcPts val="0"/>
              </a:spcBef>
              <a:spcAft>
                <a:spcPts val="0"/>
              </a:spcAft>
              <a:buClr>
                <a:schemeClr val="dk1"/>
              </a:buClr>
              <a:buSzPts val="3600"/>
              <a:buNone/>
              <a:defRPr sz="3600">
                <a:solidFill>
                  <a:schemeClr val="dk1"/>
                </a:solidFill>
              </a:defRPr>
            </a:lvl1pPr>
            <a:lvl2pPr lvl="1">
              <a:spcBef>
                <a:spcPts val="0"/>
              </a:spcBef>
              <a:spcAft>
                <a:spcPts val="0"/>
              </a:spcAft>
              <a:buClr>
                <a:schemeClr val="dk1"/>
              </a:buClr>
              <a:buSzPts val="3600"/>
              <a:buNone/>
              <a:defRPr sz="3600">
                <a:solidFill>
                  <a:schemeClr val="dk1"/>
                </a:solidFill>
              </a:defRPr>
            </a:lvl2pPr>
            <a:lvl3pPr lvl="2">
              <a:spcBef>
                <a:spcPts val="0"/>
              </a:spcBef>
              <a:spcAft>
                <a:spcPts val="0"/>
              </a:spcAft>
              <a:buClr>
                <a:schemeClr val="dk1"/>
              </a:buClr>
              <a:buSzPts val="3600"/>
              <a:buNone/>
              <a:defRPr sz="3600">
                <a:solidFill>
                  <a:schemeClr val="dk1"/>
                </a:solidFill>
              </a:defRPr>
            </a:lvl3pPr>
            <a:lvl4pPr lvl="3">
              <a:spcBef>
                <a:spcPts val="0"/>
              </a:spcBef>
              <a:spcAft>
                <a:spcPts val="0"/>
              </a:spcAft>
              <a:buClr>
                <a:schemeClr val="dk1"/>
              </a:buClr>
              <a:buSzPts val="3600"/>
              <a:buNone/>
              <a:defRPr sz="3600">
                <a:solidFill>
                  <a:schemeClr val="dk1"/>
                </a:solidFill>
              </a:defRPr>
            </a:lvl4pPr>
            <a:lvl5pPr lvl="4">
              <a:spcBef>
                <a:spcPts val="0"/>
              </a:spcBef>
              <a:spcAft>
                <a:spcPts val="0"/>
              </a:spcAft>
              <a:buClr>
                <a:schemeClr val="dk1"/>
              </a:buClr>
              <a:buSzPts val="3600"/>
              <a:buNone/>
              <a:defRPr sz="3600">
                <a:solidFill>
                  <a:schemeClr val="dk1"/>
                </a:solidFill>
              </a:defRPr>
            </a:lvl5pPr>
            <a:lvl6pPr lvl="5">
              <a:spcBef>
                <a:spcPts val="0"/>
              </a:spcBef>
              <a:spcAft>
                <a:spcPts val="0"/>
              </a:spcAft>
              <a:buClr>
                <a:schemeClr val="dk1"/>
              </a:buClr>
              <a:buSzPts val="3600"/>
              <a:buNone/>
              <a:defRPr sz="3600">
                <a:solidFill>
                  <a:schemeClr val="dk1"/>
                </a:solidFill>
              </a:defRPr>
            </a:lvl6pPr>
            <a:lvl7pPr lvl="6">
              <a:spcBef>
                <a:spcPts val="0"/>
              </a:spcBef>
              <a:spcAft>
                <a:spcPts val="0"/>
              </a:spcAft>
              <a:buClr>
                <a:schemeClr val="dk1"/>
              </a:buClr>
              <a:buSzPts val="3600"/>
              <a:buNone/>
              <a:defRPr sz="3600">
                <a:solidFill>
                  <a:schemeClr val="dk1"/>
                </a:solidFill>
              </a:defRPr>
            </a:lvl7pPr>
            <a:lvl8pPr lvl="7">
              <a:spcBef>
                <a:spcPts val="0"/>
              </a:spcBef>
              <a:spcAft>
                <a:spcPts val="0"/>
              </a:spcAft>
              <a:buClr>
                <a:schemeClr val="dk1"/>
              </a:buClr>
              <a:buSzPts val="3600"/>
              <a:buNone/>
              <a:defRPr sz="3600">
                <a:solidFill>
                  <a:schemeClr val="dk1"/>
                </a:solidFill>
              </a:defRPr>
            </a:lvl8pPr>
            <a:lvl9pPr lvl="8">
              <a:spcBef>
                <a:spcPts val="0"/>
              </a:spcBef>
              <a:spcAft>
                <a:spcPts val="0"/>
              </a:spcAft>
              <a:buClr>
                <a:schemeClr val="dk1"/>
              </a:buClr>
              <a:buSzPts val="3600"/>
              <a:buNone/>
              <a:defRPr sz="3600">
                <a:solidFill>
                  <a:schemeClr val="dk1"/>
                </a:solidFill>
              </a:defRPr>
            </a:lvl9pPr>
          </a:lstStyle>
          <a:p>
            <a:endParaRPr/>
          </a:p>
        </p:txBody>
      </p:sp>
      <p:sp>
        <p:nvSpPr>
          <p:cNvPr id="7" name="Google Shape;7;p1"/>
          <p:cNvSpPr txBox="1">
            <a:spLocks noGrp="1"/>
          </p:cNvSpPr>
          <p:nvPr>
            <p:ph type="body" idx="1"/>
          </p:nvPr>
        </p:nvSpPr>
        <p:spPr>
          <a:xfrm>
            <a:off x="364377" y="1694397"/>
            <a:ext cx="9960600" cy="5022900"/>
          </a:xfrm>
          <a:prstGeom prst="rect">
            <a:avLst/>
          </a:prstGeom>
          <a:noFill/>
          <a:ln>
            <a:noFill/>
          </a:ln>
        </p:spPr>
        <p:txBody>
          <a:bodyPr spcFirstLastPara="1" wrap="square" lIns="116050" tIns="116050" rIns="116050" bIns="116050" anchor="t" anchorCtr="0">
            <a:normAutofit/>
          </a:bodyPr>
          <a:lstStyle>
            <a:lvl1pPr marL="457200" lvl="0" indent="-374650">
              <a:lnSpc>
                <a:spcPct val="115000"/>
              </a:lnSpc>
              <a:spcBef>
                <a:spcPts val="0"/>
              </a:spcBef>
              <a:spcAft>
                <a:spcPts val="0"/>
              </a:spcAft>
              <a:buClr>
                <a:schemeClr val="dk2"/>
              </a:buClr>
              <a:buSzPts val="2300"/>
              <a:buChar char="●"/>
              <a:defRPr sz="2300">
                <a:solidFill>
                  <a:schemeClr val="dk2"/>
                </a:solidFill>
              </a:defRPr>
            </a:lvl1pPr>
            <a:lvl2pPr marL="914400" lvl="1" indent="-342900">
              <a:lnSpc>
                <a:spcPct val="115000"/>
              </a:lnSpc>
              <a:spcBef>
                <a:spcPts val="0"/>
              </a:spcBef>
              <a:spcAft>
                <a:spcPts val="0"/>
              </a:spcAft>
              <a:buClr>
                <a:schemeClr val="dk2"/>
              </a:buClr>
              <a:buSzPts val="1800"/>
              <a:buChar char="○"/>
              <a:defRPr sz="1800">
                <a:solidFill>
                  <a:schemeClr val="dk2"/>
                </a:solidFill>
              </a:defRPr>
            </a:lvl2pPr>
            <a:lvl3pPr marL="1371600" lvl="2" indent="-342900">
              <a:lnSpc>
                <a:spcPct val="115000"/>
              </a:lnSpc>
              <a:spcBef>
                <a:spcPts val="0"/>
              </a:spcBef>
              <a:spcAft>
                <a:spcPts val="0"/>
              </a:spcAft>
              <a:buClr>
                <a:schemeClr val="dk2"/>
              </a:buClr>
              <a:buSzPts val="1800"/>
              <a:buChar char="■"/>
              <a:defRPr sz="1800">
                <a:solidFill>
                  <a:schemeClr val="dk2"/>
                </a:solidFill>
              </a:defRPr>
            </a:lvl3pPr>
            <a:lvl4pPr marL="1828800" lvl="3" indent="-342900">
              <a:lnSpc>
                <a:spcPct val="115000"/>
              </a:lnSpc>
              <a:spcBef>
                <a:spcPts val="0"/>
              </a:spcBef>
              <a:spcAft>
                <a:spcPts val="0"/>
              </a:spcAft>
              <a:buClr>
                <a:schemeClr val="dk2"/>
              </a:buClr>
              <a:buSzPts val="1800"/>
              <a:buChar char="●"/>
              <a:defRPr sz="1800">
                <a:solidFill>
                  <a:schemeClr val="dk2"/>
                </a:solidFill>
              </a:defRPr>
            </a:lvl4pPr>
            <a:lvl5pPr marL="2286000" lvl="4" indent="-342900">
              <a:lnSpc>
                <a:spcPct val="115000"/>
              </a:lnSpc>
              <a:spcBef>
                <a:spcPts val="0"/>
              </a:spcBef>
              <a:spcAft>
                <a:spcPts val="0"/>
              </a:spcAft>
              <a:buClr>
                <a:schemeClr val="dk2"/>
              </a:buClr>
              <a:buSzPts val="1800"/>
              <a:buChar char="○"/>
              <a:defRPr sz="1800">
                <a:solidFill>
                  <a:schemeClr val="dk2"/>
                </a:solidFill>
              </a:defRPr>
            </a:lvl5pPr>
            <a:lvl6pPr marL="2743200" lvl="5" indent="-342900">
              <a:lnSpc>
                <a:spcPct val="115000"/>
              </a:lnSpc>
              <a:spcBef>
                <a:spcPts val="0"/>
              </a:spcBef>
              <a:spcAft>
                <a:spcPts val="0"/>
              </a:spcAft>
              <a:buClr>
                <a:schemeClr val="dk2"/>
              </a:buClr>
              <a:buSzPts val="1800"/>
              <a:buChar char="■"/>
              <a:defRPr sz="1800">
                <a:solidFill>
                  <a:schemeClr val="dk2"/>
                </a:solidFill>
              </a:defRPr>
            </a:lvl6pPr>
            <a:lvl7pPr marL="3200400" lvl="6" indent="-342900">
              <a:lnSpc>
                <a:spcPct val="115000"/>
              </a:lnSpc>
              <a:spcBef>
                <a:spcPts val="0"/>
              </a:spcBef>
              <a:spcAft>
                <a:spcPts val="0"/>
              </a:spcAft>
              <a:buClr>
                <a:schemeClr val="dk2"/>
              </a:buClr>
              <a:buSzPts val="1800"/>
              <a:buChar char="●"/>
              <a:defRPr sz="1800">
                <a:solidFill>
                  <a:schemeClr val="dk2"/>
                </a:solidFill>
              </a:defRPr>
            </a:lvl7pPr>
            <a:lvl8pPr marL="3657600" lvl="7" indent="-342900">
              <a:lnSpc>
                <a:spcPct val="115000"/>
              </a:lnSpc>
              <a:spcBef>
                <a:spcPts val="0"/>
              </a:spcBef>
              <a:spcAft>
                <a:spcPts val="0"/>
              </a:spcAft>
              <a:buClr>
                <a:schemeClr val="dk2"/>
              </a:buClr>
              <a:buSzPts val="1800"/>
              <a:buChar char="○"/>
              <a:defRPr sz="1800">
                <a:solidFill>
                  <a:schemeClr val="dk2"/>
                </a:solidFill>
              </a:defRPr>
            </a:lvl8pPr>
            <a:lvl9pPr marL="4114800" lvl="8" indent="-342900">
              <a:lnSpc>
                <a:spcPct val="115000"/>
              </a:lnSpc>
              <a:spcBef>
                <a:spcPts val="0"/>
              </a:spcBef>
              <a:spcAft>
                <a:spcPts val="0"/>
              </a:spcAft>
              <a:buClr>
                <a:schemeClr val="dk2"/>
              </a:buClr>
              <a:buSzPts val="1800"/>
              <a:buChar char="■"/>
              <a:defRPr sz="1800">
                <a:solidFill>
                  <a:schemeClr val="dk2"/>
                </a:solidFill>
              </a:defRPr>
            </a:lvl9pPr>
          </a:lstStyle>
          <a:p>
            <a:endParaRPr/>
          </a:p>
        </p:txBody>
      </p:sp>
      <p:sp>
        <p:nvSpPr>
          <p:cNvPr id="8" name="Google Shape;8;p1"/>
          <p:cNvSpPr txBox="1">
            <a:spLocks noGrp="1"/>
          </p:cNvSpPr>
          <p:nvPr>
            <p:ph type="sldNum" idx="12"/>
          </p:nvPr>
        </p:nvSpPr>
        <p:spPr>
          <a:xfrm>
            <a:off x="9904293" y="6855976"/>
            <a:ext cx="641400" cy="578700"/>
          </a:xfrm>
          <a:prstGeom prst="rect">
            <a:avLst/>
          </a:prstGeom>
          <a:noFill/>
          <a:ln>
            <a:noFill/>
          </a:ln>
        </p:spPr>
        <p:txBody>
          <a:bodyPr spcFirstLastPara="1" wrap="square" lIns="116050" tIns="116050" rIns="116050" bIns="116050" anchor="ctr" anchorCtr="0">
            <a:norm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76375" y="626350"/>
            <a:ext cx="10541100" cy="5609198"/>
          </a:xfrm>
          <a:prstGeom prst="rect">
            <a:avLst/>
          </a:prstGeom>
          <a:no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0"/>
              </a:spcAft>
              <a:buNone/>
            </a:pPr>
            <a:r>
              <a:rPr lang="en" sz="5000" dirty="0">
                <a:solidFill>
                  <a:schemeClr val="dk1"/>
                </a:solidFill>
                <a:latin typeface="Century Gothic"/>
                <a:ea typeface="Century Gothic"/>
                <a:cs typeface="Century Gothic"/>
                <a:sym typeface="Century Gothic"/>
              </a:rPr>
              <a:t>Early Years Foundation Stage </a:t>
            </a:r>
            <a:endParaRPr sz="5000" dirty="0">
              <a:solidFill>
                <a:schemeClr val="dk1"/>
              </a:solidFill>
              <a:latin typeface="Century Gothic"/>
              <a:ea typeface="Century Gothic"/>
              <a:cs typeface="Century Gothic"/>
              <a:sym typeface="Century Gothic"/>
            </a:endParaRPr>
          </a:p>
          <a:p>
            <a:pPr marL="0" lvl="0" indent="0" algn="ctr" rtl="0">
              <a:lnSpc>
                <a:spcPct val="150000"/>
              </a:lnSpc>
              <a:spcBef>
                <a:spcPts val="0"/>
              </a:spcBef>
              <a:spcAft>
                <a:spcPts val="0"/>
              </a:spcAft>
              <a:buNone/>
            </a:pPr>
            <a:endParaRPr sz="5000" dirty="0">
              <a:solidFill>
                <a:schemeClr val="dk1"/>
              </a:solidFill>
              <a:latin typeface="Century Gothic"/>
              <a:ea typeface="Century Gothic"/>
              <a:cs typeface="Century Gothic"/>
              <a:sym typeface="Century Gothic"/>
            </a:endParaRPr>
          </a:p>
          <a:p>
            <a:pPr marL="0" lvl="0" indent="0" algn="ctr" rtl="0">
              <a:lnSpc>
                <a:spcPct val="150000"/>
              </a:lnSpc>
              <a:spcBef>
                <a:spcPts val="0"/>
              </a:spcBef>
              <a:spcAft>
                <a:spcPts val="0"/>
              </a:spcAft>
              <a:buNone/>
            </a:pPr>
            <a:r>
              <a:rPr lang="en-US" sz="5000">
                <a:solidFill>
                  <a:schemeClr val="dk1"/>
                </a:solidFill>
                <a:latin typeface="Century Gothic"/>
                <a:ea typeface="Century Gothic"/>
                <a:cs typeface="Century Gothic"/>
                <a:sym typeface="Century Gothic"/>
              </a:rPr>
              <a:t>Civitas Academy</a:t>
            </a:r>
            <a:endParaRPr sz="5000" dirty="0">
              <a:solidFill>
                <a:schemeClr val="dk1"/>
              </a:solidFill>
              <a:latin typeface="Century Gothic"/>
              <a:ea typeface="Century Gothic"/>
              <a:cs typeface="Century Gothic"/>
              <a:sym typeface="Century Gothic"/>
            </a:endParaRPr>
          </a:p>
          <a:p>
            <a:pPr marL="0" lvl="0" indent="0" algn="ctr" rtl="0">
              <a:lnSpc>
                <a:spcPct val="150000"/>
              </a:lnSpc>
              <a:spcBef>
                <a:spcPts val="0"/>
              </a:spcBef>
              <a:spcAft>
                <a:spcPts val="0"/>
              </a:spcAft>
              <a:buNone/>
            </a:pPr>
            <a:endParaRPr sz="5000" dirty="0">
              <a:solidFill>
                <a:schemeClr val="dk1"/>
              </a:solidFill>
              <a:latin typeface="Century Gothic"/>
              <a:ea typeface="Century Gothic"/>
              <a:cs typeface="Century Gothic"/>
              <a:sym typeface="Century Gothic"/>
            </a:endParaRPr>
          </a:p>
          <a:p>
            <a:pPr marL="0" lvl="0" indent="0" algn="ctr" rtl="0">
              <a:lnSpc>
                <a:spcPct val="150000"/>
              </a:lnSpc>
              <a:spcBef>
                <a:spcPts val="0"/>
              </a:spcBef>
              <a:spcAft>
                <a:spcPts val="0"/>
              </a:spcAft>
              <a:buNone/>
            </a:pPr>
            <a:r>
              <a:rPr lang="en" sz="3500" dirty="0">
                <a:solidFill>
                  <a:schemeClr val="dk1"/>
                </a:solidFill>
                <a:latin typeface="Century Gothic"/>
                <a:ea typeface="Century Gothic"/>
                <a:cs typeface="Century Gothic"/>
                <a:sym typeface="Century Gothic"/>
              </a:rPr>
              <a:t>Progression Checkpoints</a:t>
            </a:r>
            <a:endParaRPr sz="3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graphicFrame>
        <p:nvGraphicFramePr>
          <p:cNvPr id="63" name="Google Shape;63;p14"/>
          <p:cNvGraphicFramePr/>
          <p:nvPr/>
        </p:nvGraphicFramePr>
        <p:xfrm>
          <a:off x="124913" y="1530963"/>
          <a:ext cx="10439500" cy="1793240"/>
        </p:xfrm>
        <a:graphic>
          <a:graphicData uri="http://schemas.openxmlformats.org/drawingml/2006/table">
            <a:tbl>
              <a:tblPr>
                <a:noFill/>
                <a:tableStyleId>{73C40E1F-C5D9-413B-8752-48439C1C1E52}</a:tableStyleId>
              </a:tblPr>
              <a:tblGrid>
                <a:gridCol w="2609875">
                  <a:extLst>
                    <a:ext uri="{9D8B030D-6E8A-4147-A177-3AD203B41FA5}">
                      <a16:colId xmlns:a16="http://schemas.microsoft.com/office/drawing/2014/main" val="20000"/>
                    </a:ext>
                  </a:extLst>
                </a:gridCol>
                <a:gridCol w="2609875">
                  <a:extLst>
                    <a:ext uri="{9D8B030D-6E8A-4147-A177-3AD203B41FA5}">
                      <a16:colId xmlns:a16="http://schemas.microsoft.com/office/drawing/2014/main" val="20001"/>
                    </a:ext>
                  </a:extLst>
                </a:gridCol>
                <a:gridCol w="2609875">
                  <a:extLst>
                    <a:ext uri="{9D8B030D-6E8A-4147-A177-3AD203B41FA5}">
                      <a16:colId xmlns:a16="http://schemas.microsoft.com/office/drawing/2014/main" val="20002"/>
                    </a:ext>
                  </a:extLst>
                </a:gridCol>
                <a:gridCol w="2609875">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On Entry</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Autumn</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Spring</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Summer</a:t>
                      </a:r>
                      <a:endParaRPr sz="1100">
                        <a:latin typeface="Century Gothic"/>
                        <a:ea typeface="Century Gothic"/>
                        <a:cs typeface="Century Gothic"/>
                        <a:sym typeface="Century Gothic"/>
                      </a:endParaRPr>
                    </a:p>
                  </a:txBody>
                  <a:tcPr marL="63500" marR="63500" marT="63500" marB="63500">
                    <a:solidFill>
                      <a:srgbClr val="CCCCCC"/>
                    </a:solidFill>
                  </a:tcPr>
                </a:tc>
                <a:extLst>
                  <a:ext uri="{0D108BD9-81ED-4DB2-BD59-A6C34878D82A}">
                    <a16:rowId xmlns:a16="http://schemas.microsoft.com/office/drawing/2014/main" val="10000"/>
                  </a:ext>
                </a:extLst>
              </a:tr>
              <a:tr h="1283250">
                <a:tc>
                  <a:txBody>
                    <a:bodyPr/>
                    <a:lstStyle/>
                    <a:p>
                      <a:pPr marL="0" lvl="0" indent="0" algn="l" rtl="0">
                        <a:lnSpc>
                          <a:spcPct val="100000"/>
                        </a:lnSpc>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Start to talk about </a:t>
                      </a:r>
                      <a:r>
                        <a:rPr lang="en" sz="1000" b="1">
                          <a:solidFill>
                            <a:schemeClr val="dk1"/>
                          </a:solidFill>
                          <a:latin typeface="Century Gothic"/>
                          <a:ea typeface="Century Gothic"/>
                          <a:cs typeface="Century Gothic"/>
                          <a:sym typeface="Century Gothic"/>
                        </a:rPr>
                        <a:t>own feelings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Developing conversation skills </a:t>
                      </a:r>
                      <a:r>
                        <a:rPr lang="en" sz="1000">
                          <a:solidFill>
                            <a:schemeClr val="dk1"/>
                          </a:solidFill>
                          <a:latin typeface="Century Gothic"/>
                          <a:ea typeface="Century Gothic"/>
                          <a:cs typeface="Century Gothic"/>
                          <a:sym typeface="Century Gothic"/>
                        </a:rPr>
                        <a:t>but may jump topics. Listen to simple stories and </a:t>
                      </a:r>
                      <a:r>
                        <a:rPr lang="en" sz="1000" b="1">
                          <a:solidFill>
                            <a:schemeClr val="dk1"/>
                          </a:solidFill>
                          <a:latin typeface="Century Gothic"/>
                          <a:ea typeface="Century Gothic"/>
                          <a:cs typeface="Century Gothic"/>
                          <a:sym typeface="Century Gothic"/>
                        </a:rPr>
                        <a:t>understand what is happening</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Identify</a:t>
                      </a:r>
                      <a:r>
                        <a:rPr lang="en" sz="1000">
                          <a:solidFill>
                            <a:schemeClr val="dk1"/>
                          </a:solidFill>
                          <a:latin typeface="Century Gothic"/>
                          <a:ea typeface="Century Gothic"/>
                          <a:cs typeface="Century Gothic"/>
                          <a:sym typeface="Century Gothic"/>
                        </a:rPr>
                        <a:t> familiar objects and properties. Understand and act on longer sentences. Understand </a:t>
                      </a:r>
                      <a:r>
                        <a:rPr lang="en" sz="1000" b="1">
                          <a:solidFill>
                            <a:schemeClr val="dk1"/>
                          </a:solidFill>
                          <a:latin typeface="Century Gothic"/>
                          <a:ea typeface="Century Gothic"/>
                          <a:cs typeface="Century Gothic"/>
                          <a:sym typeface="Century Gothic"/>
                        </a:rPr>
                        <a:t>simple questions </a:t>
                      </a:r>
                      <a:r>
                        <a:rPr lang="en" sz="1000">
                          <a:solidFill>
                            <a:schemeClr val="dk1"/>
                          </a:solidFill>
                          <a:latin typeface="Century Gothic"/>
                          <a:ea typeface="Century Gothic"/>
                          <a:cs typeface="Century Gothic"/>
                          <a:sym typeface="Century Gothic"/>
                        </a:rPr>
                        <a:t>of who, what, where. Know a few </a:t>
                      </a:r>
                      <a:endParaRPr sz="1000">
                        <a:solidFill>
                          <a:schemeClr val="dk1"/>
                        </a:solidFill>
                        <a:latin typeface="Century Gothic"/>
                        <a:ea typeface="Century Gothic"/>
                        <a:cs typeface="Century Gothic"/>
                        <a:sym typeface="Century Gothic"/>
                      </a:endParaRPr>
                    </a:p>
                    <a:p>
                      <a:pPr marL="0" lvl="0" indent="0" algn="l" rtl="0">
                        <a:lnSpc>
                          <a:spcPct val="100000"/>
                        </a:lnSpc>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songs and rhymes</a:t>
                      </a:r>
                      <a:r>
                        <a:rPr lang="en" sz="1000">
                          <a:solidFill>
                            <a:schemeClr val="dk1"/>
                          </a:solidFill>
                          <a:latin typeface="Century Gothic"/>
                          <a:ea typeface="Century Gothic"/>
                          <a:cs typeface="Century Gothic"/>
                          <a:sym typeface="Century Gothic"/>
                        </a:rPr>
                        <a:t>. </a:t>
                      </a:r>
                      <a:endParaRPr sz="10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None/>
                      </a:pPr>
                      <a:r>
                        <a:rPr lang="en" sz="1000" b="1">
                          <a:latin typeface="Century Gothic"/>
                          <a:ea typeface="Century Gothic"/>
                          <a:cs typeface="Century Gothic"/>
                          <a:sym typeface="Century Gothic"/>
                        </a:rPr>
                        <a:t>Express needs </a:t>
                      </a:r>
                      <a:r>
                        <a:rPr lang="en" sz="1000">
                          <a:latin typeface="Century Gothic"/>
                          <a:ea typeface="Century Gothic"/>
                          <a:cs typeface="Century Gothic"/>
                          <a:sym typeface="Century Gothic"/>
                        </a:rPr>
                        <a:t>and wants. Listen to longer stories, </a:t>
                      </a:r>
                      <a:r>
                        <a:rPr lang="en" sz="1000" b="1">
                          <a:latin typeface="Century Gothic"/>
                          <a:ea typeface="Century Gothic"/>
                          <a:cs typeface="Century Gothic"/>
                          <a:sym typeface="Century Gothic"/>
                        </a:rPr>
                        <a:t>recalling some</a:t>
                      </a:r>
                      <a:r>
                        <a:rPr lang="en" sz="1000">
                          <a:latin typeface="Century Gothic"/>
                          <a:ea typeface="Century Gothic"/>
                          <a:cs typeface="Century Gothic"/>
                          <a:sym typeface="Century Gothic"/>
                        </a:rPr>
                        <a:t> main parts. Understand </a:t>
                      </a:r>
                      <a:r>
                        <a:rPr lang="en" sz="1000" b="1">
                          <a:latin typeface="Century Gothic"/>
                          <a:ea typeface="Century Gothic"/>
                          <a:cs typeface="Century Gothic"/>
                          <a:sym typeface="Century Gothic"/>
                        </a:rPr>
                        <a:t>two part questions</a:t>
                      </a:r>
                      <a:r>
                        <a:rPr lang="en" sz="1000">
                          <a:latin typeface="Century Gothic"/>
                          <a:ea typeface="Century Gothic"/>
                          <a:cs typeface="Century Gothic"/>
                          <a:sym typeface="Century Gothic"/>
                        </a:rPr>
                        <a:t> and </a:t>
                      </a:r>
                      <a:r>
                        <a:rPr lang="en" sz="1000" b="1">
                          <a:latin typeface="Century Gothic"/>
                          <a:ea typeface="Century Gothic"/>
                          <a:cs typeface="Century Gothic"/>
                          <a:sym typeface="Century Gothic"/>
                        </a:rPr>
                        <a:t>instructions</a:t>
                      </a:r>
                      <a:r>
                        <a:rPr lang="en" sz="1000">
                          <a:latin typeface="Century Gothic"/>
                          <a:ea typeface="Century Gothic"/>
                          <a:cs typeface="Century Gothic"/>
                          <a:sym typeface="Century Gothic"/>
                        </a:rPr>
                        <a:t>. Talk about familiar books. Begin to </a:t>
                      </a:r>
                      <a:r>
                        <a:rPr lang="en" sz="1000" b="1">
                          <a:latin typeface="Century Gothic"/>
                          <a:ea typeface="Century Gothic"/>
                          <a:cs typeface="Century Gothic"/>
                          <a:sym typeface="Century Gothic"/>
                        </a:rPr>
                        <a:t>use newly introduced vocabulary</a:t>
                      </a:r>
                      <a:r>
                        <a:rPr lang="en" sz="1000">
                          <a:latin typeface="Century Gothic"/>
                          <a:ea typeface="Century Gothic"/>
                          <a:cs typeface="Century Gothic"/>
                          <a:sym typeface="Century Gothic"/>
                        </a:rPr>
                        <a:t>.</a:t>
                      </a:r>
                      <a:endParaRPr sz="1000">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1000">
                          <a:latin typeface="Century Gothic"/>
                          <a:ea typeface="Century Gothic"/>
                          <a:cs typeface="Century Gothic"/>
                          <a:sym typeface="Century Gothic"/>
                        </a:rPr>
                        <a:t>Begin to </a:t>
                      </a:r>
                      <a:r>
                        <a:rPr lang="en" sz="1000" b="1">
                          <a:latin typeface="Century Gothic"/>
                          <a:ea typeface="Century Gothic"/>
                          <a:cs typeface="Century Gothic"/>
                          <a:sym typeface="Century Gothic"/>
                        </a:rPr>
                        <a:t>pay attention</a:t>
                      </a:r>
                      <a:r>
                        <a:rPr lang="en" sz="1000">
                          <a:latin typeface="Century Gothic"/>
                          <a:ea typeface="Century Gothic"/>
                          <a:cs typeface="Century Gothic"/>
                          <a:sym typeface="Century Gothic"/>
                        </a:rPr>
                        <a:t> to </a:t>
                      </a:r>
                      <a:r>
                        <a:rPr lang="en" sz="1000" b="1">
                          <a:latin typeface="Century Gothic"/>
                          <a:ea typeface="Century Gothic"/>
                          <a:cs typeface="Century Gothic"/>
                          <a:sym typeface="Century Gothic"/>
                        </a:rPr>
                        <a:t>more than one thing </a:t>
                      </a:r>
                      <a:r>
                        <a:rPr lang="en" sz="1000">
                          <a:latin typeface="Century Gothic"/>
                          <a:ea typeface="Century Gothic"/>
                          <a:cs typeface="Century Gothic"/>
                          <a:sym typeface="Century Gothic"/>
                        </a:rPr>
                        <a:t>at a time. Understand </a:t>
                      </a:r>
                      <a:r>
                        <a:rPr lang="en" sz="1000" b="1">
                          <a:latin typeface="Century Gothic"/>
                          <a:ea typeface="Century Gothic"/>
                          <a:cs typeface="Century Gothic"/>
                          <a:sym typeface="Century Gothic"/>
                        </a:rPr>
                        <a:t>why questions.</a:t>
                      </a:r>
                      <a:r>
                        <a:rPr lang="en" sz="1000">
                          <a:latin typeface="Century Gothic"/>
                          <a:ea typeface="Century Gothic"/>
                          <a:cs typeface="Century Gothic"/>
                          <a:sym typeface="Century Gothic"/>
                        </a:rPr>
                        <a:t> Begin to </a:t>
                      </a:r>
                      <a:r>
                        <a:rPr lang="en" sz="1000" b="1">
                          <a:latin typeface="Century Gothic"/>
                          <a:ea typeface="Century Gothic"/>
                          <a:cs typeface="Century Gothic"/>
                          <a:sym typeface="Century Gothic"/>
                        </a:rPr>
                        <a:t>organise play</a:t>
                      </a:r>
                      <a:r>
                        <a:rPr lang="en" sz="1000">
                          <a:latin typeface="Century Gothic"/>
                          <a:ea typeface="Century Gothic"/>
                          <a:cs typeface="Century Gothic"/>
                          <a:sym typeface="Century Gothic"/>
                        </a:rPr>
                        <a:t> through talk. </a:t>
                      </a:r>
                      <a:r>
                        <a:rPr lang="en" sz="1000">
                          <a:solidFill>
                            <a:schemeClr val="dk1"/>
                          </a:solidFill>
                          <a:latin typeface="Century Gothic"/>
                          <a:ea typeface="Century Gothic"/>
                          <a:cs typeface="Century Gothic"/>
                          <a:sym typeface="Century Gothic"/>
                        </a:rPr>
                        <a:t>Know several </a:t>
                      </a:r>
                      <a:r>
                        <a:rPr lang="en" sz="1000" b="1">
                          <a:solidFill>
                            <a:schemeClr val="dk1"/>
                          </a:solidFill>
                          <a:latin typeface="Century Gothic"/>
                          <a:ea typeface="Century Gothic"/>
                          <a:cs typeface="Century Gothic"/>
                          <a:sym typeface="Century Gothic"/>
                        </a:rPr>
                        <a:t>songs and rhymes.</a:t>
                      </a:r>
                      <a:r>
                        <a:rPr lang="en" sz="1000">
                          <a:solidFill>
                            <a:schemeClr val="dk1"/>
                          </a:solidFill>
                          <a:latin typeface="Century Gothic"/>
                          <a:ea typeface="Century Gothic"/>
                          <a:cs typeface="Century Gothic"/>
                          <a:sym typeface="Century Gothic"/>
                        </a:rPr>
                        <a:t> Enjoy </a:t>
                      </a:r>
                      <a:r>
                        <a:rPr lang="en" sz="1000" b="1">
                          <a:solidFill>
                            <a:schemeClr val="dk1"/>
                          </a:solidFill>
                          <a:latin typeface="Century Gothic"/>
                          <a:ea typeface="Century Gothic"/>
                          <a:cs typeface="Century Gothic"/>
                          <a:sym typeface="Century Gothic"/>
                        </a:rPr>
                        <a:t>listening to stories</a:t>
                      </a:r>
                      <a:r>
                        <a:rPr lang="en" sz="1000">
                          <a:solidFill>
                            <a:schemeClr val="dk1"/>
                          </a:solidFill>
                          <a:latin typeface="Century Gothic"/>
                          <a:ea typeface="Century Gothic"/>
                          <a:cs typeface="Century Gothic"/>
                          <a:sym typeface="Century Gothic"/>
                        </a:rPr>
                        <a:t> and remember most </a:t>
                      </a:r>
                      <a:r>
                        <a:rPr lang="en" sz="1000" b="1">
                          <a:solidFill>
                            <a:schemeClr val="dk1"/>
                          </a:solidFill>
                          <a:latin typeface="Century Gothic"/>
                          <a:ea typeface="Century Gothic"/>
                          <a:cs typeface="Century Gothic"/>
                          <a:sym typeface="Century Gothic"/>
                        </a:rPr>
                        <a:t>key points</a:t>
                      </a:r>
                      <a:r>
                        <a:rPr lang="en" sz="1000">
                          <a:solidFill>
                            <a:schemeClr val="dk1"/>
                          </a:solidFill>
                          <a:latin typeface="Century Gothic"/>
                          <a:ea typeface="Century Gothic"/>
                          <a:cs typeface="Century Gothic"/>
                          <a:sym typeface="Century Gothic"/>
                        </a:rPr>
                        <a:t>. </a:t>
                      </a:r>
                      <a:endParaRPr sz="1000">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Be able to </a:t>
                      </a:r>
                      <a:r>
                        <a:rPr lang="en" sz="1000" b="1">
                          <a:solidFill>
                            <a:schemeClr val="dk1"/>
                          </a:solidFill>
                          <a:latin typeface="Century Gothic"/>
                          <a:ea typeface="Century Gothic"/>
                          <a:cs typeface="Century Gothic"/>
                          <a:sym typeface="Century Gothic"/>
                        </a:rPr>
                        <a:t>start</a:t>
                      </a:r>
                      <a:r>
                        <a:rPr lang="en" sz="1000">
                          <a:solidFill>
                            <a:schemeClr val="dk1"/>
                          </a:solidFill>
                          <a:latin typeface="Century Gothic"/>
                          <a:ea typeface="Century Gothic"/>
                          <a:cs typeface="Century Gothic"/>
                          <a:sym typeface="Century Gothic"/>
                        </a:rPr>
                        <a:t> and </a:t>
                      </a:r>
                      <a:r>
                        <a:rPr lang="en" sz="1000" b="1">
                          <a:solidFill>
                            <a:schemeClr val="dk1"/>
                          </a:solidFill>
                          <a:latin typeface="Century Gothic"/>
                          <a:ea typeface="Century Gothic"/>
                          <a:cs typeface="Century Gothic"/>
                          <a:sym typeface="Century Gothic"/>
                        </a:rPr>
                        <a:t>continue a conversation</a:t>
                      </a:r>
                      <a:r>
                        <a:rPr lang="en" sz="1000">
                          <a:solidFill>
                            <a:schemeClr val="dk1"/>
                          </a:solidFill>
                          <a:latin typeface="Century Gothic"/>
                          <a:ea typeface="Century Gothic"/>
                          <a:cs typeface="Century Gothic"/>
                          <a:sym typeface="Century Gothic"/>
                        </a:rPr>
                        <a:t>, express a </a:t>
                      </a:r>
                      <a:r>
                        <a:rPr lang="en" sz="1000" b="1">
                          <a:solidFill>
                            <a:schemeClr val="dk1"/>
                          </a:solidFill>
                          <a:latin typeface="Century Gothic"/>
                          <a:ea typeface="Century Gothic"/>
                          <a:cs typeface="Century Gothic"/>
                          <a:sym typeface="Century Gothic"/>
                        </a:rPr>
                        <a:t>point of view</a:t>
                      </a:r>
                      <a:r>
                        <a:rPr lang="en" sz="1000">
                          <a:solidFill>
                            <a:schemeClr val="dk1"/>
                          </a:solidFill>
                          <a:latin typeface="Century Gothic"/>
                          <a:ea typeface="Century Gothic"/>
                          <a:cs typeface="Century Gothic"/>
                          <a:sym typeface="Century Gothic"/>
                        </a:rPr>
                        <a:t> and </a:t>
                      </a:r>
                      <a:r>
                        <a:rPr lang="en" sz="1000" b="1">
                          <a:solidFill>
                            <a:schemeClr val="dk1"/>
                          </a:solidFill>
                          <a:latin typeface="Century Gothic"/>
                          <a:ea typeface="Century Gothic"/>
                          <a:cs typeface="Century Gothic"/>
                          <a:sym typeface="Century Gothic"/>
                        </a:rPr>
                        <a:t>debate</a:t>
                      </a:r>
                      <a:r>
                        <a:rPr lang="en" sz="1000">
                          <a:solidFill>
                            <a:schemeClr val="dk1"/>
                          </a:solidFill>
                          <a:latin typeface="Century Gothic"/>
                          <a:ea typeface="Century Gothic"/>
                          <a:cs typeface="Century Gothic"/>
                          <a:sym typeface="Century Gothic"/>
                        </a:rPr>
                        <a:t> with others. Use l</a:t>
                      </a:r>
                      <a:r>
                        <a:rPr lang="en" sz="1000" b="1">
                          <a:solidFill>
                            <a:schemeClr val="dk1"/>
                          </a:solidFill>
                          <a:latin typeface="Century Gothic"/>
                          <a:ea typeface="Century Gothic"/>
                          <a:cs typeface="Century Gothic"/>
                          <a:sym typeface="Century Gothic"/>
                        </a:rPr>
                        <a:t>onger sentences</a:t>
                      </a:r>
                      <a:r>
                        <a:rPr lang="en" sz="1000">
                          <a:solidFill>
                            <a:schemeClr val="dk1"/>
                          </a:solidFill>
                          <a:latin typeface="Century Gothic"/>
                          <a:ea typeface="Century Gothic"/>
                          <a:cs typeface="Century Gothic"/>
                          <a:sym typeface="Century Gothic"/>
                        </a:rPr>
                        <a:t> of four to six words. Use a </a:t>
                      </a:r>
                      <a:r>
                        <a:rPr lang="en" sz="1000" b="1">
                          <a:solidFill>
                            <a:schemeClr val="dk1"/>
                          </a:solidFill>
                          <a:latin typeface="Century Gothic"/>
                          <a:ea typeface="Century Gothic"/>
                          <a:cs typeface="Century Gothic"/>
                          <a:sym typeface="Century Gothic"/>
                        </a:rPr>
                        <a:t>wider range </a:t>
                      </a:r>
                      <a:r>
                        <a:rPr lang="en" sz="1000">
                          <a:solidFill>
                            <a:schemeClr val="dk1"/>
                          </a:solidFill>
                          <a:latin typeface="Century Gothic"/>
                          <a:ea typeface="Century Gothic"/>
                          <a:cs typeface="Century Gothic"/>
                          <a:sym typeface="Century Gothic"/>
                        </a:rPr>
                        <a:t>of vocabulary. Develop communication and </a:t>
                      </a:r>
                      <a:r>
                        <a:rPr lang="en" sz="1000" b="1">
                          <a:solidFill>
                            <a:schemeClr val="dk1"/>
                          </a:solidFill>
                          <a:latin typeface="Century Gothic"/>
                          <a:ea typeface="Century Gothic"/>
                          <a:cs typeface="Century Gothic"/>
                          <a:sym typeface="Century Gothic"/>
                        </a:rPr>
                        <a:t>pronunciation</a:t>
                      </a:r>
                      <a:r>
                        <a:rPr lang="en" sz="1000">
                          <a:solidFill>
                            <a:schemeClr val="dk1"/>
                          </a:solidFill>
                          <a:latin typeface="Century Gothic"/>
                          <a:ea typeface="Century Gothic"/>
                          <a:cs typeface="Century Gothic"/>
                          <a:sym typeface="Century Gothic"/>
                        </a:rPr>
                        <a:t> but still with </a:t>
                      </a:r>
                      <a:r>
                        <a:rPr lang="en" sz="1000" b="1">
                          <a:solidFill>
                            <a:schemeClr val="dk1"/>
                          </a:solidFill>
                          <a:latin typeface="Century Gothic"/>
                          <a:ea typeface="Century Gothic"/>
                          <a:cs typeface="Century Gothic"/>
                          <a:sym typeface="Century Gothic"/>
                        </a:rPr>
                        <a:t>some errors</a:t>
                      </a:r>
                      <a:r>
                        <a:rPr lang="en" sz="1000">
                          <a:solidFill>
                            <a:schemeClr val="dk1"/>
                          </a:solidFill>
                          <a:latin typeface="Century Gothic"/>
                          <a:ea typeface="Century Gothic"/>
                          <a:cs typeface="Century Gothic"/>
                          <a:sym typeface="Century Gothic"/>
                        </a:rPr>
                        <a:t>. Talk in </a:t>
                      </a:r>
                      <a:r>
                        <a:rPr lang="en" sz="1000" b="1">
                          <a:solidFill>
                            <a:schemeClr val="dk1"/>
                          </a:solidFill>
                          <a:latin typeface="Century Gothic"/>
                          <a:ea typeface="Century Gothic"/>
                          <a:cs typeface="Century Gothic"/>
                          <a:sym typeface="Century Gothic"/>
                        </a:rPr>
                        <a:t>some detai</a:t>
                      </a:r>
                      <a:r>
                        <a:rPr lang="en" sz="1000">
                          <a:solidFill>
                            <a:schemeClr val="dk1"/>
                          </a:solidFill>
                          <a:latin typeface="Century Gothic"/>
                          <a:ea typeface="Century Gothic"/>
                          <a:cs typeface="Century Gothic"/>
                          <a:sym typeface="Century Gothic"/>
                        </a:rPr>
                        <a:t>l about books read. Tell a long story. </a:t>
                      </a:r>
                      <a:endParaRPr sz="1000">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sp>
        <p:nvSpPr>
          <p:cNvPr id="64" name="Google Shape;64;p14"/>
          <p:cNvSpPr txBox="1"/>
          <p:nvPr/>
        </p:nvSpPr>
        <p:spPr>
          <a:xfrm>
            <a:off x="25650" y="0"/>
            <a:ext cx="1068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latin typeface="Century Gothic"/>
                <a:ea typeface="Century Gothic"/>
                <a:cs typeface="Century Gothic"/>
                <a:sym typeface="Century Gothic"/>
              </a:rPr>
              <a:t>Communication and Language Progression Checkpoints</a:t>
            </a:r>
            <a:endParaRPr sz="1800">
              <a:latin typeface="Century Gothic"/>
              <a:ea typeface="Century Gothic"/>
              <a:cs typeface="Century Gothic"/>
              <a:sym typeface="Century Gothic"/>
            </a:endParaRPr>
          </a:p>
        </p:txBody>
      </p:sp>
      <p:graphicFrame>
        <p:nvGraphicFramePr>
          <p:cNvPr id="65" name="Google Shape;65;p14"/>
          <p:cNvGraphicFramePr/>
          <p:nvPr/>
        </p:nvGraphicFramePr>
        <p:xfrm>
          <a:off x="124913" y="3422788"/>
          <a:ext cx="10439500" cy="1654515"/>
        </p:xfrm>
        <a:graphic>
          <a:graphicData uri="http://schemas.openxmlformats.org/drawingml/2006/table">
            <a:tbl>
              <a:tblPr>
                <a:noFill/>
                <a:tableStyleId>{73C40E1F-C5D9-413B-8752-48439C1C1E52}</a:tableStyleId>
              </a:tblPr>
              <a:tblGrid>
                <a:gridCol w="2609875">
                  <a:extLst>
                    <a:ext uri="{9D8B030D-6E8A-4147-A177-3AD203B41FA5}">
                      <a16:colId xmlns:a16="http://schemas.microsoft.com/office/drawing/2014/main" val="20000"/>
                    </a:ext>
                  </a:extLst>
                </a:gridCol>
                <a:gridCol w="2609875">
                  <a:extLst>
                    <a:ext uri="{9D8B030D-6E8A-4147-A177-3AD203B41FA5}">
                      <a16:colId xmlns:a16="http://schemas.microsoft.com/office/drawing/2014/main" val="20001"/>
                    </a:ext>
                  </a:extLst>
                </a:gridCol>
                <a:gridCol w="2609875">
                  <a:extLst>
                    <a:ext uri="{9D8B030D-6E8A-4147-A177-3AD203B41FA5}">
                      <a16:colId xmlns:a16="http://schemas.microsoft.com/office/drawing/2014/main" val="20002"/>
                    </a:ext>
                  </a:extLst>
                </a:gridCol>
                <a:gridCol w="2609875">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Reception On Entry</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Autumn</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Spring</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Summer</a:t>
                      </a:r>
                      <a:endParaRPr sz="1100">
                        <a:latin typeface="Century Gothic"/>
                        <a:ea typeface="Century Gothic"/>
                        <a:cs typeface="Century Gothic"/>
                        <a:sym typeface="Century Gothic"/>
                      </a:endParaRPr>
                    </a:p>
                  </a:txBody>
                  <a:tcPr marL="63500" marR="63500" marT="63500" marB="63500">
                    <a:solidFill>
                      <a:srgbClr val="CCCCCC"/>
                    </a:solidFill>
                  </a:tcPr>
                </a:tc>
                <a:extLst>
                  <a:ext uri="{0D108BD9-81ED-4DB2-BD59-A6C34878D82A}">
                    <a16:rowId xmlns:a16="http://schemas.microsoft.com/office/drawing/2014/main" val="10000"/>
                  </a:ext>
                </a:extLst>
              </a:tr>
              <a:tr h="1359875">
                <a:tc>
                  <a:txBody>
                    <a:bodyPr/>
                    <a:lstStyle/>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Be able to </a:t>
                      </a:r>
                      <a:r>
                        <a:rPr lang="en" sz="1000" b="1">
                          <a:solidFill>
                            <a:schemeClr val="dk1"/>
                          </a:solidFill>
                          <a:latin typeface="Century Gothic"/>
                          <a:ea typeface="Century Gothic"/>
                          <a:cs typeface="Century Gothic"/>
                          <a:sym typeface="Century Gothic"/>
                        </a:rPr>
                        <a:t>start</a:t>
                      </a:r>
                      <a:r>
                        <a:rPr lang="en" sz="1000">
                          <a:solidFill>
                            <a:schemeClr val="dk1"/>
                          </a:solidFill>
                          <a:latin typeface="Century Gothic"/>
                          <a:ea typeface="Century Gothic"/>
                          <a:cs typeface="Century Gothic"/>
                          <a:sym typeface="Century Gothic"/>
                        </a:rPr>
                        <a:t> and </a:t>
                      </a:r>
                      <a:r>
                        <a:rPr lang="en" sz="1000" b="1">
                          <a:solidFill>
                            <a:schemeClr val="dk1"/>
                          </a:solidFill>
                          <a:latin typeface="Century Gothic"/>
                          <a:ea typeface="Century Gothic"/>
                          <a:cs typeface="Century Gothic"/>
                          <a:sym typeface="Century Gothic"/>
                        </a:rPr>
                        <a:t>continue a conversation</a:t>
                      </a:r>
                      <a:r>
                        <a:rPr lang="en" sz="1000">
                          <a:solidFill>
                            <a:schemeClr val="dk1"/>
                          </a:solidFill>
                          <a:latin typeface="Century Gothic"/>
                          <a:ea typeface="Century Gothic"/>
                          <a:cs typeface="Century Gothic"/>
                          <a:sym typeface="Century Gothic"/>
                        </a:rPr>
                        <a:t>, express a </a:t>
                      </a:r>
                      <a:r>
                        <a:rPr lang="en" sz="1000" b="1">
                          <a:solidFill>
                            <a:schemeClr val="dk1"/>
                          </a:solidFill>
                          <a:latin typeface="Century Gothic"/>
                          <a:ea typeface="Century Gothic"/>
                          <a:cs typeface="Century Gothic"/>
                          <a:sym typeface="Century Gothic"/>
                        </a:rPr>
                        <a:t>point of view</a:t>
                      </a:r>
                      <a:r>
                        <a:rPr lang="en" sz="1000">
                          <a:solidFill>
                            <a:schemeClr val="dk1"/>
                          </a:solidFill>
                          <a:latin typeface="Century Gothic"/>
                          <a:ea typeface="Century Gothic"/>
                          <a:cs typeface="Century Gothic"/>
                          <a:sym typeface="Century Gothic"/>
                        </a:rPr>
                        <a:t> and </a:t>
                      </a:r>
                      <a:r>
                        <a:rPr lang="en" sz="1000" b="1">
                          <a:solidFill>
                            <a:schemeClr val="dk1"/>
                          </a:solidFill>
                          <a:latin typeface="Century Gothic"/>
                          <a:ea typeface="Century Gothic"/>
                          <a:cs typeface="Century Gothic"/>
                          <a:sym typeface="Century Gothic"/>
                        </a:rPr>
                        <a:t>debate</a:t>
                      </a:r>
                      <a:r>
                        <a:rPr lang="en" sz="1000">
                          <a:solidFill>
                            <a:schemeClr val="dk1"/>
                          </a:solidFill>
                          <a:latin typeface="Century Gothic"/>
                          <a:ea typeface="Century Gothic"/>
                          <a:cs typeface="Century Gothic"/>
                          <a:sym typeface="Century Gothic"/>
                        </a:rPr>
                        <a:t> with others. Use l</a:t>
                      </a:r>
                      <a:r>
                        <a:rPr lang="en" sz="1000" b="1">
                          <a:solidFill>
                            <a:schemeClr val="dk1"/>
                          </a:solidFill>
                          <a:latin typeface="Century Gothic"/>
                          <a:ea typeface="Century Gothic"/>
                          <a:cs typeface="Century Gothic"/>
                          <a:sym typeface="Century Gothic"/>
                        </a:rPr>
                        <a:t>onger sentences</a:t>
                      </a:r>
                      <a:r>
                        <a:rPr lang="en" sz="1000">
                          <a:solidFill>
                            <a:schemeClr val="dk1"/>
                          </a:solidFill>
                          <a:latin typeface="Century Gothic"/>
                          <a:ea typeface="Century Gothic"/>
                          <a:cs typeface="Century Gothic"/>
                          <a:sym typeface="Century Gothic"/>
                        </a:rPr>
                        <a:t> of four to six words. Use a </a:t>
                      </a:r>
                      <a:r>
                        <a:rPr lang="en" sz="1000" b="1">
                          <a:solidFill>
                            <a:schemeClr val="dk1"/>
                          </a:solidFill>
                          <a:latin typeface="Century Gothic"/>
                          <a:ea typeface="Century Gothic"/>
                          <a:cs typeface="Century Gothic"/>
                          <a:sym typeface="Century Gothic"/>
                        </a:rPr>
                        <a:t>wider range </a:t>
                      </a:r>
                      <a:r>
                        <a:rPr lang="en" sz="1000">
                          <a:solidFill>
                            <a:schemeClr val="dk1"/>
                          </a:solidFill>
                          <a:latin typeface="Century Gothic"/>
                          <a:ea typeface="Century Gothic"/>
                          <a:cs typeface="Century Gothic"/>
                          <a:sym typeface="Century Gothic"/>
                        </a:rPr>
                        <a:t>of vocabulary. Develop communication and </a:t>
                      </a:r>
                      <a:r>
                        <a:rPr lang="en" sz="1000" b="1">
                          <a:solidFill>
                            <a:schemeClr val="dk1"/>
                          </a:solidFill>
                          <a:latin typeface="Century Gothic"/>
                          <a:ea typeface="Century Gothic"/>
                          <a:cs typeface="Century Gothic"/>
                          <a:sym typeface="Century Gothic"/>
                        </a:rPr>
                        <a:t>pronunciation</a:t>
                      </a:r>
                      <a:r>
                        <a:rPr lang="en" sz="1000">
                          <a:solidFill>
                            <a:schemeClr val="dk1"/>
                          </a:solidFill>
                          <a:latin typeface="Century Gothic"/>
                          <a:ea typeface="Century Gothic"/>
                          <a:cs typeface="Century Gothic"/>
                          <a:sym typeface="Century Gothic"/>
                        </a:rPr>
                        <a:t> but still with </a:t>
                      </a:r>
                      <a:r>
                        <a:rPr lang="en" sz="1000" b="1">
                          <a:solidFill>
                            <a:schemeClr val="dk1"/>
                          </a:solidFill>
                          <a:latin typeface="Century Gothic"/>
                          <a:ea typeface="Century Gothic"/>
                          <a:cs typeface="Century Gothic"/>
                          <a:sym typeface="Century Gothic"/>
                        </a:rPr>
                        <a:t>some errors</a:t>
                      </a:r>
                      <a:r>
                        <a:rPr lang="en" sz="1000">
                          <a:solidFill>
                            <a:schemeClr val="dk1"/>
                          </a:solidFill>
                          <a:latin typeface="Century Gothic"/>
                          <a:ea typeface="Century Gothic"/>
                          <a:cs typeface="Century Gothic"/>
                          <a:sym typeface="Century Gothic"/>
                        </a:rPr>
                        <a:t>. Talk in </a:t>
                      </a:r>
                      <a:r>
                        <a:rPr lang="en" sz="1000" b="1">
                          <a:solidFill>
                            <a:schemeClr val="dk1"/>
                          </a:solidFill>
                          <a:latin typeface="Century Gothic"/>
                          <a:ea typeface="Century Gothic"/>
                          <a:cs typeface="Century Gothic"/>
                          <a:sym typeface="Century Gothic"/>
                        </a:rPr>
                        <a:t>some detai</a:t>
                      </a:r>
                      <a:r>
                        <a:rPr lang="en" sz="1000">
                          <a:solidFill>
                            <a:schemeClr val="dk1"/>
                          </a:solidFill>
                          <a:latin typeface="Century Gothic"/>
                          <a:ea typeface="Century Gothic"/>
                          <a:cs typeface="Century Gothic"/>
                          <a:sym typeface="Century Gothic"/>
                        </a:rPr>
                        <a:t>l about books read. Tell a long story. </a:t>
                      </a:r>
                      <a:endParaRPr sz="6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Understand how to </a:t>
                      </a:r>
                      <a:r>
                        <a:rPr lang="en" sz="1000" b="1">
                          <a:solidFill>
                            <a:schemeClr val="dk1"/>
                          </a:solidFill>
                          <a:latin typeface="Century Gothic"/>
                          <a:ea typeface="Century Gothic"/>
                          <a:cs typeface="Century Gothic"/>
                          <a:sym typeface="Century Gothic"/>
                        </a:rPr>
                        <a:t>listen carefully</a:t>
                      </a:r>
                      <a:r>
                        <a:rPr lang="en" sz="1000">
                          <a:solidFill>
                            <a:schemeClr val="dk1"/>
                          </a:solidFill>
                          <a:latin typeface="Century Gothic"/>
                          <a:ea typeface="Century Gothic"/>
                          <a:cs typeface="Century Gothic"/>
                          <a:sym typeface="Century Gothic"/>
                        </a:rPr>
                        <a:t> and why listening is important. Learn </a:t>
                      </a:r>
                      <a:r>
                        <a:rPr lang="en" sz="1000" b="1">
                          <a:solidFill>
                            <a:schemeClr val="dk1"/>
                          </a:solidFill>
                          <a:latin typeface="Century Gothic"/>
                          <a:ea typeface="Century Gothic"/>
                          <a:cs typeface="Century Gothic"/>
                          <a:sym typeface="Century Gothic"/>
                        </a:rPr>
                        <a:t>new vocabulary </a:t>
                      </a:r>
                      <a:r>
                        <a:rPr lang="en" sz="1000">
                          <a:solidFill>
                            <a:schemeClr val="dk1"/>
                          </a:solidFill>
                          <a:latin typeface="Century Gothic"/>
                          <a:ea typeface="Century Gothic"/>
                          <a:cs typeface="Century Gothic"/>
                          <a:sym typeface="Century Gothic"/>
                        </a:rPr>
                        <a:t>and </a:t>
                      </a:r>
                      <a:r>
                        <a:rPr lang="en" sz="1000" b="1">
                          <a:solidFill>
                            <a:schemeClr val="dk1"/>
                          </a:solidFill>
                          <a:latin typeface="Century Gothic"/>
                          <a:ea typeface="Century Gothic"/>
                          <a:cs typeface="Century Gothic"/>
                          <a:sym typeface="Century Gothic"/>
                        </a:rPr>
                        <a:t>use it in context</a:t>
                      </a:r>
                      <a:r>
                        <a:rPr lang="en" sz="1000">
                          <a:solidFill>
                            <a:schemeClr val="dk1"/>
                          </a:solidFill>
                          <a:latin typeface="Century Gothic"/>
                          <a:ea typeface="Century Gothic"/>
                          <a:cs typeface="Century Gothic"/>
                          <a:sym typeface="Century Gothic"/>
                        </a:rPr>
                        <a:t>. </a:t>
                      </a:r>
                      <a:r>
                        <a:rPr lang="en" sz="1000">
                          <a:latin typeface="Century Gothic"/>
                          <a:ea typeface="Century Gothic"/>
                          <a:cs typeface="Century Gothic"/>
                          <a:sym typeface="Century Gothic"/>
                        </a:rPr>
                        <a:t>Begin to </a:t>
                      </a:r>
                      <a:r>
                        <a:rPr lang="en" sz="1000" b="1">
                          <a:latin typeface="Century Gothic"/>
                          <a:ea typeface="Century Gothic"/>
                          <a:cs typeface="Century Gothic"/>
                          <a:sym typeface="Century Gothic"/>
                        </a:rPr>
                        <a:t>ask questions to find out</a:t>
                      </a:r>
                      <a:r>
                        <a:rPr lang="en" sz="1000">
                          <a:latin typeface="Century Gothic"/>
                          <a:ea typeface="Century Gothic"/>
                          <a:cs typeface="Century Gothic"/>
                          <a:sym typeface="Century Gothic"/>
                        </a:rPr>
                        <a:t> more and clarify understanding. </a:t>
                      </a:r>
                      <a:r>
                        <a:rPr lang="en" sz="1000" b="1">
                          <a:latin typeface="Century Gothic"/>
                          <a:ea typeface="Century Gothic"/>
                          <a:cs typeface="Century Gothic"/>
                          <a:sym typeface="Century Gothic"/>
                        </a:rPr>
                        <a:t>Engage in storytimes</a:t>
                      </a:r>
                      <a:r>
                        <a:rPr lang="en" sz="1000">
                          <a:latin typeface="Century Gothic"/>
                          <a:ea typeface="Century Gothic"/>
                          <a:cs typeface="Century Gothic"/>
                          <a:sym typeface="Century Gothic"/>
                        </a:rPr>
                        <a:t> through attentive listening and discussion to build familiarity and understanding.</a:t>
                      </a:r>
                      <a:endParaRPr sz="1000">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None/>
                      </a:pPr>
                      <a:r>
                        <a:rPr lang="en" sz="1000">
                          <a:latin typeface="Century Gothic"/>
                          <a:ea typeface="Century Gothic"/>
                          <a:cs typeface="Century Gothic"/>
                          <a:sym typeface="Century Gothic"/>
                        </a:rPr>
                        <a:t>Engage in </a:t>
                      </a:r>
                      <a:r>
                        <a:rPr lang="en" sz="1000" b="1">
                          <a:latin typeface="Century Gothic"/>
                          <a:ea typeface="Century Gothic"/>
                          <a:cs typeface="Century Gothic"/>
                          <a:sym typeface="Century Gothic"/>
                        </a:rPr>
                        <a:t>conversations exploring non-fiction topics</a:t>
                      </a:r>
                      <a:r>
                        <a:rPr lang="en" sz="1000">
                          <a:latin typeface="Century Gothic"/>
                          <a:ea typeface="Century Gothic"/>
                          <a:cs typeface="Century Gothic"/>
                          <a:sym typeface="Century Gothic"/>
                        </a:rPr>
                        <a:t>, developing knowledge and vocabulary. Use talk to help </a:t>
                      </a:r>
                      <a:r>
                        <a:rPr lang="en" sz="1000" b="1">
                          <a:latin typeface="Century Gothic"/>
                          <a:ea typeface="Century Gothic"/>
                          <a:cs typeface="Century Gothic"/>
                          <a:sym typeface="Century Gothic"/>
                        </a:rPr>
                        <a:t>work out problems</a:t>
                      </a:r>
                      <a:r>
                        <a:rPr lang="en" sz="1000">
                          <a:latin typeface="Century Gothic"/>
                          <a:ea typeface="Century Gothic"/>
                          <a:cs typeface="Century Gothic"/>
                          <a:sym typeface="Century Gothic"/>
                        </a:rPr>
                        <a:t> and </a:t>
                      </a:r>
                      <a:r>
                        <a:rPr lang="en" sz="1000" b="1">
                          <a:latin typeface="Century Gothic"/>
                          <a:ea typeface="Century Gothic"/>
                          <a:cs typeface="Century Gothic"/>
                          <a:sym typeface="Century Gothic"/>
                        </a:rPr>
                        <a:t>organise thinking and actions</a:t>
                      </a:r>
                      <a:r>
                        <a:rPr lang="en" sz="1000">
                          <a:latin typeface="Century Gothic"/>
                          <a:ea typeface="Century Gothic"/>
                          <a:cs typeface="Century Gothic"/>
                          <a:sym typeface="Century Gothic"/>
                        </a:rPr>
                        <a:t>. </a:t>
                      </a:r>
                      <a:r>
                        <a:rPr lang="en" sz="1000">
                          <a:solidFill>
                            <a:schemeClr val="dk1"/>
                          </a:solidFill>
                          <a:latin typeface="Century Gothic"/>
                          <a:ea typeface="Century Gothic"/>
                          <a:cs typeface="Century Gothic"/>
                          <a:sym typeface="Century Gothic"/>
                        </a:rPr>
                        <a:t>Articulate their ideas and thoughts in </a:t>
                      </a:r>
                      <a:r>
                        <a:rPr lang="en" sz="1000" b="1">
                          <a:solidFill>
                            <a:schemeClr val="dk1"/>
                          </a:solidFill>
                          <a:latin typeface="Century Gothic"/>
                          <a:ea typeface="Century Gothic"/>
                          <a:cs typeface="Century Gothic"/>
                          <a:sym typeface="Century Gothic"/>
                        </a:rPr>
                        <a:t>well-formed sentences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Retell stories</a:t>
                      </a:r>
                      <a:r>
                        <a:rPr lang="en" sz="1000">
                          <a:solidFill>
                            <a:schemeClr val="dk1"/>
                          </a:solidFill>
                          <a:latin typeface="Century Gothic"/>
                          <a:ea typeface="Century Gothic"/>
                          <a:cs typeface="Century Gothic"/>
                          <a:sym typeface="Century Gothic"/>
                        </a:rPr>
                        <a:t> in own words, drawing on </a:t>
                      </a:r>
                      <a:r>
                        <a:rPr lang="en" sz="1000" b="1">
                          <a:solidFill>
                            <a:schemeClr val="dk1"/>
                          </a:solidFill>
                          <a:latin typeface="Century Gothic"/>
                          <a:ea typeface="Century Gothic"/>
                          <a:cs typeface="Century Gothic"/>
                          <a:sym typeface="Century Gothic"/>
                        </a:rPr>
                        <a:t>key phrases from the text</a:t>
                      </a:r>
                      <a:r>
                        <a:rPr lang="en" sz="1000">
                          <a:solidFill>
                            <a:schemeClr val="dk1"/>
                          </a:solidFill>
                          <a:latin typeface="Century Gothic"/>
                          <a:ea typeface="Century Gothic"/>
                          <a:cs typeface="Century Gothic"/>
                          <a:sym typeface="Century Gothic"/>
                        </a:rPr>
                        <a:t>.</a:t>
                      </a:r>
                      <a:endParaRPr sz="1200">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Present to a group</a:t>
                      </a:r>
                      <a:r>
                        <a:rPr lang="en" sz="1000">
                          <a:solidFill>
                            <a:schemeClr val="dk1"/>
                          </a:solidFill>
                          <a:latin typeface="Century Gothic"/>
                          <a:ea typeface="Century Gothic"/>
                          <a:cs typeface="Century Gothic"/>
                          <a:sym typeface="Century Gothic"/>
                        </a:rPr>
                        <a:t> using </a:t>
                      </a:r>
                      <a:r>
                        <a:rPr lang="en" sz="1000" b="1">
                          <a:solidFill>
                            <a:schemeClr val="dk1"/>
                          </a:solidFill>
                          <a:latin typeface="Century Gothic"/>
                          <a:ea typeface="Century Gothic"/>
                          <a:cs typeface="Century Gothic"/>
                          <a:sym typeface="Century Gothic"/>
                        </a:rPr>
                        <a:t>well articulated sentences </a:t>
                      </a:r>
                      <a:r>
                        <a:rPr lang="en" sz="1000">
                          <a:solidFill>
                            <a:schemeClr val="dk1"/>
                          </a:solidFill>
                          <a:latin typeface="Century Gothic"/>
                          <a:ea typeface="Century Gothic"/>
                          <a:cs typeface="Century Gothic"/>
                          <a:sym typeface="Century Gothic"/>
                        </a:rPr>
                        <a:t>and </a:t>
                      </a:r>
                      <a:r>
                        <a:rPr lang="en" sz="1000" b="1">
                          <a:solidFill>
                            <a:schemeClr val="dk1"/>
                          </a:solidFill>
                          <a:latin typeface="Century Gothic"/>
                          <a:ea typeface="Century Gothic"/>
                          <a:cs typeface="Century Gothic"/>
                          <a:sym typeface="Century Gothic"/>
                        </a:rPr>
                        <a:t>detailed descriptions</a:t>
                      </a:r>
                      <a:r>
                        <a:rPr lang="en" sz="1000">
                          <a:solidFill>
                            <a:schemeClr val="dk1"/>
                          </a:solidFill>
                          <a:latin typeface="Century Gothic"/>
                          <a:ea typeface="Century Gothic"/>
                          <a:cs typeface="Century Gothic"/>
                          <a:sym typeface="Century Gothic"/>
                        </a:rPr>
                        <a:t>. Join ideas together using </a:t>
                      </a:r>
                      <a:r>
                        <a:rPr lang="en" sz="1000" b="1">
                          <a:solidFill>
                            <a:schemeClr val="dk1"/>
                          </a:solidFill>
                          <a:latin typeface="Century Gothic"/>
                          <a:ea typeface="Century Gothic"/>
                          <a:cs typeface="Century Gothic"/>
                          <a:sym typeface="Century Gothic"/>
                        </a:rPr>
                        <a:t>connectives</a:t>
                      </a:r>
                      <a:r>
                        <a:rPr lang="en" sz="1000">
                          <a:solidFill>
                            <a:schemeClr val="dk1"/>
                          </a:solidFill>
                          <a:latin typeface="Century Gothic"/>
                          <a:ea typeface="Century Gothic"/>
                          <a:cs typeface="Century Gothic"/>
                          <a:sym typeface="Century Gothic"/>
                        </a:rPr>
                        <a:t>. Use </a:t>
                      </a:r>
                      <a:r>
                        <a:rPr lang="en" sz="1000" b="1">
                          <a:solidFill>
                            <a:schemeClr val="dk1"/>
                          </a:solidFill>
                          <a:latin typeface="Century Gothic"/>
                          <a:ea typeface="Century Gothic"/>
                          <a:cs typeface="Century Gothic"/>
                          <a:sym typeface="Century Gothic"/>
                        </a:rPr>
                        <a:t>rich vocabulary</a:t>
                      </a:r>
                      <a:r>
                        <a:rPr lang="en" sz="1000">
                          <a:solidFill>
                            <a:schemeClr val="dk1"/>
                          </a:solidFill>
                          <a:latin typeface="Century Gothic"/>
                          <a:ea typeface="Century Gothic"/>
                          <a:cs typeface="Century Gothic"/>
                          <a:sym typeface="Century Gothic"/>
                        </a:rPr>
                        <a:t> in different contexts. Understand how to </a:t>
                      </a:r>
                      <a:r>
                        <a:rPr lang="en" sz="1000" b="1">
                          <a:solidFill>
                            <a:schemeClr val="dk1"/>
                          </a:solidFill>
                          <a:latin typeface="Century Gothic"/>
                          <a:ea typeface="Century Gothic"/>
                          <a:cs typeface="Century Gothic"/>
                          <a:sym typeface="Century Gothic"/>
                        </a:rPr>
                        <a:t>listen carefully to others</a:t>
                      </a:r>
                      <a:r>
                        <a:rPr lang="en" sz="1000">
                          <a:solidFill>
                            <a:schemeClr val="dk1"/>
                          </a:solidFill>
                          <a:latin typeface="Century Gothic"/>
                          <a:ea typeface="Century Gothic"/>
                          <a:cs typeface="Century Gothic"/>
                          <a:sym typeface="Century Gothic"/>
                        </a:rPr>
                        <a:t> with attention. </a:t>
                      </a:r>
                      <a:r>
                        <a:rPr lang="en" sz="1000" b="1">
                          <a:solidFill>
                            <a:schemeClr val="dk1"/>
                          </a:solidFill>
                          <a:latin typeface="Century Gothic"/>
                          <a:ea typeface="Century Gothic"/>
                          <a:cs typeface="Century Gothic"/>
                          <a:sym typeface="Century Gothic"/>
                        </a:rPr>
                        <a:t>Confidently ask questions</a:t>
                      </a:r>
                      <a:r>
                        <a:rPr lang="en" sz="1000">
                          <a:solidFill>
                            <a:schemeClr val="dk1"/>
                          </a:solidFill>
                          <a:latin typeface="Century Gothic"/>
                          <a:ea typeface="Century Gothic"/>
                          <a:cs typeface="Century Gothic"/>
                          <a:sym typeface="Century Gothic"/>
                        </a:rPr>
                        <a:t> to find out more and extend understanding. </a:t>
                      </a:r>
                      <a:endParaRPr sz="1000">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66" name="Google Shape;66;p14"/>
          <p:cNvGraphicFramePr/>
          <p:nvPr/>
        </p:nvGraphicFramePr>
        <p:xfrm>
          <a:off x="124913" y="5178875"/>
          <a:ext cx="10439500" cy="164084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1100">
                          <a:latin typeface="Century Gothic"/>
                          <a:ea typeface="Century Gothic"/>
                          <a:cs typeface="Century Gothic"/>
                          <a:sym typeface="Century Gothic"/>
                        </a:rPr>
                        <a:t>Reception Early Learning Goals (ELGs)</a:t>
                      </a:r>
                      <a:endParaRPr sz="1100">
                        <a:latin typeface="Century Gothic"/>
                        <a:ea typeface="Century Gothic"/>
                        <a:cs typeface="Century Gothic"/>
                        <a:sym typeface="Century Gothic"/>
                      </a:endParaRPr>
                    </a:p>
                  </a:txBody>
                  <a:tcPr marL="63500" marR="63500" marT="63500" marB="63500">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a:txBody>
                    <a:bodyPr/>
                    <a:lstStyle/>
                    <a:p>
                      <a:pPr marL="0" lvl="0" indent="0" algn="l" rtl="0">
                        <a:lnSpc>
                          <a:spcPct val="100000"/>
                        </a:lnSpc>
                        <a:spcBef>
                          <a:spcPts val="0"/>
                        </a:spcBef>
                        <a:spcAft>
                          <a:spcPts val="0"/>
                        </a:spcAft>
                        <a:buNone/>
                      </a:pPr>
                      <a:r>
                        <a:rPr lang="en" sz="1000" b="1">
                          <a:latin typeface="Century Gothic"/>
                          <a:ea typeface="Century Gothic"/>
                          <a:cs typeface="Century Gothic"/>
                          <a:sym typeface="Century Gothic"/>
                        </a:rPr>
                        <a:t>Listening, Attention and Understanding</a:t>
                      </a:r>
                      <a:endParaRPr sz="1000" b="1">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Listen attentively</a:t>
                      </a:r>
                      <a:r>
                        <a:rPr lang="en" sz="1000">
                          <a:solidFill>
                            <a:schemeClr val="dk1"/>
                          </a:solidFill>
                          <a:latin typeface="Century Gothic"/>
                          <a:ea typeface="Century Gothic"/>
                          <a:cs typeface="Century Gothic"/>
                          <a:sym typeface="Century Gothic"/>
                        </a:rPr>
                        <a:t> and </a:t>
                      </a:r>
                      <a:r>
                        <a:rPr lang="en" sz="1000" b="1">
                          <a:solidFill>
                            <a:schemeClr val="dk1"/>
                          </a:solidFill>
                          <a:latin typeface="Century Gothic"/>
                          <a:ea typeface="Century Gothic"/>
                          <a:cs typeface="Century Gothic"/>
                          <a:sym typeface="Century Gothic"/>
                        </a:rPr>
                        <a:t>respond</a:t>
                      </a:r>
                      <a:r>
                        <a:rPr lang="en" sz="1000">
                          <a:solidFill>
                            <a:schemeClr val="dk1"/>
                          </a:solidFill>
                          <a:latin typeface="Century Gothic"/>
                          <a:ea typeface="Century Gothic"/>
                          <a:cs typeface="Century Gothic"/>
                          <a:sym typeface="Century Gothic"/>
                        </a:rPr>
                        <a:t> to what they hear with </a:t>
                      </a:r>
                      <a:r>
                        <a:rPr lang="en" sz="1000" b="1">
                          <a:solidFill>
                            <a:schemeClr val="dk1"/>
                          </a:solidFill>
                          <a:latin typeface="Century Gothic"/>
                          <a:ea typeface="Century Gothic"/>
                          <a:cs typeface="Century Gothic"/>
                          <a:sym typeface="Century Gothic"/>
                        </a:rPr>
                        <a:t>relevant questions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comments</a:t>
                      </a:r>
                      <a:r>
                        <a:rPr lang="en" sz="1000">
                          <a:solidFill>
                            <a:schemeClr val="dk1"/>
                          </a:solidFill>
                          <a:latin typeface="Century Gothic"/>
                          <a:ea typeface="Century Gothic"/>
                          <a:cs typeface="Century Gothic"/>
                          <a:sym typeface="Century Gothic"/>
                        </a:rPr>
                        <a:t> and actions when being read to and during whole class discussions and small group interactions. </a:t>
                      </a:r>
                      <a:r>
                        <a:rPr lang="en" sz="1000" b="1">
                          <a:solidFill>
                            <a:schemeClr val="dk1"/>
                          </a:solidFill>
                          <a:latin typeface="Century Gothic"/>
                          <a:ea typeface="Century Gothic"/>
                          <a:cs typeface="Century Gothic"/>
                          <a:sym typeface="Century Gothic"/>
                        </a:rPr>
                        <a:t>Make comments </a:t>
                      </a:r>
                      <a:r>
                        <a:rPr lang="en" sz="1000">
                          <a:solidFill>
                            <a:schemeClr val="dk1"/>
                          </a:solidFill>
                          <a:latin typeface="Century Gothic"/>
                          <a:ea typeface="Century Gothic"/>
                          <a:cs typeface="Century Gothic"/>
                          <a:sym typeface="Century Gothic"/>
                        </a:rPr>
                        <a:t>about what they have heard and </a:t>
                      </a:r>
                      <a:r>
                        <a:rPr lang="en" sz="1000" b="1">
                          <a:solidFill>
                            <a:schemeClr val="dk1"/>
                          </a:solidFill>
                          <a:latin typeface="Century Gothic"/>
                          <a:ea typeface="Century Gothic"/>
                          <a:cs typeface="Century Gothic"/>
                          <a:sym typeface="Century Gothic"/>
                        </a:rPr>
                        <a:t>ask questions</a:t>
                      </a:r>
                      <a:r>
                        <a:rPr lang="en" sz="1000">
                          <a:solidFill>
                            <a:schemeClr val="dk1"/>
                          </a:solidFill>
                          <a:latin typeface="Century Gothic"/>
                          <a:ea typeface="Century Gothic"/>
                          <a:cs typeface="Century Gothic"/>
                          <a:sym typeface="Century Gothic"/>
                        </a:rPr>
                        <a:t> to clarify their understanding. </a:t>
                      </a:r>
                      <a:r>
                        <a:rPr lang="en" sz="1000" b="1">
                          <a:solidFill>
                            <a:schemeClr val="dk1"/>
                          </a:solidFill>
                          <a:latin typeface="Century Gothic"/>
                          <a:ea typeface="Century Gothic"/>
                          <a:cs typeface="Century Gothic"/>
                          <a:sym typeface="Century Gothic"/>
                        </a:rPr>
                        <a:t>Hold conversation</a:t>
                      </a:r>
                      <a:r>
                        <a:rPr lang="en" sz="1000">
                          <a:solidFill>
                            <a:schemeClr val="dk1"/>
                          </a:solidFill>
                          <a:latin typeface="Century Gothic"/>
                          <a:ea typeface="Century Gothic"/>
                          <a:cs typeface="Century Gothic"/>
                          <a:sym typeface="Century Gothic"/>
                        </a:rPr>
                        <a:t> when engaged in back-and-forth exchanges with their teacher and peers.</a:t>
                      </a:r>
                      <a:endParaRPr sz="1000">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Speaking</a:t>
                      </a:r>
                      <a:endParaRPr sz="1000" b="1">
                        <a:solidFill>
                          <a:schemeClr val="dk1"/>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Participate</a:t>
                      </a:r>
                      <a:r>
                        <a:rPr lang="en" sz="1000">
                          <a:solidFill>
                            <a:schemeClr val="dk1"/>
                          </a:solidFill>
                          <a:latin typeface="Century Gothic"/>
                          <a:ea typeface="Century Gothic"/>
                          <a:cs typeface="Century Gothic"/>
                          <a:sym typeface="Century Gothic"/>
                        </a:rPr>
                        <a:t> in small group, class and one-to-one discussions, offering their </a:t>
                      </a:r>
                      <a:r>
                        <a:rPr lang="en" sz="1000" b="1">
                          <a:solidFill>
                            <a:schemeClr val="dk1"/>
                          </a:solidFill>
                          <a:latin typeface="Century Gothic"/>
                          <a:ea typeface="Century Gothic"/>
                          <a:cs typeface="Century Gothic"/>
                          <a:sym typeface="Century Gothic"/>
                        </a:rPr>
                        <a:t>own ideas, </a:t>
                      </a:r>
                      <a:r>
                        <a:rPr lang="en" sz="1000">
                          <a:solidFill>
                            <a:schemeClr val="dk1"/>
                          </a:solidFill>
                          <a:latin typeface="Century Gothic"/>
                          <a:ea typeface="Century Gothic"/>
                          <a:cs typeface="Century Gothic"/>
                          <a:sym typeface="Century Gothic"/>
                        </a:rPr>
                        <a:t>using recently introduced vocabulary. </a:t>
                      </a:r>
                      <a:r>
                        <a:rPr lang="en" sz="1000" b="1">
                          <a:solidFill>
                            <a:schemeClr val="dk1"/>
                          </a:solidFill>
                          <a:latin typeface="Century Gothic"/>
                          <a:ea typeface="Century Gothic"/>
                          <a:cs typeface="Century Gothic"/>
                          <a:sym typeface="Century Gothic"/>
                        </a:rPr>
                        <a:t>Offer explanations for why </a:t>
                      </a:r>
                      <a:r>
                        <a:rPr lang="en" sz="1000">
                          <a:solidFill>
                            <a:schemeClr val="dk1"/>
                          </a:solidFill>
                          <a:latin typeface="Century Gothic"/>
                          <a:ea typeface="Century Gothic"/>
                          <a:cs typeface="Century Gothic"/>
                          <a:sym typeface="Century Gothic"/>
                        </a:rPr>
                        <a:t>things might happen, making use of recently introduced vocabulary from stories, non-fiction, rhymes and poems when appropriate. </a:t>
                      </a:r>
                      <a:r>
                        <a:rPr lang="en" sz="1000" b="1">
                          <a:solidFill>
                            <a:schemeClr val="dk1"/>
                          </a:solidFill>
                          <a:latin typeface="Century Gothic"/>
                          <a:ea typeface="Century Gothic"/>
                          <a:cs typeface="Century Gothic"/>
                          <a:sym typeface="Century Gothic"/>
                        </a:rPr>
                        <a:t>Express their ideas and feelings</a:t>
                      </a:r>
                      <a:r>
                        <a:rPr lang="en" sz="1000">
                          <a:solidFill>
                            <a:schemeClr val="dk1"/>
                          </a:solidFill>
                          <a:latin typeface="Century Gothic"/>
                          <a:ea typeface="Century Gothic"/>
                          <a:cs typeface="Century Gothic"/>
                          <a:sym typeface="Century Gothic"/>
                        </a:rPr>
                        <a:t> about their experiences using </a:t>
                      </a:r>
                      <a:r>
                        <a:rPr lang="en" sz="1000" b="1">
                          <a:solidFill>
                            <a:schemeClr val="dk1"/>
                          </a:solidFill>
                          <a:latin typeface="Century Gothic"/>
                          <a:ea typeface="Century Gothic"/>
                          <a:cs typeface="Century Gothic"/>
                          <a:sym typeface="Century Gothic"/>
                        </a:rPr>
                        <a:t>full sentences,</a:t>
                      </a:r>
                      <a:r>
                        <a:rPr lang="en" sz="1000">
                          <a:solidFill>
                            <a:schemeClr val="dk1"/>
                          </a:solidFill>
                          <a:latin typeface="Century Gothic"/>
                          <a:ea typeface="Century Gothic"/>
                          <a:cs typeface="Century Gothic"/>
                          <a:sym typeface="Century Gothic"/>
                        </a:rPr>
                        <a:t> including </a:t>
                      </a:r>
                      <a:r>
                        <a:rPr lang="en" sz="1000" b="1">
                          <a:solidFill>
                            <a:schemeClr val="dk1"/>
                          </a:solidFill>
                          <a:latin typeface="Century Gothic"/>
                          <a:ea typeface="Century Gothic"/>
                          <a:cs typeface="Century Gothic"/>
                          <a:sym typeface="Century Gothic"/>
                        </a:rPr>
                        <a:t>use of past, present and future tenses</a:t>
                      </a:r>
                      <a:r>
                        <a:rPr lang="en" sz="1000">
                          <a:solidFill>
                            <a:schemeClr val="dk1"/>
                          </a:solidFill>
                          <a:latin typeface="Century Gothic"/>
                          <a:ea typeface="Century Gothic"/>
                          <a:cs typeface="Century Gothic"/>
                          <a:sym typeface="Century Gothic"/>
                        </a:rPr>
                        <a:t> and making </a:t>
                      </a:r>
                      <a:r>
                        <a:rPr lang="en" sz="1000" b="1">
                          <a:solidFill>
                            <a:schemeClr val="dk1"/>
                          </a:solidFill>
                          <a:latin typeface="Century Gothic"/>
                          <a:ea typeface="Century Gothic"/>
                          <a:cs typeface="Century Gothic"/>
                          <a:sym typeface="Century Gothic"/>
                        </a:rPr>
                        <a:t>use of conjunctions</a:t>
                      </a:r>
                      <a:r>
                        <a:rPr lang="en" sz="1000">
                          <a:solidFill>
                            <a:schemeClr val="dk1"/>
                          </a:solidFill>
                          <a:latin typeface="Century Gothic"/>
                          <a:ea typeface="Century Gothic"/>
                          <a:cs typeface="Century Gothic"/>
                          <a:sym typeface="Century Gothic"/>
                        </a:rPr>
                        <a:t>, with modelling and support from their teacher.</a:t>
                      </a:r>
                      <a:endParaRPr sz="1000" b="1">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67" name="Google Shape;67;p14"/>
          <p:cNvGraphicFramePr/>
          <p:nvPr/>
        </p:nvGraphicFramePr>
        <p:xfrm>
          <a:off x="124913" y="6768875"/>
          <a:ext cx="10439500" cy="72644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1100">
                          <a:latin typeface="Century Gothic"/>
                          <a:ea typeface="Century Gothic"/>
                          <a:cs typeface="Century Gothic"/>
                          <a:sym typeface="Century Gothic"/>
                        </a:rPr>
                        <a:t>Linked Curriculum Goals</a:t>
                      </a:r>
                      <a:endParaRPr sz="1100">
                        <a:latin typeface="Century Gothic"/>
                        <a:ea typeface="Century Gothic"/>
                        <a:cs typeface="Century Gothic"/>
                        <a:sym typeface="Century Gothic"/>
                      </a:endParaRPr>
                    </a:p>
                  </a:txBody>
                  <a:tcPr marL="63500" marR="63500" marT="63500" marB="63500">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a:txBody>
                    <a:bodyPr/>
                    <a:lstStyle/>
                    <a:p>
                      <a:pPr marL="0" lvl="0" indent="0" algn="l" rtl="0">
                        <a:lnSpc>
                          <a:spcPct val="100000"/>
                        </a:lnSpc>
                        <a:spcBef>
                          <a:spcPts val="0"/>
                        </a:spcBef>
                        <a:spcAft>
                          <a:spcPts val="0"/>
                        </a:spcAft>
                        <a:buNone/>
                      </a:pPr>
                      <a:r>
                        <a:rPr lang="en" sz="1000" b="1">
                          <a:latin typeface="Century Gothic"/>
                          <a:ea typeface="Century Gothic"/>
                          <a:cs typeface="Century Gothic"/>
                          <a:sym typeface="Century Gothic"/>
                        </a:rPr>
                        <a:t>Nursery</a:t>
                      </a:r>
                      <a:endParaRPr sz="1000" b="1">
                        <a:latin typeface="Century Gothic"/>
                        <a:ea typeface="Century Gothic"/>
                        <a:cs typeface="Century Gothic"/>
                        <a:sym typeface="Century Gothic"/>
                      </a:endParaRPr>
                    </a:p>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Engage in back and forth conversations.</a:t>
                      </a:r>
                      <a:endParaRPr sz="1000">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Reception</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Present, ask questions and make relevant comments.</a:t>
                      </a:r>
                      <a:endParaRPr sz="1000">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68" name="Google Shape;68;p14"/>
          <p:cNvGraphicFramePr/>
          <p:nvPr/>
        </p:nvGraphicFramePr>
        <p:xfrm>
          <a:off x="124913" y="401125"/>
          <a:ext cx="10439500" cy="103124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Clr>
                          <a:schemeClr val="dk1"/>
                        </a:buClr>
                        <a:buSzPts val="1100"/>
                        <a:buFont typeface="Arial"/>
                        <a:buNone/>
                      </a:pPr>
                      <a:r>
                        <a:rPr lang="en" sz="1100">
                          <a:solidFill>
                            <a:schemeClr val="dk1"/>
                          </a:solidFill>
                          <a:latin typeface="Century Gothic"/>
                          <a:ea typeface="Century Gothic"/>
                          <a:cs typeface="Century Gothic"/>
                          <a:sym typeface="Century Gothic"/>
                        </a:rPr>
                        <a:t>EYFS Statutory Educational Programme</a:t>
                      </a:r>
                      <a:endParaRPr sz="1100">
                        <a:latin typeface="Century Gothic"/>
                        <a:ea typeface="Century Gothic"/>
                        <a:cs typeface="Century Gothic"/>
                        <a:sym typeface="Century Gothic"/>
                      </a:endParaRPr>
                    </a:p>
                  </a:txBody>
                  <a:tcPr marL="63500" marR="63500" marT="63500" marB="63500">
                    <a:lnB w="12700" cap="flat" cmpd="sng">
                      <a:solidFill>
                        <a:srgbClr val="000000"/>
                      </a:solidFill>
                      <a:prstDash val="solid"/>
                      <a:round/>
                      <a:headEnd type="none" w="sm" len="sm"/>
                      <a:tailEnd type="none" w="sm" len="sm"/>
                    </a:lnB>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gridSpan="2">
                  <a:txBody>
                    <a:bodyPr/>
                    <a:lstStyle/>
                    <a:p>
                      <a:pPr marL="0" lvl="0" indent="0" algn="l" rtl="0">
                        <a:lnSpc>
                          <a:spcPct val="100000"/>
                        </a:lnSpc>
                        <a:spcBef>
                          <a:spcPts val="0"/>
                        </a:spcBef>
                        <a:spcAft>
                          <a:spcPts val="0"/>
                        </a:spcAft>
                        <a:buNone/>
                      </a:pPr>
                      <a:r>
                        <a:rPr lang="en" sz="1000">
                          <a:solidFill>
                            <a:schemeClr val="dk1"/>
                          </a:solidFill>
                          <a:latin typeface="Century Gothic"/>
                          <a:ea typeface="Century Gothic"/>
                          <a:cs typeface="Century Gothic"/>
                          <a:sym typeface="Century Gothic"/>
                        </a:rPr>
                        <a:t>The development of children’s spoken language underpins all seven areas of learning and development. Children’s back-and-forth interactions from an early age form the foundations for language and cognitive development. The number and quality of the conversations they have with adults and peers throughout the day in a language-rich environment is crucial. By commenting on what children are interested in or doing, and echoing back what they say with new vocabulary added, practitioners will build children’s language effectively.</a:t>
                      </a:r>
                      <a:endParaRPr sz="1000">
                        <a:latin typeface="Century Gothic"/>
                        <a:ea typeface="Century Gothic"/>
                        <a:cs typeface="Century Gothic"/>
                        <a:sym typeface="Century Gothic"/>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graphicFrame>
        <p:nvGraphicFramePr>
          <p:cNvPr id="73" name="Google Shape;73;p15"/>
          <p:cNvGraphicFramePr/>
          <p:nvPr/>
        </p:nvGraphicFramePr>
        <p:xfrm>
          <a:off x="124900" y="1376100"/>
          <a:ext cx="10439500" cy="1640840"/>
        </p:xfrm>
        <a:graphic>
          <a:graphicData uri="http://schemas.openxmlformats.org/drawingml/2006/table">
            <a:tbl>
              <a:tblPr>
                <a:noFill/>
                <a:tableStyleId>{73C40E1F-C5D9-413B-8752-48439C1C1E52}</a:tableStyleId>
              </a:tblPr>
              <a:tblGrid>
                <a:gridCol w="2609875">
                  <a:extLst>
                    <a:ext uri="{9D8B030D-6E8A-4147-A177-3AD203B41FA5}">
                      <a16:colId xmlns:a16="http://schemas.microsoft.com/office/drawing/2014/main" val="20000"/>
                    </a:ext>
                  </a:extLst>
                </a:gridCol>
                <a:gridCol w="2609875">
                  <a:extLst>
                    <a:ext uri="{9D8B030D-6E8A-4147-A177-3AD203B41FA5}">
                      <a16:colId xmlns:a16="http://schemas.microsoft.com/office/drawing/2014/main" val="20001"/>
                    </a:ext>
                  </a:extLst>
                </a:gridCol>
                <a:gridCol w="2609875">
                  <a:extLst>
                    <a:ext uri="{9D8B030D-6E8A-4147-A177-3AD203B41FA5}">
                      <a16:colId xmlns:a16="http://schemas.microsoft.com/office/drawing/2014/main" val="20002"/>
                    </a:ext>
                  </a:extLst>
                </a:gridCol>
                <a:gridCol w="2609875">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On Entry</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Autumn</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Spring</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Summer</a:t>
                      </a:r>
                      <a:endParaRPr sz="1100">
                        <a:latin typeface="Century Gothic"/>
                        <a:ea typeface="Century Gothic"/>
                        <a:cs typeface="Century Gothic"/>
                        <a:sym typeface="Century Gothic"/>
                      </a:endParaRPr>
                    </a:p>
                  </a:txBody>
                  <a:tcPr marL="63500" marR="63500" marT="63500" marB="63500">
                    <a:solidFill>
                      <a:srgbClr val="CCCCCC"/>
                    </a:solidFill>
                  </a:tcPr>
                </a:tc>
                <a:extLst>
                  <a:ext uri="{0D108BD9-81ED-4DB2-BD59-A6C34878D82A}">
                    <a16:rowId xmlns:a16="http://schemas.microsoft.com/office/drawing/2014/main" val="10000"/>
                  </a:ext>
                </a:extLst>
              </a:tr>
              <a:tr h="1283250">
                <a:tc>
                  <a:txBody>
                    <a:bodyPr/>
                    <a:lstStyle/>
                    <a:p>
                      <a:pPr marL="0" lvl="0" indent="0" algn="l" rtl="0">
                        <a:lnSpc>
                          <a:spcPct val="100000"/>
                        </a:lnSpc>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Develop </a:t>
                      </a:r>
                      <a:r>
                        <a:rPr lang="en" sz="1000" b="1">
                          <a:solidFill>
                            <a:schemeClr val="dk1"/>
                          </a:solidFill>
                          <a:latin typeface="Century Gothic"/>
                          <a:ea typeface="Century Gothic"/>
                          <a:cs typeface="Century Gothic"/>
                          <a:sym typeface="Century Gothic"/>
                        </a:rPr>
                        <a:t>friendships</a:t>
                      </a:r>
                      <a:r>
                        <a:rPr lang="en" sz="1000">
                          <a:solidFill>
                            <a:schemeClr val="dk1"/>
                          </a:solidFill>
                          <a:latin typeface="Century Gothic"/>
                          <a:ea typeface="Century Gothic"/>
                          <a:cs typeface="Century Gothic"/>
                          <a:sym typeface="Century Gothic"/>
                        </a:rPr>
                        <a:t> with children. Notice and ask </a:t>
                      </a:r>
                      <a:r>
                        <a:rPr lang="en" sz="1000" b="1">
                          <a:solidFill>
                            <a:schemeClr val="dk1"/>
                          </a:solidFill>
                          <a:latin typeface="Century Gothic"/>
                          <a:ea typeface="Century Gothic"/>
                          <a:cs typeface="Century Gothic"/>
                          <a:sym typeface="Century Gothic"/>
                        </a:rPr>
                        <a:t>questions about others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Begin</a:t>
                      </a:r>
                      <a:r>
                        <a:rPr lang="en" sz="1000">
                          <a:solidFill>
                            <a:schemeClr val="dk1"/>
                          </a:solidFill>
                          <a:latin typeface="Century Gothic"/>
                          <a:ea typeface="Century Gothic"/>
                          <a:cs typeface="Century Gothic"/>
                          <a:sym typeface="Century Gothic"/>
                        </a:rPr>
                        <a:t> to </a:t>
                      </a:r>
                      <a:r>
                        <a:rPr lang="en" sz="1000" b="1">
                          <a:solidFill>
                            <a:schemeClr val="dk1"/>
                          </a:solidFill>
                          <a:latin typeface="Century Gothic"/>
                          <a:ea typeface="Century Gothic"/>
                          <a:cs typeface="Century Gothic"/>
                          <a:sym typeface="Century Gothic"/>
                        </a:rPr>
                        <a:t>show control </a:t>
                      </a:r>
                      <a:r>
                        <a:rPr lang="en" sz="1000">
                          <a:solidFill>
                            <a:schemeClr val="dk1"/>
                          </a:solidFill>
                          <a:latin typeface="Century Gothic"/>
                          <a:ea typeface="Century Gothic"/>
                          <a:cs typeface="Century Gothic"/>
                          <a:sym typeface="Century Gothic"/>
                        </a:rPr>
                        <a:t>over self. </a:t>
                      </a:r>
                      <a:r>
                        <a:rPr lang="en" sz="1000" b="1">
                          <a:solidFill>
                            <a:schemeClr val="dk1"/>
                          </a:solidFill>
                          <a:latin typeface="Century Gothic"/>
                          <a:ea typeface="Century Gothic"/>
                          <a:cs typeface="Century Gothic"/>
                          <a:sym typeface="Century Gothic"/>
                        </a:rPr>
                        <a:t>Manages transitions </a:t>
                      </a:r>
                      <a:r>
                        <a:rPr lang="en" sz="1000">
                          <a:solidFill>
                            <a:schemeClr val="dk1"/>
                          </a:solidFill>
                          <a:latin typeface="Century Gothic"/>
                          <a:ea typeface="Century Gothic"/>
                          <a:cs typeface="Century Gothic"/>
                          <a:sym typeface="Century Gothic"/>
                        </a:rPr>
                        <a:t>from home to nursery </a:t>
                      </a:r>
                      <a:r>
                        <a:rPr lang="en" sz="1000" b="1">
                          <a:solidFill>
                            <a:schemeClr val="dk1"/>
                          </a:solidFill>
                          <a:latin typeface="Century Gothic"/>
                          <a:ea typeface="Century Gothic"/>
                          <a:cs typeface="Century Gothic"/>
                          <a:sym typeface="Century Gothic"/>
                        </a:rPr>
                        <a:t>with support.</a:t>
                      </a:r>
                      <a:r>
                        <a:rPr lang="en" sz="1000">
                          <a:solidFill>
                            <a:schemeClr val="dk1"/>
                          </a:solidFill>
                          <a:latin typeface="Century Gothic"/>
                          <a:ea typeface="Century Gothic"/>
                          <a:cs typeface="Century Gothic"/>
                          <a:sym typeface="Century Gothic"/>
                        </a:rPr>
                        <a:t> Increasingly able to t</a:t>
                      </a:r>
                      <a:r>
                        <a:rPr lang="en" sz="1000" b="1">
                          <a:solidFill>
                            <a:schemeClr val="dk1"/>
                          </a:solidFill>
                          <a:latin typeface="Century Gothic"/>
                          <a:ea typeface="Century Gothic"/>
                          <a:cs typeface="Century Gothic"/>
                          <a:sym typeface="Century Gothic"/>
                        </a:rPr>
                        <a:t>alk about </a:t>
                      </a:r>
                      <a:r>
                        <a:rPr lang="en" sz="1000">
                          <a:solidFill>
                            <a:schemeClr val="dk1"/>
                          </a:solidFill>
                          <a:latin typeface="Century Gothic"/>
                          <a:ea typeface="Century Gothic"/>
                          <a:cs typeface="Century Gothic"/>
                          <a:sym typeface="Century Gothic"/>
                        </a:rPr>
                        <a:t>and </a:t>
                      </a:r>
                      <a:r>
                        <a:rPr lang="en" sz="1000" b="1">
                          <a:solidFill>
                            <a:schemeClr val="dk1"/>
                          </a:solidFill>
                          <a:latin typeface="Century Gothic"/>
                          <a:ea typeface="Century Gothic"/>
                          <a:cs typeface="Century Gothic"/>
                          <a:sym typeface="Century Gothic"/>
                        </a:rPr>
                        <a:t>manage their emotions</a:t>
                      </a:r>
                      <a:r>
                        <a:rPr lang="en" sz="1000">
                          <a:solidFill>
                            <a:schemeClr val="dk1"/>
                          </a:solidFill>
                          <a:latin typeface="Century Gothic"/>
                          <a:ea typeface="Century Gothic"/>
                          <a:cs typeface="Century Gothic"/>
                          <a:sym typeface="Century Gothic"/>
                        </a:rPr>
                        <a:t>.</a:t>
                      </a:r>
                      <a:endParaRPr sz="1000">
                        <a:solidFill>
                          <a:schemeClr val="lt1"/>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000">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Develops </a:t>
                      </a:r>
                      <a:r>
                        <a:rPr lang="en" sz="1000" b="1">
                          <a:solidFill>
                            <a:schemeClr val="dk1"/>
                          </a:solidFill>
                          <a:latin typeface="Century Gothic"/>
                          <a:ea typeface="Century Gothic"/>
                          <a:cs typeface="Century Gothic"/>
                          <a:sym typeface="Century Gothic"/>
                        </a:rPr>
                        <a:t>sense of membership</a:t>
                      </a:r>
                      <a:r>
                        <a:rPr lang="en" sz="1000">
                          <a:solidFill>
                            <a:schemeClr val="dk1"/>
                          </a:solidFill>
                          <a:latin typeface="Century Gothic"/>
                          <a:ea typeface="Century Gothic"/>
                          <a:cs typeface="Century Gothic"/>
                          <a:sym typeface="Century Gothic"/>
                        </a:rPr>
                        <a:t> and responsibility to the class. Follows </a:t>
                      </a:r>
                      <a:r>
                        <a:rPr lang="en" sz="1000" b="1">
                          <a:solidFill>
                            <a:schemeClr val="dk1"/>
                          </a:solidFill>
                          <a:latin typeface="Century Gothic"/>
                          <a:ea typeface="Century Gothic"/>
                          <a:cs typeface="Century Gothic"/>
                          <a:sym typeface="Century Gothic"/>
                        </a:rPr>
                        <a:t>some rules.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Manages transitions</a:t>
                      </a:r>
                      <a:r>
                        <a:rPr lang="en" sz="1000">
                          <a:solidFill>
                            <a:schemeClr val="dk1"/>
                          </a:solidFill>
                          <a:latin typeface="Century Gothic"/>
                          <a:ea typeface="Century Gothic"/>
                          <a:cs typeface="Century Gothic"/>
                          <a:sym typeface="Century Gothic"/>
                        </a:rPr>
                        <a:t> from home to nursery. Developed </a:t>
                      </a:r>
                      <a:r>
                        <a:rPr lang="en" sz="1000" b="1">
                          <a:solidFill>
                            <a:schemeClr val="dk1"/>
                          </a:solidFill>
                          <a:latin typeface="Century Gothic"/>
                          <a:ea typeface="Century Gothic"/>
                          <a:cs typeface="Century Gothic"/>
                          <a:sym typeface="Century Gothic"/>
                        </a:rPr>
                        <a:t>relationships</a:t>
                      </a:r>
                      <a:r>
                        <a:rPr lang="en" sz="1000">
                          <a:solidFill>
                            <a:schemeClr val="dk1"/>
                          </a:solidFill>
                          <a:latin typeface="Century Gothic"/>
                          <a:ea typeface="Century Gothic"/>
                          <a:cs typeface="Century Gothic"/>
                          <a:sym typeface="Century Gothic"/>
                        </a:rPr>
                        <a:t> within the class. More </a:t>
                      </a:r>
                      <a:r>
                        <a:rPr lang="en" sz="1000" b="1">
                          <a:solidFill>
                            <a:schemeClr val="dk1"/>
                          </a:solidFill>
                          <a:latin typeface="Century Gothic"/>
                          <a:ea typeface="Century Gothic"/>
                          <a:cs typeface="Century Gothic"/>
                          <a:sym typeface="Century Gothic"/>
                        </a:rPr>
                        <a:t>confident in new situations</a:t>
                      </a:r>
                      <a:r>
                        <a:rPr lang="en" sz="1000">
                          <a:solidFill>
                            <a:schemeClr val="dk1"/>
                          </a:solidFill>
                          <a:latin typeface="Century Gothic"/>
                          <a:ea typeface="Century Gothic"/>
                          <a:cs typeface="Century Gothic"/>
                          <a:sym typeface="Century Gothic"/>
                        </a:rPr>
                        <a:t>. Select and </a:t>
                      </a:r>
                      <a:r>
                        <a:rPr lang="en" sz="1000" b="1">
                          <a:solidFill>
                            <a:schemeClr val="dk1"/>
                          </a:solidFill>
                          <a:latin typeface="Century Gothic"/>
                          <a:ea typeface="Century Gothic"/>
                          <a:cs typeface="Century Gothic"/>
                          <a:sym typeface="Century Gothic"/>
                        </a:rPr>
                        <a:t>use activities</a:t>
                      </a:r>
                      <a:r>
                        <a:rPr lang="en" sz="1000">
                          <a:solidFill>
                            <a:schemeClr val="dk1"/>
                          </a:solidFill>
                          <a:latin typeface="Century Gothic"/>
                          <a:ea typeface="Century Gothic"/>
                          <a:cs typeface="Century Gothic"/>
                          <a:sym typeface="Century Gothic"/>
                        </a:rPr>
                        <a:t> and resources. Use </a:t>
                      </a:r>
                      <a:r>
                        <a:rPr lang="en" sz="1000" b="1">
                          <a:solidFill>
                            <a:schemeClr val="dk1"/>
                          </a:solidFill>
                          <a:latin typeface="Century Gothic"/>
                          <a:ea typeface="Century Gothic"/>
                          <a:cs typeface="Century Gothic"/>
                          <a:sym typeface="Century Gothic"/>
                        </a:rPr>
                        <a:t>accurate vocabulary</a:t>
                      </a:r>
                      <a:r>
                        <a:rPr lang="en" sz="1000">
                          <a:solidFill>
                            <a:schemeClr val="dk1"/>
                          </a:solidFill>
                          <a:latin typeface="Century Gothic"/>
                          <a:ea typeface="Century Gothic"/>
                          <a:cs typeface="Century Gothic"/>
                          <a:sym typeface="Century Gothic"/>
                        </a:rPr>
                        <a:t> when t</a:t>
                      </a:r>
                      <a:r>
                        <a:rPr lang="en" sz="1000" b="1">
                          <a:solidFill>
                            <a:schemeClr val="dk1"/>
                          </a:solidFill>
                          <a:latin typeface="Century Gothic"/>
                          <a:ea typeface="Century Gothic"/>
                          <a:cs typeface="Century Gothic"/>
                          <a:sym typeface="Century Gothic"/>
                        </a:rPr>
                        <a:t>alking about their feelings</a:t>
                      </a:r>
                      <a:r>
                        <a:rPr lang="en" sz="1000">
                          <a:solidFill>
                            <a:schemeClr val="dk1"/>
                          </a:solidFill>
                          <a:latin typeface="Century Gothic"/>
                          <a:ea typeface="Century Gothic"/>
                          <a:cs typeface="Century Gothic"/>
                          <a:sym typeface="Century Gothic"/>
                        </a:rPr>
                        <a:t>.</a:t>
                      </a:r>
                      <a:endParaRPr sz="1000">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1000">
                          <a:latin typeface="Century Gothic"/>
                          <a:ea typeface="Century Gothic"/>
                          <a:cs typeface="Century Gothic"/>
                          <a:sym typeface="Century Gothic"/>
                        </a:rPr>
                        <a:t>Help </a:t>
                      </a:r>
                      <a:r>
                        <a:rPr lang="en" sz="1000" b="1">
                          <a:latin typeface="Century Gothic"/>
                          <a:ea typeface="Century Gothic"/>
                          <a:cs typeface="Century Gothic"/>
                          <a:sym typeface="Century Gothic"/>
                        </a:rPr>
                        <a:t>find solutions to conflicts </a:t>
                      </a:r>
                      <a:r>
                        <a:rPr lang="en" sz="1000">
                          <a:latin typeface="Century Gothic"/>
                          <a:ea typeface="Century Gothic"/>
                          <a:cs typeface="Century Gothic"/>
                          <a:sym typeface="Century Gothic"/>
                        </a:rPr>
                        <a:t>with others. Extend and </a:t>
                      </a:r>
                      <a:r>
                        <a:rPr lang="en" sz="1000" b="1">
                          <a:latin typeface="Century Gothic"/>
                          <a:ea typeface="Century Gothic"/>
                          <a:cs typeface="Century Gothic"/>
                          <a:sym typeface="Century Gothic"/>
                        </a:rPr>
                        <a:t>elaborate play ideas </a:t>
                      </a:r>
                      <a:r>
                        <a:rPr lang="en" sz="1000">
                          <a:latin typeface="Century Gothic"/>
                          <a:ea typeface="Century Gothic"/>
                          <a:cs typeface="Century Gothic"/>
                          <a:sym typeface="Century Gothic"/>
                        </a:rPr>
                        <a:t>when engaging with others. </a:t>
                      </a:r>
                      <a:r>
                        <a:rPr lang="en" sz="1000" b="1">
                          <a:latin typeface="Century Gothic"/>
                          <a:ea typeface="Century Gothic"/>
                          <a:cs typeface="Century Gothic"/>
                          <a:sym typeface="Century Gothic"/>
                        </a:rPr>
                        <a:t>Increasingly follows rules </a:t>
                      </a:r>
                      <a:r>
                        <a:rPr lang="en" sz="1000">
                          <a:latin typeface="Century Gothic"/>
                          <a:ea typeface="Century Gothic"/>
                          <a:cs typeface="Century Gothic"/>
                          <a:sym typeface="Century Gothic"/>
                        </a:rPr>
                        <a:t>showing understanding to why they are important. </a:t>
                      </a:r>
                      <a:r>
                        <a:rPr lang="en" sz="1000" b="1">
                          <a:latin typeface="Century Gothic"/>
                          <a:ea typeface="Century Gothic"/>
                          <a:cs typeface="Century Gothic"/>
                          <a:sym typeface="Century Gothic"/>
                        </a:rPr>
                        <a:t>More outgoing</a:t>
                      </a:r>
                      <a:r>
                        <a:rPr lang="en" sz="1000">
                          <a:latin typeface="Century Gothic"/>
                          <a:ea typeface="Century Gothic"/>
                          <a:cs typeface="Century Gothic"/>
                          <a:sym typeface="Century Gothic"/>
                        </a:rPr>
                        <a:t> with unfamiliar people. Begin to </a:t>
                      </a:r>
                      <a:r>
                        <a:rPr lang="en" sz="1000" b="1">
                          <a:latin typeface="Century Gothic"/>
                          <a:ea typeface="Century Gothic"/>
                          <a:cs typeface="Century Gothic"/>
                          <a:sym typeface="Century Gothic"/>
                        </a:rPr>
                        <a:t>understand how others might be feeling</a:t>
                      </a:r>
                      <a:r>
                        <a:rPr lang="en" sz="1000">
                          <a:latin typeface="Century Gothic"/>
                          <a:ea typeface="Century Gothic"/>
                          <a:cs typeface="Century Gothic"/>
                          <a:sym typeface="Century Gothic"/>
                        </a:rPr>
                        <a:t>.</a:t>
                      </a:r>
                      <a:endParaRPr sz="1000">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Talk with others to </a:t>
                      </a:r>
                      <a:r>
                        <a:rPr lang="en" sz="1000" b="1">
                          <a:solidFill>
                            <a:schemeClr val="dk1"/>
                          </a:solidFill>
                          <a:latin typeface="Century Gothic"/>
                          <a:ea typeface="Century Gothic"/>
                          <a:cs typeface="Century Gothic"/>
                          <a:sym typeface="Century Gothic"/>
                        </a:rPr>
                        <a:t>solve conflicts</a:t>
                      </a:r>
                      <a:r>
                        <a:rPr lang="en" sz="1000">
                          <a:solidFill>
                            <a:schemeClr val="dk1"/>
                          </a:solidFill>
                          <a:latin typeface="Century Gothic"/>
                          <a:ea typeface="Century Gothic"/>
                          <a:cs typeface="Century Gothic"/>
                          <a:sym typeface="Century Gothic"/>
                        </a:rPr>
                        <a:t> which arise. Be appropriately </a:t>
                      </a:r>
                      <a:r>
                        <a:rPr lang="en" sz="1000" b="1">
                          <a:solidFill>
                            <a:schemeClr val="dk1"/>
                          </a:solidFill>
                          <a:latin typeface="Century Gothic"/>
                          <a:ea typeface="Century Gothic"/>
                          <a:cs typeface="Century Gothic"/>
                          <a:sym typeface="Century Gothic"/>
                        </a:rPr>
                        <a:t>assertive</a:t>
                      </a:r>
                      <a:r>
                        <a:rPr lang="en" sz="1000">
                          <a:solidFill>
                            <a:schemeClr val="dk1"/>
                          </a:solidFill>
                          <a:latin typeface="Century Gothic"/>
                          <a:ea typeface="Century Gothic"/>
                          <a:cs typeface="Century Gothic"/>
                          <a:sym typeface="Century Gothic"/>
                        </a:rPr>
                        <a:t>. Independently </a:t>
                      </a:r>
                      <a:r>
                        <a:rPr lang="en" sz="1000" b="1">
                          <a:solidFill>
                            <a:schemeClr val="dk1"/>
                          </a:solidFill>
                          <a:latin typeface="Century Gothic"/>
                          <a:ea typeface="Century Gothic"/>
                          <a:cs typeface="Century Gothic"/>
                          <a:sym typeface="Century Gothic"/>
                        </a:rPr>
                        <a:t>follow rules</a:t>
                      </a:r>
                      <a:r>
                        <a:rPr lang="en" sz="1000">
                          <a:solidFill>
                            <a:schemeClr val="dk1"/>
                          </a:solidFill>
                          <a:latin typeface="Century Gothic"/>
                          <a:ea typeface="Century Gothic"/>
                          <a:cs typeface="Century Gothic"/>
                          <a:sym typeface="Century Gothic"/>
                        </a:rPr>
                        <a:t>. Use a wider </a:t>
                      </a:r>
                      <a:r>
                        <a:rPr lang="en" sz="1000" b="1">
                          <a:solidFill>
                            <a:schemeClr val="dk1"/>
                          </a:solidFill>
                          <a:latin typeface="Century Gothic"/>
                          <a:ea typeface="Century Gothic"/>
                          <a:cs typeface="Century Gothic"/>
                          <a:sym typeface="Century Gothic"/>
                        </a:rPr>
                        <a:t>range of vocabulary</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Persevere</a:t>
                      </a:r>
                      <a:r>
                        <a:rPr lang="en" sz="1000">
                          <a:solidFill>
                            <a:schemeClr val="dk1"/>
                          </a:solidFill>
                          <a:latin typeface="Century Gothic"/>
                          <a:ea typeface="Century Gothic"/>
                          <a:cs typeface="Century Gothic"/>
                          <a:sym typeface="Century Gothic"/>
                        </a:rPr>
                        <a:t> with difficulties.</a:t>
                      </a:r>
                      <a:endParaRPr sz="1000">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sp>
        <p:nvSpPr>
          <p:cNvPr id="74" name="Google Shape;74;p15"/>
          <p:cNvSpPr txBox="1"/>
          <p:nvPr/>
        </p:nvSpPr>
        <p:spPr>
          <a:xfrm>
            <a:off x="25650" y="0"/>
            <a:ext cx="1068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latin typeface="Century Gothic"/>
                <a:ea typeface="Century Gothic"/>
                <a:cs typeface="Century Gothic"/>
                <a:sym typeface="Century Gothic"/>
              </a:rPr>
              <a:t>Personal, Social and Emotional Development Progression </a:t>
            </a:r>
            <a:r>
              <a:rPr lang="en" sz="1800">
                <a:solidFill>
                  <a:schemeClr val="dk1"/>
                </a:solidFill>
                <a:latin typeface="Century Gothic"/>
                <a:ea typeface="Century Gothic"/>
                <a:cs typeface="Century Gothic"/>
                <a:sym typeface="Century Gothic"/>
              </a:rPr>
              <a:t>Checkpoints</a:t>
            </a:r>
            <a:endParaRPr sz="1800">
              <a:latin typeface="Century Gothic"/>
              <a:ea typeface="Century Gothic"/>
              <a:cs typeface="Century Gothic"/>
              <a:sym typeface="Century Gothic"/>
            </a:endParaRPr>
          </a:p>
        </p:txBody>
      </p:sp>
      <p:graphicFrame>
        <p:nvGraphicFramePr>
          <p:cNvPr id="75" name="Google Shape;75;p15"/>
          <p:cNvGraphicFramePr/>
          <p:nvPr/>
        </p:nvGraphicFramePr>
        <p:xfrm>
          <a:off x="124888" y="3109700"/>
          <a:ext cx="10439500" cy="1183640"/>
        </p:xfrm>
        <a:graphic>
          <a:graphicData uri="http://schemas.openxmlformats.org/drawingml/2006/table">
            <a:tbl>
              <a:tblPr>
                <a:noFill/>
                <a:tableStyleId>{73C40E1F-C5D9-413B-8752-48439C1C1E52}</a:tableStyleId>
              </a:tblPr>
              <a:tblGrid>
                <a:gridCol w="2609875">
                  <a:extLst>
                    <a:ext uri="{9D8B030D-6E8A-4147-A177-3AD203B41FA5}">
                      <a16:colId xmlns:a16="http://schemas.microsoft.com/office/drawing/2014/main" val="20000"/>
                    </a:ext>
                  </a:extLst>
                </a:gridCol>
                <a:gridCol w="2609875">
                  <a:extLst>
                    <a:ext uri="{9D8B030D-6E8A-4147-A177-3AD203B41FA5}">
                      <a16:colId xmlns:a16="http://schemas.microsoft.com/office/drawing/2014/main" val="20001"/>
                    </a:ext>
                  </a:extLst>
                </a:gridCol>
                <a:gridCol w="2609875">
                  <a:extLst>
                    <a:ext uri="{9D8B030D-6E8A-4147-A177-3AD203B41FA5}">
                      <a16:colId xmlns:a16="http://schemas.microsoft.com/office/drawing/2014/main" val="20002"/>
                    </a:ext>
                  </a:extLst>
                </a:gridCol>
                <a:gridCol w="2609875">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Reception On Entry</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Autumn</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Spring</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Summer</a:t>
                      </a:r>
                      <a:endParaRPr sz="1100">
                        <a:latin typeface="Century Gothic"/>
                        <a:ea typeface="Century Gothic"/>
                        <a:cs typeface="Century Gothic"/>
                        <a:sym typeface="Century Gothic"/>
                      </a:endParaRPr>
                    </a:p>
                  </a:txBody>
                  <a:tcPr marL="63500" marR="63500" marT="63500" marB="63500">
                    <a:solidFill>
                      <a:srgbClr val="CCCCCC"/>
                    </a:solidFill>
                  </a:tcPr>
                </a:tc>
                <a:extLst>
                  <a:ext uri="{0D108BD9-81ED-4DB2-BD59-A6C34878D82A}">
                    <a16:rowId xmlns:a16="http://schemas.microsoft.com/office/drawing/2014/main" val="10000"/>
                  </a:ext>
                </a:extLst>
              </a:tr>
              <a:tr h="881075">
                <a:tc>
                  <a:txBody>
                    <a:bodyPr/>
                    <a:lstStyle/>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Talk with others to </a:t>
                      </a:r>
                      <a:r>
                        <a:rPr lang="en" sz="1000" b="1">
                          <a:solidFill>
                            <a:schemeClr val="dk1"/>
                          </a:solidFill>
                          <a:latin typeface="Century Gothic"/>
                          <a:ea typeface="Century Gothic"/>
                          <a:cs typeface="Century Gothic"/>
                          <a:sym typeface="Century Gothic"/>
                        </a:rPr>
                        <a:t>solve conflicts</a:t>
                      </a:r>
                      <a:r>
                        <a:rPr lang="en" sz="1000">
                          <a:solidFill>
                            <a:schemeClr val="dk1"/>
                          </a:solidFill>
                          <a:latin typeface="Century Gothic"/>
                          <a:ea typeface="Century Gothic"/>
                          <a:cs typeface="Century Gothic"/>
                          <a:sym typeface="Century Gothic"/>
                        </a:rPr>
                        <a:t> which arise. Be appropriately </a:t>
                      </a:r>
                      <a:r>
                        <a:rPr lang="en" sz="1000" b="1">
                          <a:solidFill>
                            <a:schemeClr val="dk1"/>
                          </a:solidFill>
                          <a:latin typeface="Century Gothic"/>
                          <a:ea typeface="Century Gothic"/>
                          <a:cs typeface="Century Gothic"/>
                          <a:sym typeface="Century Gothic"/>
                        </a:rPr>
                        <a:t>assertive</a:t>
                      </a:r>
                      <a:r>
                        <a:rPr lang="en" sz="1000">
                          <a:solidFill>
                            <a:schemeClr val="dk1"/>
                          </a:solidFill>
                          <a:latin typeface="Century Gothic"/>
                          <a:ea typeface="Century Gothic"/>
                          <a:cs typeface="Century Gothic"/>
                          <a:sym typeface="Century Gothic"/>
                        </a:rPr>
                        <a:t>. Independently </a:t>
                      </a:r>
                      <a:r>
                        <a:rPr lang="en" sz="1000" b="1">
                          <a:solidFill>
                            <a:schemeClr val="dk1"/>
                          </a:solidFill>
                          <a:latin typeface="Century Gothic"/>
                          <a:ea typeface="Century Gothic"/>
                          <a:cs typeface="Century Gothic"/>
                          <a:sym typeface="Century Gothic"/>
                        </a:rPr>
                        <a:t>follow rules</a:t>
                      </a:r>
                      <a:r>
                        <a:rPr lang="en" sz="1000">
                          <a:solidFill>
                            <a:schemeClr val="dk1"/>
                          </a:solidFill>
                          <a:latin typeface="Century Gothic"/>
                          <a:ea typeface="Century Gothic"/>
                          <a:cs typeface="Century Gothic"/>
                          <a:sym typeface="Century Gothic"/>
                        </a:rPr>
                        <a:t>. Use a wider </a:t>
                      </a:r>
                      <a:r>
                        <a:rPr lang="en" sz="1000" b="1">
                          <a:solidFill>
                            <a:schemeClr val="dk1"/>
                          </a:solidFill>
                          <a:latin typeface="Century Gothic"/>
                          <a:ea typeface="Century Gothic"/>
                          <a:cs typeface="Century Gothic"/>
                          <a:sym typeface="Century Gothic"/>
                        </a:rPr>
                        <a:t>range of vocabulary</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Persevere</a:t>
                      </a:r>
                      <a:r>
                        <a:rPr lang="en" sz="1000">
                          <a:solidFill>
                            <a:schemeClr val="dk1"/>
                          </a:solidFill>
                          <a:latin typeface="Century Gothic"/>
                          <a:ea typeface="Century Gothic"/>
                          <a:cs typeface="Century Gothic"/>
                          <a:sym typeface="Century Gothic"/>
                        </a:rPr>
                        <a:t> with difficulties.</a:t>
                      </a:r>
                      <a:endParaRPr sz="1000">
                        <a:latin typeface="Century Gothic"/>
                        <a:ea typeface="Century Gothic"/>
                        <a:cs typeface="Century Gothic"/>
                        <a:sym typeface="Century Gothic"/>
                      </a:endParaRPr>
                    </a:p>
                  </a:txBody>
                  <a:tcPr marL="63500" marR="63500" marT="63500" marB="63500"/>
                </a:tc>
                <a:tc gridSpan="3">
                  <a:txBody>
                    <a:bodyPr/>
                    <a:lstStyle/>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See themself as a </a:t>
                      </a:r>
                      <a:r>
                        <a:rPr lang="en" sz="1000" b="1">
                          <a:solidFill>
                            <a:schemeClr val="dk1"/>
                          </a:solidFill>
                          <a:latin typeface="Century Gothic"/>
                          <a:ea typeface="Century Gothic"/>
                          <a:cs typeface="Century Gothic"/>
                          <a:sym typeface="Century Gothic"/>
                        </a:rPr>
                        <a:t>valuable individual</a:t>
                      </a:r>
                      <a:r>
                        <a:rPr lang="en" sz="1000">
                          <a:solidFill>
                            <a:schemeClr val="dk1"/>
                          </a:solidFill>
                          <a:latin typeface="Century Gothic"/>
                          <a:ea typeface="Century Gothic"/>
                          <a:cs typeface="Century Gothic"/>
                          <a:sym typeface="Century Gothic"/>
                        </a:rPr>
                        <a:t>. Build </a:t>
                      </a:r>
                      <a:r>
                        <a:rPr lang="en" sz="1000" b="1">
                          <a:solidFill>
                            <a:schemeClr val="dk1"/>
                          </a:solidFill>
                          <a:latin typeface="Century Gothic"/>
                          <a:ea typeface="Century Gothic"/>
                          <a:cs typeface="Century Gothic"/>
                          <a:sym typeface="Century Gothic"/>
                        </a:rPr>
                        <a:t>constructive and respectful relationships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Identify</a:t>
                      </a:r>
                      <a:r>
                        <a:rPr lang="en" sz="1000">
                          <a:solidFill>
                            <a:schemeClr val="dk1"/>
                          </a:solidFill>
                          <a:latin typeface="Century Gothic"/>
                          <a:ea typeface="Century Gothic"/>
                          <a:cs typeface="Century Gothic"/>
                          <a:sym typeface="Century Gothic"/>
                        </a:rPr>
                        <a:t> and </a:t>
                      </a:r>
                      <a:r>
                        <a:rPr lang="en" sz="1000" b="1">
                          <a:solidFill>
                            <a:schemeClr val="dk1"/>
                          </a:solidFill>
                          <a:latin typeface="Century Gothic"/>
                          <a:ea typeface="Century Gothic"/>
                          <a:cs typeface="Century Gothic"/>
                          <a:sym typeface="Century Gothic"/>
                        </a:rPr>
                        <a:t>regulate their own feelings</a:t>
                      </a:r>
                      <a:r>
                        <a:rPr lang="en" sz="1000">
                          <a:solidFill>
                            <a:schemeClr val="dk1"/>
                          </a:solidFill>
                          <a:latin typeface="Century Gothic"/>
                          <a:ea typeface="Century Gothic"/>
                          <a:cs typeface="Century Gothic"/>
                          <a:sym typeface="Century Gothic"/>
                        </a:rPr>
                        <a:t> socially and emotionally and </a:t>
                      </a:r>
                      <a:r>
                        <a:rPr lang="en" sz="1000" b="1">
                          <a:solidFill>
                            <a:schemeClr val="dk1"/>
                          </a:solidFill>
                          <a:latin typeface="Century Gothic"/>
                          <a:ea typeface="Century Gothic"/>
                          <a:cs typeface="Century Gothic"/>
                          <a:sym typeface="Century Gothic"/>
                        </a:rPr>
                        <a:t>consider the feelings of others</a:t>
                      </a:r>
                      <a:r>
                        <a:rPr lang="en" sz="1000">
                          <a:solidFill>
                            <a:schemeClr val="dk1"/>
                          </a:solidFill>
                          <a:latin typeface="Century Gothic"/>
                          <a:ea typeface="Century Gothic"/>
                          <a:cs typeface="Century Gothic"/>
                          <a:sym typeface="Century Gothic"/>
                        </a:rPr>
                        <a:t>. Show </a:t>
                      </a:r>
                      <a:r>
                        <a:rPr lang="en" sz="1000" b="1">
                          <a:solidFill>
                            <a:schemeClr val="dk1"/>
                          </a:solidFill>
                          <a:latin typeface="Century Gothic"/>
                          <a:ea typeface="Century Gothic"/>
                          <a:cs typeface="Century Gothic"/>
                          <a:sym typeface="Century Gothic"/>
                        </a:rPr>
                        <a:t>resilience and perseverance</a:t>
                      </a:r>
                      <a:r>
                        <a:rPr lang="en" sz="1000">
                          <a:solidFill>
                            <a:schemeClr val="dk1"/>
                          </a:solidFill>
                          <a:latin typeface="Century Gothic"/>
                          <a:ea typeface="Century Gothic"/>
                          <a:cs typeface="Century Gothic"/>
                          <a:sym typeface="Century Gothic"/>
                        </a:rPr>
                        <a:t> in the face of challenge. </a:t>
                      </a:r>
                      <a:r>
                        <a:rPr lang="en" sz="1000" b="1">
                          <a:solidFill>
                            <a:schemeClr val="dk1"/>
                          </a:solidFill>
                          <a:latin typeface="Century Gothic"/>
                          <a:ea typeface="Century Gothic"/>
                          <a:cs typeface="Century Gothic"/>
                          <a:sym typeface="Century Gothic"/>
                        </a:rPr>
                        <a:t>Manage their own needs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Know and talk about </a:t>
                      </a:r>
                      <a:r>
                        <a:rPr lang="en" sz="1000">
                          <a:solidFill>
                            <a:schemeClr val="dk1"/>
                          </a:solidFill>
                          <a:latin typeface="Century Gothic"/>
                          <a:ea typeface="Century Gothic"/>
                          <a:cs typeface="Century Gothic"/>
                          <a:sym typeface="Century Gothic"/>
                        </a:rPr>
                        <a:t>the different factors that support their overall </a:t>
                      </a:r>
                      <a:r>
                        <a:rPr lang="en" sz="1000" b="1">
                          <a:solidFill>
                            <a:schemeClr val="dk1"/>
                          </a:solidFill>
                          <a:latin typeface="Century Gothic"/>
                          <a:ea typeface="Century Gothic"/>
                          <a:cs typeface="Century Gothic"/>
                          <a:sym typeface="Century Gothic"/>
                        </a:rPr>
                        <a:t>health and wellbeing</a:t>
                      </a:r>
                      <a:r>
                        <a:rPr lang="en" sz="1000">
                          <a:solidFill>
                            <a:schemeClr val="dk1"/>
                          </a:solidFill>
                          <a:latin typeface="Century Gothic"/>
                          <a:ea typeface="Century Gothic"/>
                          <a:cs typeface="Century Gothic"/>
                          <a:sym typeface="Century Gothic"/>
                        </a:rPr>
                        <a:t>.</a:t>
                      </a:r>
                      <a:endParaRPr sz="1000">
                        <a:latin typeface="Century Gothic"/>
                        <a:ea typeface="Century Gothic"/>
                        <a:cs typeface="Century Gothic"/>
                        <a:sym typeface="Century Gothic"/>
                      </a:endParaRPr>
                    </a:p>
                  </a:txBody>
                  <a:tcPr marL="63500" marR="63500" marT="63500" marB="6350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76" name="Google Shape;76;p15"/>
          <p:cNvGraphicFramePr/>
          <p:nvPr/>
        </p:nvGraphicFramePr>
        <p:xfrm>
          <a:off x="124900" y="4386100"/>
          <a:ext cx="10439475" cy="1945640"/>
        </p:xfrm>
        <a:graphic>
          <a:graphicData uri="http://schemas.openxmlformats.org/drawingml/2006/table">
            <a:tbl>
              <a:tblPr>
                <a:noFill/>
                <a:tableStyleId>{73C40E1F-C5D9-413B-8752-48439C1C1E52}</a:tableStyleId>
              </a:tblPr>
              <a:tblGrid>
                <a:gridCol w="3479825">
                  <a:extLst>
                    <a:ext uri="{9D8B030D-6E8A-4147-A177-3AD203B41FA5}">
                      <a16:colId xmlns:a16="http://schemas.microsoft.com/office/drawing/2014/main" val="20000"/>
                    </a:ext>
                  </a:extLst>
                </a:gridCol>
                <a:gridCol w="3479825">
                  <a:extLst>
                    <a:ext uri="{9D8B030D-6E8A-4147-A177-3AD203B41FA5}">
                      <a16:colId xmlns:a16="http://schemas.microsoft.com/office/drawing/2014/main" val="20001"/>
                    </a:ext>
                  </a:extLst>
                </a:gridCol>
                <a:gridCol w="3479825">
                  <a:extLst>
                    <a:ext uri="{9D8B030D-6E8A-4147-A177-3AD203B41FA5}">
                      <a16:colId xmlns:a16="http://schemas.microsoft.com/office/drawing/2014/main" val="20002"/>
                    </a:ext>
                  </a:extLst>
                </a:gridCol>
              </a:tblGrid>
              <a:tr h="0">
                <a:tc gridSpan="3">
                  <a:txBody>
                    <a:bodyPr/>
                    <a:lstStyle/>
                    <a:p>
                      <a:pPr marL="0" lvl="0" indent="0" algn="l" rtl="0">
                        <a:spcBef>
                          <a:spcPts val="0"/>
                        </a:spcBef>
                        <a:spcAft>
                          <a:spcPts val="0"/>
                        </a:spcAft>
                        <a:buNone/>
                      </a:pPr>
                      <a:r>
                        <a:rPr lang="en" sz="1100">
                          <a:latin typeface="Century Gothic"/>
                          <a:ea typeface="Century Gothic"/>
                          <a:cs typeface="Century Gothic"/>
                          <a:sym typeface="Century Gothic"/>
                        </a:rPr>
                        <a:t>Reception Early Learning Goals (ELGs)</a:t>
                      </a:r>
                      <a:endParaRPr sz="1100">
                        <a:latin typeface="Century Gothic"/>
                        <a:ea typeface="Century Gothic"/>
                        <a:cs typeface="Century Gothic"/>
                        <a:sym typeface="Century Gothic"/>
                      </a:endParaRPr>
                    </a:p>
                  </a:txBody>
                  <a:tcPr marL="63500" marR="63500" marT="63500" marB="63500">
                    <a:solidFill>
                      <a:srgbClr val="CCCCCC"/>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94650">
                <a:tc>
                  <a:txBody>
                    <a:bodyPr/>
                    <a:lstStyle/>
                    <a:p>
                      <a:pPr marL="0" lvl="0" indent="0" algn="l" rtl="0">
                        <a:lnSpc>
                          <a:spcPct val="100000"/>
                        </a:lnSpc>
                        <a:spcBef>
                          <a:spcPts val="0"/>
                        </a:spcBef>
                        <a:spcAft>
                          <a:spcPts val="0"/>
                        </a:spcAft>
                        <a:buNone/>
                      </a:pPr>
                      <a:r>
                        <a:rPr lang="en" sz="1000" b="1">
                          <a:latin typeface="Century Gothic"/>
                          <a:ea typeface="Century Gothic"/>
                          <a:cs typeface="Century Gothic"/>
                          <a:sym typeface="Century Gothic"/>
                        </a:rPr>
                        <a:t>Self Regulation</a:t>
                      </a:r>
                      <a:endParaRPr sz="1000" b="1">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000">
                          <a:solidFill>
                            <a:schemeClr val="dk1"/>
                          </a:solidFill>
                          <a:latin typeface="Century Gothic"/>
                          <a:ea typeface="Century Gothic"/>
                          <a:cs typeface="Century Gothic"/>
                          <a:sym typeface="Century Gothic"/>
                        </a:rPr>
                        <a:t>Show an </a:t>
                      </a:r>
                      <a:r>
                        <a:rPr lang="en" sz="1000" b="1">
                          <a:solidFill>
                            <a:schemeClr val="dk1"/>
                          </a:solidFill>
                          <a:latin typeface="Century Gothic"/>
                          <a:ea typeface="Century Gothic"/>
                          <a:cs typeface="Century Gothic"/>
                          <a:sym typeface="Century Gothic"/>
                        </a:rPr>
                        <a:t>understanding of their own feelings </a:t>
                      </a:r>
                      <a:r>
                        <a:rPr lang="en" sz="1000">
                          <a:solidFill>
                            <a:schemeClr val="dk1"/>
                          </a:solidFill>
                          <a:latin typeface="Century Gothic"/>
                          <a:ea typeface="Century Gothic"/>
                          <a:cs typeface="Century Gothic"/>
                          <a:sym typeface="Century Gothic"/>
                        </a:rPr>
                        <a:t>and those of others, and </a:t>
                      </a:r>
                      <a:r>
                        <a:rPr lang="en" sz="1000" b="1">
                          <a:solidFill>
                            <a:schemeClr val="dk1"/>
                          </a:solidFill>
                          <a:latin typeface="Century Gothic"/>
                          <a:ea typeface="Century Gothic"/>
                          <a:cs typeface="Century Gothic"/>
                          <a:sym typeface="Century Gothic"/>
                        </a:rPr>
                        <a:t>begin to regulate their behaviour</a:t>
                      </a:r>
                      <a:r>
                        <a:rPr lang="en" sz="1000">
                          <a:solidFill>
                            <a:schemeClr val="dk1"/>
                          </a:solidFill>
                          <a:latin typeface="Century Gothic"/>
                          <a:ea typeface="Century Gothic"/>
                          <a:cs typeface="Century Gothic"/>
                          <a:sym typeface="Century Gothic"/>
                        </a:rPr>
                        <a:t> accordingly. Set and </a:t>
                      </a:r>
                      <a:r>
                        <a:rPr lang="en" sz="1000" b="1">
                          <a:solidFill>
                            <a:schemeClr val="dk1"/>
                          </a:solidFill>
                          <a:latin typeface="Century Gothic"/>
                          <a:ea typeface="Century Gothic"/>
                          <a:cs typeface="Century Gothic"/>
                          <a:sym typeface="Century Gothic"/>
                        </a:rPr>
                        <a:t>work towards simple goals</a:t>
                      </a:r>
                      <a:r>
                        <a:rPr lang="en" sz="1000">
                          <a:solidFill>
                            <a:schemeClr val="dk1"/>
                          </a:solidFill>
                          <a:latin typeface="Century Gothic"/>
                          <a:ea typeface="Century Gothic"/>
                          <a:cs typeface="Century Gothic"/>
                          <a:sym typeface="Century Gothic"/>
                        </a:rPr>
                        <a:t>, being able to </a:t>
                      </a:r>
                      <a:r>
                        <a:rPr lang="en" sz="1000" b="1">
                          <a:solidFill>
                            <a:schemeClr val="dk1"/>
                          </a:solidFill>
                          <a:latin typeface="Century Gothic"/>
                          <a:ea typeface="Century Gothic"/>
                          <a:cs typeface="Century Gothic"/>
                          <a:sym typeface="Century Gothic"/>
                        </a:rPr>
                        <a:t>wait for what they want</a:t>
                      </a:r>
                      <a:r>
                        <a:rPr lang="en" sz="1000">
                          <a:solidFill>
                            <a:schemeClr val="dk1"/>
                          </a:solidFill>
                          <a:latin typeface="Century Gothic"/>
                          <a:ea typeface="Century Gothic"/>
                          <a:cs typeface="Century Gothic"/>
                          <a:sym typeface="Century Gothic"/>
                        </a:rPr>
                        <a:t> and </a:t>
                      </a:r>
                      <a:r>
                        <a:rPr lang="en" sz="1000" b="1">
                          <a:solidFill>
                            <a:schemeClr val="dk1"/>
                          </a:solidFill>
                          <a:latin typeface="Century Gothic"/>
                          <a:ea typeface="Century Gothic"/>
                          <a:cs typeface="Century Gothic"/>
                          <a:sym typeface="Century Gothic"/>
                        </a:rPr>
                        <a:t>control their immediate impulses </a:t>
                      </a:r>
                      <a:r>
                        <a:rPr lang="en" sz="1000">
                          <a:solidFill>
                            <a:schemeClr val="dk1"/>
                          </a:solidFill>
                          <a:latin typeface="Century Gothic"/>
                          <a:ea typeface="Century Gothic"/>
                          <a:cs typeface="Century Gothic"/>
                          <a:sym typeface="Century Gothic"/>
                        </a:rPr>
                        <a:t>when appropriate. Give </a:t>
                      </a:r>
                      <a:r>
                        <a:rPr lang="en" sz="1000" b="1">
                          <a:solidFill>
                            <a:schemeClr val="dk1"/>
                          </a:solidFill>
                          <a:latin typeface="Century Gothic"/>
                          <a:ea typeface="Century Gothic"/>
                          <a:cs typeface="Century Gothic"/>
                          <a:sym typeface="Century Gothic"/>
                        </a:rPr>
                        <a:t>focused attention</a:t>
                      </a:r>
                      <a:r>
                        <a:rPr lang="en" sz="1000">
                          <a:solidFill>
                            <a:schemeClr val="dk1"/>
                          </a:solidFill>
                          <a:latin typeface="Century Gothic"/>
                          <a:ea typeface="Century Gothic"/>
                          <a:cs typeface="Century Gothic"/>
                          <a:sym typeface="Century Gothic"/>
                        </a:rPr>
                        <a:t> to what the teacher says, responding appropriately even when engaged in activity, and show an ability to </a:t>
                      </a:r>
                      <a:r>
                        <a:rPr lang="en" sz="1000" b="1">
                          <a:solidFill>
                            <a:schemeClr val="dk1"/>
                          </a:solidFill>
                          <a:latin typeface="Century Gothic"/>
                          <a:ea typeface="Century Gothic"/>
                          <a:cs typeface="Century Gothic"/>
                          <a:sym typeface="Century Gothic"/>
                        </a:rPr>
                        <a:t>follow instructions involving several ideas or actions</a:t>
                      </a:r>
                      <a:r>
                        <a:rPr lang="en" sz="1000">
                          <a:solidFill>
                            <a:schemeClr val="dk1"/>
                          </a:solidFill>
                          <a:latin typeface="Century Gothic"/>
                          <a:ea typeface="Century Gothic"/>
                          <a:cs typeface="Century Gothic"/>
                          <a:sym typeface="Century Gothic"/>
                        </a:rPr>
                        <a:t>.</a:t>
                      </a:r>
                      <a:endParaRPr sz="1000">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Managing Self</a:t>
                      </a:r>
                      <a:endParaRPr sz="1000" b="1">
                        <a:solidFill>
                          <a:schemeClr val="dk1"/>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000">
                          <a:solidFill>
                            <a:schemeClr val="dk1"/>
                          </a:solidFill>
                          <a:latin typeface="Century Gothic"/>
                          <a:ea typeface="Century Gothic"/>
                          <a:cs typeface="Century Gothic"/>
                          <a:sym typeface="Century Gothic"/>
                        </a:rPr>
                        <a:t>Be </a:t>
                      </a:r>
                      <a:r>
                        <a:rPr lang="en" sz="1000" b="1">
                          <a:solidFill>
                            <a:schemeClr val="dk1"/>
                          </a:solidFill>
                          <a:latin typeface="Century Gothic"/>
                          <a:ea typeface="Century Gothic"/>
                          <a:cs typeface="Century Gothic"/>
                          <a:sym typeface="Century Gothic"/>
                        </a:rPr>
                        <a:t>confident to try new activities</a:t>
                      </a:r>
                      <a:r>
                        <a:rPr lang="en" sz="1000">
                          <a:solidFill>
                            <a:schemeClr val="dk1"/>
                          </a:solidFill>
                          <a:latin typeface="Century Gothic"/>
                          <a:ea typeface="Century Gothic"/>
                          <a:cs typeface="Century Gothic"/>
                          <a:sym typeface="Century Gothic"/>
                        </a:rPr>
                        <a:t> and show </a:t>
                      </a:r>
                      <a:r>
                        <a:rPr lang="en" sz="1000" b="1">
                          <a:solidFill>
                            <a:schemeClr val="dk1"/>
                          </a:solidFill>
                          <a:latin typeface="Century Gothic"/>
                          <a:ea typeface="Century Gothic"/>
                          <a:cs typeface="Century Gothic"/>
                          <a:sym typeface="Century Gothic"/>
                        </a:rPr>
                        <a:t>independence, resilience and perseverance</a:t>
                      </a:r>
                      <a:r>
                        <a:rPr lang="en" sz="1000">
                          <a:solidFill>
                            <a:schemeClr val="dk1"/>
                          </a:solidFill>
                          <a:latin typeface="Century Gothic"/>
                          <a:ea typeface="Century Gothic"/>
                          <a:cs typeface="Century Gothic"/>
                          <a:sym typeface="Century Gothic"/>
                        </a:rPr>
                        <a:t> in the face of challenge. Explain the </a:t>
                      </a:r>
                      <a:r>
                        <a:rPr lang="en" sz="1000" b="1">
                          <a:solidFill>
                            <a:schemeClr val="dk1"/>
                          </a:solidFill>
                          <a:latin typeface="Century Gothic"/>
                          <a:ea typeface="Century Gothic"/>
                          <a:cs typeface="Century Gothic"/>
                          <a:sym typeface="Century Gothic"/>
                        </a:rPr>
                        <a:t>reasons for rules</a:t>
                      </a:r>
                      <a:r>
                        <a:rPr lang="en" sz="1000">
                          <a:solidFill>
                            <a:schemeClr val="dk1"/>
                          </a:solidFill>
                          <a:latin typeface="Century Gothic"/>
                          <a:ea typeface="Century Gothic"/>
                          <a:cs typeface="Century Gothic"/>
                          <a:sym typeface="Century Gothic"/>
                        </a:rPr>
                        <a:t>, know </a:t>
                      </a:r>
                      <a:r>
                        <a:rPr lang="en" sz="1000" b="1">
                          <a:solidFill>
                            <a:schemeClr val="dk1"/>
                          </a:solidFill>
                          <a:latin typeface="Century Gothic"/>
                          <a:ea typeface="Century Gothic"/>
                          <a:cs typeface="Century Gothic"/>
                          <a:sym typeface="Century Gothic"/>
                        </a:rPr>
                        <a:t>right from wrong</a:t>
                      </a:r>
                      <a:r>
                        <a:rPr lang="en" sz="1000">
                          <a:solidFill>
                            <a:schemeClr val="dk1"/>
                          </a:solidFill>
                          <a:latin typeface="Century Gothic"/>
                          <a:ea typeface="Century Gothic"/>
                          <a:cs typeface="Century Gothic"/>
                          <a:sym typeface="Century Gothic"/>
                        </a:rPr>
                        <a:t> and try to behave accordingly. </a:t>
                      </a:r>
                      <a:r>
                        <a:rPr lang="en" sz="1000" b="1">
                          <a:solidFill>
                            <a:schemeClr val="dk1"/>
                          </a:solidFill>
                          <a:latin typeface="Century Gothic"/>
                          <a:ea typeface="Century Gothic"/>
                          <a:cs typeface="Century Gothic"/>
                          <a:sym typeface="Century Gothic"/>
                        </a:rPr>
                        <a:t>Manage their own basic hygiene</a:t>
                      </a:r>
                      <a:r>
                        <a:rPr lang="en" sz="1000">
                          <a:solidFill>
                            <a:schemeClr val="dk1"/>
                          </a:solidFill>
                          <a:latin typeface="Century Gothic"/>
                          <a:ea typeface="Century Gothic"/>
                          <a:cs typeface="Century Gothic"/>
                          <a:sym typeface="Century Gothic"/>
                        </a:rPr>
                        <a:t> and </a:t>
                      </a:r>
                      <a:r>
                        <a:rPr lang="en" sz="1000" b="1">
                          <a:solidFill>
                            <a:schemeClr val="dk1"/>
                          </a:solidFill>
                          <a:latin typeface="Century Gothic"/>
                          <a:ea typeface="Century Gothic"/>
                          <a:cs typeface="Century Gothic"/>
                          <a:sym typeface="Century Gothic"/>
                        </a:rPr>
                        <a:t>personal needs</a:t>
                      </a:r>
                      <a:r>
                        <a:rPr lang="en" sz="1000">
                          <a:solidFill>
                            <a:schemeClr val="dk1"/>
                          </a:solidFill>
                          <a:latin typeface="Century Gothic"/>
                          <a:ea typeface="Century Gothic"/>
                          <a:cs typeface="Century Gothic"/>
                          <a:sym typeface="Century Gothic"/>
                        </a:rPr>
                        <a:t>, including dressing, going to the toilet and understanding the importance of </a:t>
                      </a:r>
                      <a:r>
                        <a:rPr lang="en" sz="1000" b="1">
                          <a:solidFill>
                            <a:schemeClr val="dk1"/>
                          </a:solidFill>
                          <a:latin typeface="Century Gothic"/>
                          <a:ea typeface="Century Gothic"/>
                          <a:cs typeface="Century Gothic"/>
                          <a:sym typeface="Century Gothic"/>
                        </a:rPr>
                        <a:t>healthy food choices.</a:t>
                      </a:r>
                      <a:endParaRPr sz="1000" b="1">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Building Relationships</a:t>
                      </a:r>
                      <a:endParaRPr sz="1000" b="1">
                        <a:solidFill>
                          <a:schemeClr val="dk1"/>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000">
                          <a:solidFill>
                            <a:schemeClr val="dk1"/>
                          </a:solidFill>
                          <a:latin typeface="Century Gothic"/>
                          <a:ea typeface="Century Gothic"/>
                          <a:cs typeface="Century Gothic"/>
                          <a:sym typeface="Century Gothic"/>
                        </a:rPr>
                        <a:t>Work and play </a:t>
                      </a:r>
                      <a:r>
                        <a:rPr lang="en" sz="1000" b="1">
                          <a:solidFill>
                            <a:schemeClr val="dk1"/>
                          </a:solidFill>
                          <a:latin typeface="Century Gothic"/>
                          <a:ea typeface="Century Gothic"/>
                          <a:cs typeface="Century Gothic"/>
                          <a:sym typeface="Century Gothic"/>
                        </a:rPr>
                        <a:t>cooperatively</a:t>
                      </a:r>
                      <a:r>
                        <a:rPr lang="en" sz="1000">
                          <a:solidFill>
                            <a:schemeClr val="dk1"/>
                          </a:solidFill>
                          <a:latin typeface="Century Gothic"/>
                          <a:ea typeface="Century Gothic"/>
                          <a:cs typeface="Century Gothic"/>
                          <a:sym typeface="Century Gothic"/>
                        </a:rPr>
                        <a:t> and </a:t>
                      </a:r>
                      <a:r>
                        <a:rPr lang="en" sz="1000" b="1">
                          <a:solidFill>
                            <a:schemeClr val="dk1"/>
                          </a:solidFill>
                          <a:latin typeface="Century Gothic"/>
                          <a:ea typeface="Century Gothic"/>
                          <a:cs typeface="Century Gothic"/>
                          <a:sym typeface="Century Gothic"/>
                        </a:rPr>
                        <a:t>take turns </a:t>
                      </a:r>
                      <a:r>
                        <a:rPr lang="en" sz="1000">
                          <a:solidFill>
                            <a:schemeClr val="dk1"/>
                          </a:solidFill>
                          <a:latin typeface="Century Gothic"/>
                          <a:ea typeface="Century Gothic"/>
                          <a:cs typeface="Century Gothic"/>
                          <a:sym typeface="Century Gothic"/>
                        </a:rPr>
                        <a:t>with others. Form </a:t>
                      </a:r>
                      <a:r>
                        <a:rPr lang="en" sz="1000" b="1">
                          <a:solidFill>
                            <a:schemeClr val="dk1"/>
                          </a:solidFill>
                          <a:latin typeface="Century Gothic"/>
                          <a:ea typeface="Century Gothic"/>
                          <a:cs typeface="Century Gothic"/>
                          <a:sym typeface="Century Gothic"/>
                        </a:rPr>
                        <a:t>positive attachments</a:t>
                      </a:r>
                      <a:r>
                        <a:rPr lang="en" sz="1000">
                          <a:solidFill>
                            <a:schemeClr val="dk1"/>
                          </a:solidFill>
                          <a:latin typeface="Century Gothic"/>
                          <a:ea typeface="Century Gothic"/>
                          <a:cs typeface="Century Gothic"/>
                          <a:sym typeface="Century Gothic"/>
                        </a:rPr>
                        <a:t> to adults and </a:t>
                      </a:r>
                      <a:r>
                        <a:rPr lang="en" sz="1000" b="1">
                          <a:solidFill>
                            <a:schemeClr val="dk1"/>
                          </a:solidFill>
                          <a:latin typeface="Century Gothic"/>
                          <a:ea typeface="Century Gothic"/>
                          <a:cs typeface="Century Gothic"/>
                          <a:sym typeface="Century Gothic"/>
                        </a:rPr>
                        <a:t>friendships</a:t>
                      </a:r>
                      <a:r>
                        <a:rPr lang="en" sz="1000">
                          <a:solidFill>
                            <a:schemeClr val="dk1"/>
                          </a:solidFill>
                          <a:latin typeface="Century Gothic"/>
                          <a:ea typeface="Century Gothic"/>
                          <a:cs typeface="Century Gothic"/>
                          <a:sym typeface="Century Gothic"/>
                        </a:rPr>
                        <a:t> with peers. Show </a:t>
                      </a:r>
                      <a:r>
                        <a:rPr lang="en" sz="1000" b="1">
                          <a:solidFill>
                            <a:schemeClr val="dk1"/>
                          </a:solidFill>
                          <a:latin typeface="Century Gothic"/>
                          <a:ea typeface="Century Gothic"/>
                          <a:cs typeface="Century Gothic"/>
                          <a:sym typeface="Century Gothic"/>
                        </a:rPr>
                        <a:t>sensitivity</a:t>
                      </a:r>
                      <a:r>
                        <a:rPr lang="en" sz="1000">
                          <a:solidFill>
                            <a:schemeClr val="dk1"/>
                          </a:solidFill>
                          <a:latin typeface="Century Gothic"/>
                          <a:ea typeface="Century Gothic"/>
                          <a:cs typeface="Century Gothic"/>
                          <a:sym typeface="Century Gothic"/>
                        </a:rPr>
                        <a:t> to their own and to others’ needs.</a:t>
                      </a:r>
                      <a:endParaRPr>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77" name="Google Shape;77;p15"/>
          <p:cNvGraphicFramePr/>
          <p:nvPr/>
        </p:nvGraphicFramePr>
        <p:xfrm>
          <a:off x="124875" y="6424500"/>
          <a:ext cx="10439500" cy="72644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1100">
                          <a:latin typeface="Century Gothic"/>
                          <a:ea typeface="Century Gothic"/>
                          <a:cs typeface="Century Gothic"/>
                          <a:sym typeface="Century Gothic"/>
                        </a:rPr>
                        <a:t>Linked Curriculum Goals</a:t>
                      </a:r>
                      <a:endParaRPr sz="1100">
                        <a:latin typeface="Century Gothic"/>
                        <a:ea typeface="Century Gothic"/>
                        <a:cs typeface="Century Gothic"/>
                        <a:sym typeface="Century Gothic"/>
                      </a:endParaRPr>
                    </a:p>
                  </a:txBody>
                  <a:tcPr marL="63500" marR="63500" marT="63500" marB="63500">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a:txBody>
                    <a:bodyPr/>
                    <a:lstStyle/>
                    <a:p>
                      <a:pPr marL="0" lvl="0" indent="0" algn="l" rtl="0">
                        <a:lnSpc>
                          <a:spcPct val="100000"/>
                        </a:lnSpc>
                        <a:spcBef>
                          <a:spcPts val="0"/>
                        </a:spcBef>
                        <a:spcAft>
                          <a:spcPts val="0"/>
                        </a:spcAft>
                        <a:buNone/>
                      </a:pPr>
                      <a:r>
                        <a:rPr lang="en" sz="1000" b="1">
                          <a:latin typeface="Century Gothic"/>
                          <a:ea typeface="Century Gothic"/>
                          <a:cs typeface="Century Gothic"/>
                          <a:sym typeface="Century Gothic"/>
                        </a:rPr>
                        <a:t>Nursery</a:t>
                      </a:r>
                      <a:endParaRPr sz="1000" b="1">
                        <a:latin typeface="Century Gothic"/>
                        <a:ea typeface="Century Gothic"/>
                        <a:cs typeface="Century Gothic"/>
                        <a:sym typeface="Century Gothic"/>
                      </a:endParaRPr>
                    </a:p>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Settle in and become a confident learner within the class community.</a:t>
                      </a:r>
                      <a:endParaRPr sz="1000">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Reception</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Coordinate a group game alongside classmates.</a:t>
                      </a:r>
                      <a:endParaRPr sz="1000">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78" name="Google Shape;78;p15"/>
          <p:cNvGraphicFramePr/>
          <p:nvPr/>
        </p:nvGraphicFramePr>
        <p:xfrm>
          <a:off x="124913" y="401125"/>
          <a:ext cx="10439500" cy="87884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EYFS Statutory Educational Programme</a:t>
                      </a:r>
                      <a:endParaRPr sz="1100">
                        <a:latin typeface="Century Gothic"/>
                        <a:ea typeface="Century Gothic"/>
                        <a:cs typeface="Century Gothic"/>
                        <a:sym typeface="Century Gothic"/>
                      </a:endParaRPr>
                    </a:p>
                  </a:txBody>
                  <a:tcPr marL="63500" marR="63500" marT="63500" marB="63500">
                    <a:lnB w="12700" cap="flat" cmpd="sng">
                      <a:solidFill>
                        <a:srgbClr val="000000"/>
                      </a:solidFill>
                      <a:prstDash val="solid"/>
                      <a:round/>
                      <a:headEnd type="none" w="sm" len="sm"/>
                      <a:tailEnd type="none" w="sm" len="sm"/>
                    </a:lnB>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gridSpan="2">
                  <a:txBody>
                    <a:bodyPr/>
                    <a:lstStyle/>
                    <a:p>
                      <a:pPr marL="0" lvl="0" indent="0" algn="l" rtl="0">
                        <a:lnSpc>
                          <a:spcPct val="100000"/>
                        </a:lnSpc>
                        <a:spcBef>
                          <a:spcPts val="0"/>
                        </a:spcBef>
                        <a:spcAft>
                          <a:spcPts val="0"/>
                        </a:spcAft>
                        <a:buNone/>
                      </a:pPr>
                      <a:r>
                        <a:rPr lang="en" sz="1000">
                          <a:solidFill>
                            <a:schemeClr val="dk1"/>
                          </a:solidFill>
                          <a:latin typeface="Century Gothic"/>
                          <a:ea typeface="Century Gothic"/>
                          <a:cs typeface="Century Gothic"/>
                          <a:sym typeface="Century Gothic"/>
                        </a:rPr>
                        <a:t>Children’s personal, social and emotional development (PSED) is crucial for children to lead healthy and happy lives, and is fundamental to their cognitive development. Underpinning their personal development are the important attachments that shape their social world. Strong, warm and supportive relationships with adults enable children to learn how to understand their own feelings and those of others.</a:t>
                      </a:r>
                      <a:endParaRPr sz="1000">
                        <a:solidFill>
                          <a:schemeClr val="dk1"/>
                        </a:solidFill>
                        <a:latin typeface="Century Gothic"/>
                        <a:ea typeface="Century Gothic"/>
                        <a:cs typeface="Century Gothic"/>
                        <a:sym typeface="Century Gothic"/>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graphicFrame>
        <p:nvGraphicFramePr>
          <p:cNvPr id="83" name="Google Shape;83;p16"/>
          <p:cNvGraphicFramePr/>
          <p:nvPr/>
        </p:nvGraphicFramePr>
        <p:xfrm>
          <a:off x="124913" y="1326425"/>
          <a:ext cx="10439500" cy="2098040"/>
        </p:xfrm>
        <a:graphic>
          <a:graphicData uri="http://schemas.openxmlformats.org/drawingml/2006/table">
            <a:tbl>
              <a:tblPr>
                <a:noFill/>
                <a:tableStyleId>{73C40E1F-C5D9-413B-8752-48439C1C1E52}</a:tableStyleId>
              </a:tblPr>
              <a:tblGrid>
                <a:gridCol w="2609875">
                  <a:extLst>
                    <a:ext uri="{9D8B030D-6E8A-4147-A177-3AD203B41FA5}">
                      <a16:colId xmlns:a16="http://schemas.microsoft.com/office/drawing/2014/main" val="20000"/>
                    </a:ext>
                  </a:extLst>
                </a:gridCol>
                <a:gridCol w="2609875">
                  <a:extLst>
                    <a:ext uri="{9D8B030D-6E8A-4147-A177-3AD203B41FA5}">
                      <a16:colId xmlns:a16="http://schemas.microsoft.com/office/drawing/2014/main" val="20001"/>
                    </a:ext>
                  </a:extLst>
                </a:gridCol>
                <a:gridCol w="2609875">
                  <a:extLst>
                    <a:ext uri="{9D8B030D-6E8A-4147-A177-3AD203B41FA5}">
                      <a16:colId xmlns:a16="http://schemas.microsoft.com/office/drawing/2014/main" val="20002"/>
                    </a:ext>
                  </a:extLst>
                </a:gridCol>
                <a:gridCol w="2609875">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On Entry</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Autumn</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Spring</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Summer</a:t>
                      </a:r>
                      <a:endParaRPr sz="1100">
                        <a:latin typeface="Century Gothic"/>
                        <a:ea typeface="Century Gothic"/>
                        <a:cs typeface="Century Gothic"/>
                        <a:sym typeface="Century Gothic"/>
                      </a:endParaRPr>
                    </a:p>
                  </a:txBody>
                  <a:tcPr marL="63500" marR="63500" marT="63500" marB="63500">
                    <a:solidFill>
                      <a:srgbClr val="CCCCCC"/>
                    </a:solidFill>
                  </a:tcPr>
                </a:tc>
                <a:extLst>
                  <a:ext uri="{0D108BD9-81ED-4DB2-BD59-A6C34878D82A}">
                    <a16:rowId xmlns:a16="http://schemas.microsoft.com/office/drawing/2014/main" val="10000"/>
                  </a:ext>
                </a:extLst>
              </a:tr>
              <a:tr h="1283250">
                <a:tc>
                  <a:txBody>
                    <a:bodyPr/>
                    <a:lstStyle/>
                    <a:p>
                      <a:pPr marL="0" lvl="0" indent="0" algn="l" rtl="0">
                        <a:lnSpc>
                          <a:spcPct val="100000"/>
                        </a:lnSpc>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Enjoy </a:t>
                      </a:r>
                      <a:r>
                        <a:rPr lang="en" sz="1000" b="1">
                          <a:solidFill>
                            <a:schemeClr val="dk1"/>
                          </a:solidFill>
                          <a:latin typeface="Century Gothic"/>
                          <a:ea typeface="Century Gothic"/>
                          <a:cs typeface="Century Gothic"/>
                          <a:sym typeface="Century Gothic"/>
                        </a:rPr>
                        <a:t>starting</a:t>
                      </a:r>
                      <a:r>
                        <a:rPr lang="en" sz="1000">
                          <a:solidFill>
                            <a:schemeClr val="dk1"/>
                          </a:solidFill>
                          <a:latin typeface="Century Gothic"/>
                          <a:ea typeface="Century Gothic"/>
                          <a:cs typeface="Century Gothic"/>
                          <a:sym typeface="Century Gothic"/>
                        </a:rPr>
                        <a:t> to </a:t>
                      </a:r>
                      <a:r>
                        <a:rPr lang="en" sz="1000" b="1">
                          <a:solidFill>
                            <a:schemeClr val="dk1"/>
                          </a:solidFill>
                          <a:latin typeface="Century Gothic"/>
                          <a:ea typeface="Century Gothic"/>
                          <a:cs typeface="Century Gothic"/>
                          <a:sym typeface="Century Gothic"/>
                        </a:rPr>
                        <a:t>kick</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throw</a:t>
                      </a:r>
                      <a:r>
                        <a:rPr lang="en" sz="1000">
                          <a:solidFill>
                            <a:schemeClr val="dk1"/>
                          </a:solidFill>
                          <a:latin typeface="Century Gothic"/>
                          <a:ea typeface="Century Gothic"/>
                          <a:cs typeface="Century Gothic"/>
                          <a:sym typeface="Century Gothic"/>
                        </a:rPr>
                        <a:t> and </a:t>
                      </a:r>
                      <a:r>
                        <a:rPr lang="en" sz="1000" b="1">
                          <a:solidFill>
                            <a:schemeClr val="dk1"/>
                          </a:solidFill>
                          <a:latin typeface="Century Gothic"/>
                          <a:ea typeface="Century Gothic"/>
                          <a:cs typeface="Century Gothic"/>
                          <a:sym typeface="Century Gothic"/>
                        </a:rPr>
                        <a:t>catch</a:t>
                      </a:r>
                      <a:r>
                        <a:rPr lang="en" sz="1000">
                          <a:solidFill>
                            <a:schemeClr val="dk1"/>
                          </a:solidFill>
                          <a:latin typeface="Century Gothic"/>
                          <a:ea typeface="Century Gothic"/>
                          <a:cs typeface="Century Gothic"/>
                          <a:sym typeface="Century Gothic"/>
                        </a:rPr>
                        <a:t> balls. </a:t>
                      </a:r>
                      <a:r>
                        <a:rPr lang="en" sz="1000" b="1">
                          <a:solidFill>
                            <a:schemeClr val="dk1"/>
                          </a:solidFill>
                          <a:latin typeface="Century Gothic"/>
                          <a:ea typeface="Century Gothic"/>
                          <a:cs typeface="Century Gothic"/>
                          <a:sym typeface="Century Gothic"/>
                        </a:rPr>
                        <a:t>Build independently</a:t>
                      </a:r>
                      <a:r>
                        <a:rPr lang="en" sz="1000">
                          <a:solidFill>
                            <a:schemeClr val="dk1"/>
                          </a:solidFill>
                          <a:latin typeface="Century Gothic"/>
                          <a:ea typeface="Century Gothic"/>
                          <a:cs typeface="Century Gothic"/>
                          <a:sym typeface="Century Gothic"/>
                        </a:rPr>
                        <a:t> with a range of appropriate resources. </a:t>
                      </a:r>
                      <a:r>
                        <a:rPr lang="en" sz="1000" b="1">
                          <a:solidFill>
                            <a:schemeClr val="dk1"/>
                          </a:solidFill>
                          <a:latin typeface="Century Gothic"/>
                          <a:ea typeface="Century Gothic"/>
                          <a:cs typeface="Century Gothic"/>
                          <a:sym typeface="Century Gothic"/>
                        </a:rPr>
                        <a:t>Clap</a:t>
                      </a:r>
                      <a:r>
                        <a:rPr lang="en" sz="1000">
                          <a:solidFill>
                            <a:schemeClr val="dk1"/>
                          </a:solidFill>
                          <a:latin typeface="Century Gothic"/>
                          <a:ea typeface="Century Gothic"/>
                          <a:cs typeface="Century Gothic"/>
                          <a:sym typeface="Century Gothic"/>
                        </a:rPr>
                        <a:t> and </a:t>
                      </a:r>
                      <a:r>
                        <a:rPr lang="en" sz="1000" b="1">
                          <a:solidFill>
                            <a:schemeClr val="dk1"/>
                          </a:solidFill>
                          <a:latin typeface="Century Gothic"/>
                          <a:ea typeface="Century Gothic"/>
                          <a:cs typeface="Century Gothic"/>
                          <a:sym typeface="Century Gothic"/>
                        </a:rPr>
                        <a:t>stamp to music</a:t>
                      </a:r>
                      <a:r>
                        <a:rPr lang="en" sz="1000">
                          <a:solidFill>
                            <a:schemeClr val="dk1"/>
                          </a:solidFill>
                          <a:latin typeface="Century Gothic"/>
                          <a:ea typeface="Century Gothic"/>
                          <a:cs typeface="Century Gothic"/>
                          <a:sym typeface="Century Gothic"/>
                        </a:rPr>
                        <a:t>. Use l</a:t>
                      </a:r>
                      <a:r>
                        <a:rPr lang="en" sz="1000" b="1">
                          <a:solidFill>
                            <a:schemeClr val="dk1"/>
                          </a:solidFill>
                          <a:latin typeface="Century Gothic"/>
                          <a:ea typeface="Century Gothic"/>
                          <a:cs typeface="Century Gothic"/>
                          <a:sym typeface="Century Gothic"/>
                        </a:rPr>
                        <a:t>arge and small motor skills </a:t>
                      </a:r>
                      <a:r>
                        <a:rPr lang="en" sz="1000">
                          <a:solidFill>
                            <a:schemeClr val="dk1"/>
                          </a:solidFill>
                          <a:latin typeface="Century Gothic"/>
                          <a:ea typeface="Century Gothic"/>
                          <a:cs typeface="Century Gothic"/>
                          <a:sym typeface="Century Gothic"/>
                        </a:rPr>
                        <a:t>to do things </a:t>
                      </a:r>
                      <a:r>
                        <a:rPr lang="en" sz="1000" b="1">
                          <a:solidFill>
                            <a:schemeClr val="dk1"/>
                          </a:solidFill>
                          <a:latin typeface="Century Gothic"/>
                          <a:ea typeface="Century Gothic"/>
                          <a:cs typeface="Century Gothic"/>
                          <a:sym typeface="Century Gothic"/>
                        </a:rPr>
                        <a:t>independently</a:t>
                      </a:r>
                      <a:r>
                        <a:rPr lang="en" sz="1000">
                          <a:solidFill>
                            <a:schemeClr val="dk1"/>
                          </a:solidFill>
                          <a:latin typeface="Century Gothic"/>
                          <a:ea typeface="Century Gothic"/>
                          <a:cs typeface="Century Gothic"/>
                          <a:sym typeface="Century Gothic"/>
                        </a:rPr>
                        <a:t>, for example manage buttons and zips, and pour drinks. Learn to use the toilet </a:t>
                      </a:r>
                      <a:r>
                        <a:rPr lang="en" sz="1000" b="1">
                          <a:solidFill>
                            <a:schemeClr val="dk1"/>
                          </a:solidFill>
                          <a:latin typeface="Century Gothic"/>
                          <a:ea typeface="Century Gothic"/>
                          <a:cs typeface="Century Gothic"/>
                          <a:sym typeface="Century Gothic"/>
                        </a:rPr>
                        <a:t>with help then independence</a:t>
                      </a:r>
                      <a:r>
                        <a:rPr lang="en" sz="1000">
                          <a:solidFill>
                            <a:schemeClr val="dk1"/>
                          </a:solidFill>
                          <a:latin typeface="Century Gothic"/>
                          <a:ea typeface="Century Gothic"/>
                          <a:cs typeface="Century Gothic"/>
                          <a:sym typeface="Century Gothic"/>
                        </a:rPr>
                        <a:t>.</a:t>
                      </a:r>
                      <a:endParaRPr sz="1000">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1000">
                          <a:solidFill>
                            <a:schemeClr val="dk1"/>
                          </a:solidFill>
                          <a:latin typeface="Century Gothic"/>
                          <a:ea typeface="Century Gothic"/>
                          <a:cs typeface="Century Gothic"/>
                          <a:sym typeface="Century Gothic"/>
                        </a:rPr>
                        <a:t>Develop movement in terms of </a:t>
                      </a:r>
                      <a:r>
                        <a:rPr lang="en" sz="1000" b="1">
                          <a:solidFill>
                            <a:schemeClr val="dk1"/>
                          </a:solidFill>
                          <a:latin typeface="Century Gothic"/>
                          <a:ea typeface="Century Gothic"/>
                          <a:cs typeface="Century Gothic"/>
                          <a:sym typeface="Century Gothic"/>
                        </a:rPr>
                        <a:t>balancing, riding and ball skills</a:t>
                      </a:r>
                      <a:r>
                        <a:rPr lang="en" sz="1000">
                          <a:solidFill>
                            <a:schemeClr val="dk1"/>
                          </a:solidFill>
                          <a:latin typeface="Century Gothic"/>
                          <a:ea typeface="Century Gothic"/>
                          <a:cs typeface="Century Gothic"/>
                          <a:sym typeface="Century Gothic"/>
                        </a:rPr>
                        <a:t>. Use large-muscle movements to </a:t>
                      </a:r>
                      <a:r>
                        <a:rPr lang="en" sz="1000" b="1">
                          <a:solidFill>
                            <a:schemeClr val="dk1"/>
                          </a:solidFill>
                          <a:latin typeface="Century Gothic"/>
                          <a:ea typeface="Century Gothic"/>
                          <a:cs typeface="Century Gothic"/>
                          <a:sym typeface="Century Gothic"/>
                        </a:rPr>
                        <a:t>wave flags/streamers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paint and make marks</a:t>
                      </a:r>
                      <a:r>
                        <a:rPr lang="en" sz="1000">
                          <a:solidFill>
                            <a:schemeClr val="dk1"/>
                          </a:solidFill>
                          <a:latin typeface="Century Gothic"/>
                          <a:ea typeface="Century Gothic"/>
                          <a:cs typeface="Century Gothic"/>
                          <a:sym typeface="Century Gothic"/>
                        </a:rPr>
                        <a:t>.</a:t>
                      </a:r>
                      <a:endParaRPr sz="1000">
                        <a:solidFill>
                          <a:schemeClr val="dk1"/>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Match type of movement </a:t>
                      </a:r>
                      <a:r>
                        <a:rPr lang="en" sz="1000">
                          <a:solidFill>
                            <a:schemeClr val="dk1"/>
                          </a:solidFill>
                          <a:latin typeface="Century Gothic"/>
                          <a:ea typeface="Century Gothic"/>
                          <a:cs typeface="Century Gothic"/>
                          <a:sym typeface="Century Gothic"/>
                        </a:rPr>
                        <a:t>to activities. Use </a:t>
                      </a:r>
                      <a:r>
                        <a:rPr lang="en" sz="1000" b="1">
                          <a:solidFill>
                            <a:schemeClr val="dk1"/>
                          </a:solidFill>
                          <a:latin typeface="Century Gothic"/>
                          <a:ea typeface="Century Gothic"/>
                          <a:cs typeface="Century Gothic"/>
                          <a:sym typeface="Century Gothic"/>
                        </a:rPr>
                        <a:t>one-handed tools</a:t>
                      </a:r>
                      <a:r>
                        <a:rPr lang="en" sz="1000">
                          <a:solidFill>
                            <a:schemeClr val="dk1"/>
                          </a:solidFill>
                          <a:latin typeface="Century Gothic"/>
                          <a:ea typeface="Century Gothic"/>
                          <a:cs typeface="Century Gothic"/>
                          <a:sym typeface="Century Gothic"/>
                        </a:rPr>
                        <a:t> and equipment. Start to </a:t>
                      </a:r>
                      <a:r>
                        <a:rPr lang="en" sz="1000" b="1">
                          <a:solidFill>
                            <a:schemeClr val="dk1"/>
                          </a:solidFill>
                          <a:latin typeface="Century Gothic"/>
                          <a:ea typeface="Century Gothic"/>
                          <a:cs typeface="Century Gothic"/>
                          <a:sym typeface="Century Gothic"/>
                        </a:rPr>
                        <a:t>eat independently</a:t>
                      </a:r>
                      <a:r>
                        <a:rPr lang="en" sz="1000">
                          <a:solidFill>
                            <a:schemeClr val="dk1"/>
                          </a:solidFill>
                          <a:latin typeface="Century Gothic"/>
                          <a:ea typeface="Century Gothic"/>
                          <a:cs typeface="Century Gothic"/>
                          <a:sym typeface="Century Gothic"/>
                        </a:rPr>
                        <a:t>, learning to </a:t>
                      </a:r>
                      <a:r>
                        <a:rPr lang="en" sz="1000" b="1">
                          <a:solidFill>
                            <a:schemeClr val="dk1"/>
                          </a:solidFill>
                          <a:latin typeface="Century Gothic"/>
                          <a:ea typeface="Century Gothic"/>
                          <a:cs typeface="Century Gothic"/>
                          <a:sym typeface="Century Gothic"/>
                        </a:rPr>
                        <a:t>use a knife &amp; fork</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Increasingly independent </a:t>
                      </a:r>
                      <a:r>
                        <a:rPr lang="en" sz="1000">
                          <a:solidFill>
                            <a:schemeClr val="dk1"/>
                          </a:solidFill>
                          <a:latin typeface="Century Gothic"/>
                          <a:ea typeface="Century Gothic"/>
                          <a:cs typeface="Century Gothic"/>
                          <a:sym typeface="Century Gothic"/>
                        </a:rPr>
                        <a:t>with </a:t>
                      </a:r>
                      <a:r>
                        <a:rPr lang="en" sz="1000" b="1">
                          <a:solidFill>
                            <a:schemeClr val="dk1"/>
                          </a:solidFill>
                          <a:latin typeface="Century Gothic"/>
                          <a:ea typeface="Century Gothic"/>
                          <a:cs typeface="Century Gothic"/>
                          <a:sym typeface="Century Gothic"/>
                        </a:rPr>
                        <a:t>dressing/undressing</a:t>
                      </a:r>
                      <a:r>
                        <a:rPr lang="en" sz="1000">
                          <a:solidFill>
                            <a:schemeClr val="dk1"/>
                          </a:solidFill>
                          <a:latin typeface="Century Gothic"/>
                          <a:ea typeface="Century Gothic"/>
                          <a:cs typeface="Century Gothic"/>
                          <a:sym typeface="Century Gothic"/>
                        </a:rPr>
                        <a:t>.</a:t>
                      </a:r>
                      <a:r>
                        <a:rPr lang="en" sz="1000" b="1">
                          <a:solidFill>
                            <a:schemeClr val="dk1"/>
                          </a:solidFill>
                          <a:latin typeface="Century Gothic"/>
                          <a:ea typeface="Century Gothic"/>
                          <a:cs typeface="Century Gothic"/>
                          <a:sym typeface="Century Gothic"/>
                        </a:rPr>
                        <a:t> </a:t>
                      </a:r>
                      <a:r>
                        <a:rPr lang="en" sz="1000">
                          <a:solidFill>
                            <a:schemeClr val="dk1"/>
                          </a:solidFill>
                          <a:latin typeface="Century Gothic"/>
                          <a:ea typeface="Century Gothic"/>
                          <a:cs typeface="Century Gothic"/>
                          <a:sym typeface="Century Gothic"/>
                        </a:rPr>
                        <a:t>Begin to </a:t>
                      </a:r>
                      <a:r>
                        <a:rPr lang="en" sz="1000" b="1">
                          <a:solidFill>
                            <a:schemeClr val="dk1"/>
                          </a:solidFill>
                          <a:latin typeface="Century Gothic"/>
                          <a:ea typeface="Century Gothic"/>
                          <a:cs typeface="Century Gothic"/>
                          <a:sym typeface="Century Gothic"/>
                        </a:rPr>
                        <a:t>recognise danger</a:t>
                      </a:r>
                      <a:r>
                        <a:rPr lang="en" sz="1000">
                          <a:solidFill>
                            <a:schemeClr val="dk1"/>
                          </a:solidFill>
                          <a:latin typeface="Century Gothic"/>
                          <a:ea typeface="Century Gothic"/>
                          <a:cs typeface="Century Gothic"/>
                          <a:sym typeface="Century Gothic"/>
                        </a:rPr>
                        <a:t>, seeking support/comfort from significant adults.</a:t>
                      </a:r>
                      <a:endParaRPr sz="10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Go up steps </a:t>
                      </a:r>
                      <a:r>
                        <a:rPr lang="en" sz="1000">
                          <a:solidFill>
                            <a:schemeClr val="dk1"/>
                          </a:solidFill>
                          <a:latin typeface="Century Gothic"/>
                          <a:ea typeface="Century Gothic"/>
                          <a:cs typeface="Century Gothic"/>
                          <a:sym typeface="Century Gothic"/>
                        </a:rPr>
                        <a:t>and stairs, or </a:t>
                      </a:r>
                      <a:r>
                        <a:rPr lang="en" sz="1000" b="1">
                          <a:solidFill>
                            <a:schemeClr val="dk1"/>
                          </a:solidFill>
                          <a:latin typeface="Century Gothic"/>
                          <a:ea typeface="Century Gothic"/>
                          <a:cs typeface="Century Gothic"/>
                          <a:sym typeface="Century Gothic"/>
                        </a:rPr>
                        <a:t>climb up apparatus</a:t>
                      </a:r>
                      <a:r>
                        <a:rPr lang="en" sz="1000">
                          <a:solidFill>
                            <a:schemeClr val="dk1"/>
                          </a:solidFill>
                          <a:latin typeface="Century Gothic"/>
                          <a:ea typeface="Century Gothic"/>
                          <a:cs typeface="Century Gothic"/>
                          <a:sym typeface="Century Gothic"/>
                        </a:rPr>
                        <a:t>. Increasingly able to use and remember </a:t>
                      </a:r>
                      <a:r>
                        <a:rPr lang="en" sz="1000" b="1">
                          <a:solidFill>
                            <a:schemeClr val="dk1"/>
                          </a:solidFill>
                          <a:latin typeface="Century Gothic"/>
                          <a:ea typeface="Century Gothic"/>
                          <a:cs typeface="Century Gothic"/>
                          <a:sym typeface="Century Gothic"/>
                        </a:rPr>
                        <a:t>sequences and patterns of movements </a:t>
                      </a:r>
                      <a:r>
                        <a:rPr lang="en" sz="1000">
                          <a:solidFill>
                            <a:schemeClr val="dk1"/>
                          </a:solidFill>
                          <a:latin typeface="Century Gothic"/>
                          <a:ea typeface="Century Gothic"/>
                          <a:cs typeface="Century Gothic"/>
                          <a:sym typeface="Century Gothic"/>
                        </a:rPr>
                        <a:t>which are related to music or rhythm. </a:t>
                      </a:r>
                      <a:r>
                        <a:rPr lang="en" sz="1000" b="1">
                          <a:solidFill>
                            <a:schemeClr val="dk1"/>
                          </a:solidFill>
                          <a:latin typeface="Century Gothic"/>
                          <a:ea typeface="Century Gothic"/>
                          <a:cs typeface="Century Gothic"/>
                          <a:sym typeface="Century Gothic"/>
                        </a:rPr>
                        <a:t>Choose the right resources</a:t>
                      </a:r>
                      <a:r>
                        <a:rPr lang="en" sz="1000">
                          <a:solidFill>
                            <a:schemeClr val="dk1"/>
                          </a:solidFill>
                          <a:latin typeface="Century Gothic"/>
                          <a:ea typeface="Century Gothic"/>
                          <a:cs typeface="Century Gothic"/>
                          <a:sym typeface="Century Gothic"/>
                        </a:rPr>
                        <a:t> to carry out their own plan. Use a comfortable grip with </a:t>
                      </a:r>
                      <a:r>
                        <a:rPr lang="en" sz="1000" b="1">
                          <a:solidFill>
                            <a:schemeClr val="dk1"/>
                          </a:solidFill>
                          <a:latin typeface="Century Gothic"/>
                          <a:ea typeface="Century Gothic"/>
                          <a:cs typeface="Century Gothic"/>
                          <a:sym typeface="Century Gothic"/>
                        </a:rPr>
                        <a:t>good control when holding pens</a:t>
                      </a:r>
                      <a:r>
                        <a:rPr lang="en" sz="1000">
                          <a:solidFill>
                            <a:schemeClr val="dk1"/>
                          </a:solidFill>
                          <a:latin typeface="Century Gothic"/>
                          <a:ea typeface="Century Gothic"/>
                          <a:cs typeface="Century Gothic"/>
                          <a:sym typeface="Century Gothic"/>
                        </a:rPr>
                        <a:t> and pencils. </a:t>
                      </a:r>
                      <a:r>
                        <a:rPr lang="en" sz="1000" b="1">
                          <a:solidFill>
                            <a:schemeClr val="dk1"/>
                          </a:solidFill>
                          <a:latin typeface="Century Gothic"/>
                          <a:ea typeface="Century Gothic"/>
                          <a:cs typeface="Century Gothic"/>
                          <a:sym typeface="Century Gothic"/>
                        </a:rPr>
                        <a:t>Increasingly independent </a:t>
                      </a:r>
                      <a:r>
                        <a:rPr lang="en" sz="1000">
                          <a:solidFill>
                            <a:schemeClr val="dk1"/>
                          </a:solidFill>
                          <a:latin typeface="Century Gothic"/>
                          <a:ea typeface="Century Gothic"/>
                          <a:cs typeface="Century Gothic"/>
                          <a:sym typeface="Century Gothic"/>
                        </a:rPr>
                        <a:t>in meeting their </a:t>
                      </a:r>
                      <a:r>
                        <a:rPr lang="en" sz="1000" b="1">
                          <a:solidFill>
                            <a:schemeClr val="dk1"/>
                          </a:solidFill>
                          <a:latin typeface="Century Gothic"/>
                          <a:ea typeface="Century Gothic"/>
                          <a:cs typeface="Century Gothic"/>
                          <a:sym typeface="Century Gothic"/>
                        </a:rPr>
                        <a:t>own care needs</a:t>
                      </a:r>
                      <a:r>
                        <a:rPr lang="en" sz="1000">
                          <a:solidFill>
                            <a:schemeClr val="dk1"/>
                          </a:solidFill>
                          <a:latin typeface="Century Gothic"/>
                          <a:ea typeface="Century Gothic"/>
                          <a:cs typeface="Century Gothic"/>
                          <a:sym typeface="Century Gothic"/>
                        </a:rPr>
                        <a:t>.</a:t>
                      </a:r>
                      <a:endParaRPr sz="11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Skip, hop, stand on one leg and </a:t>
                      </a:r>
                      <a:r>
                        <a:rPr lang="en" sz="1000" b="1">
                          <a:solidFill>
                            <a:schemeClr val="dk1"/>
                          </a:solidFill>
                          <a:latin typeface="Century Gothic"/>
                          <a:ea typeface="Century Gothic"/>
                          <a:cs typeface="Century Gothic"/>
                          <a:sym typeface="Century Gothic"/>
                        </a:rPr>
                        <a:t>hold a pose</a:t>
                      </a:r>
                      <a:r>
                        <a:rPr lang="en" sz="1000">
                          <a:solidFill>
                            <a:schemeClr val="dk1"/>
                          </a:solidFill>
                          <a:latin typeface="Century Gothic"/>
                          <a:ea typeface="Century Gothic"/>
                          <a:cs typeface="Century Gothic"/>
                          <a:sym typeface="Century Gothic"/>
                        </a:rPr>
                        <a:t>. Use a range of </a:t>
                      </a:r>
                      <a:r>
                        <a:rPr lang="en" sz="1000" b="1">
                          <a:solidFill>
                            <a:schemeClr val="dk1"/>
                          </a:solidFill>
                          <a:latin typeface="Century Gothic"/>
                          <a:ea typeface="Century Gothic"/>
                          <a:cs typeface="Century Gothic"/>
                          <a:sym typeface="Century Gothic"/>
                        </a:rPr>
                        <a:t>large-muscle </a:t>
                      </a:r>
                      <a:r>
                        <a:rPr lang="en" sz="1000">
                          <a:solidFill>
                            <a:schemeClr val="dk1"/>
                          </a:solidFill>
                          <a:latin typeface="Century Gothic"/>
                          <a:ea typeface="Century Gothic"/>
                          <a:cs typeface="Century Gothic"/>
                          <a:sym typeface="Century Gothic"/>
                        </a:rPr>
                        <a:t>movements. Begin to </a:t>
                      </a:r>
                      <a:r>
                        <a:rPr lang="en" sz="1000" b="1">
                          <a:solidFill>
                            <a:schemeClr val="dk1"/>
                          </a:solidFill>
                          <a:latin typeface="Century Gothic"/>
                          <a:ea typeface="Century Gothic"/>
                          <a:cs typeface="Century Gothic"/>
                          <a:sym typeface="Century Gothic"/>
                        </a:rPr>
                        <a:t>negotiate space</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Start taking part</a:t>
                      </a:r>
                      <a:r>
                        <a:rPr lang="en" sz="1000">
                          <a:solidFill>
                            <a:schemeClr val="dk1"/>
                          </a:solidFill>
                          <a:latin typeface="Century Gothic"/>
                          <a:ea typeface="Century Gothic"/>
                          <a:cs typeface="Century Gothic"/>
                          <a:sym typeface="Century Gothic"/>
                        </a:rPr>
                        <a:t> in some group activities which they make up. </a:t>
                      </a:r>
                      <a:r>
                        <a:rPr lang="en" sz="1000" b="1">
                          <a:solidFill>
                            <a:schemeClr val="dk1"/>
                          </a:solidFill>
                          <a:latin typeface="Century Gothic"/>
                          <a:ea typeface="Century Gothic"/>
                          <a:cs typeface="Century Gothic"/>
                          <a:sym typeface="Century Gothic"/>
                        </a:rPr>
                        <a:t>Collaborate</a:t>
                      </a:r>
                      <a:r>
                        <a:rPr lang="en" sz="1000">
                          <a:solidFill>
                            <a:schemeClr val="dk1"/>
                          </a:solidFill>
                          <a:latin typeface="Century Gothic"/>
                          <a:ea typeface="Century Gothic"/>
                          <a:cs typeface="Century Gothic"/>
                          <a:sym typeface="Century Gothic"/>
                        </a:rPr>
                        <a:t> to manage large items. Recognise some </a:t>
                      </a:r>
                      <a:r>
                        <a:rPr lang="en" sz="1000" b="1">
                          <a:solidFill>
                            <a:schemeClr val="dk1"/>
                          </a:solidFill>
                          <a:latin typeface="Century Gothic"/>
                          <a:ea typeface="Century Gothic"/>
                          <a:cs typeface="Century Gothic"/>
                          <a:sym typeface="Century Gothic"/>
                        </a:rPr>
                        <a:t>safety considerations</a:t>
                      </a:r>
                      <a:r>
                        <a:rPr lang="en" sz="1000">
                          <a:solidFill>
                            <a:schemeClr val="dk1"/>
                          </a:solidFill>
                          <a:latin typeface="Century Gothic"/>
                          <a:ea typeface="Century Gothic"/>
                          <a:cs typeface="Century Gothic"/>
                          <a:sym typeface="Century Gothic"/>
                        </a:rPr>
                        <a:t>. Show a preference for a </a:t>
                      </a:r>
                      <a:r>
                        <a:rPr lang="en" sz="1000" b="1">
                          <a:solidFill>
                            <a:schemeClr val="dk1"/>
                          </a:solidFill>
                          <a:latin typeface="Century Gothic"/>
                          <a:ea typeface="Century Gothic"/>
                          <a:cs typeface="Century Gothic"/>
                          <a:sym typeface="Century Gothic"/>
                        </a:rPr>
                        <a:t>dominant hand</a:t>
                      </a:r>
                      <a:r>
                        <a:rPr lang="en" sz="1000">
                          <a:solidFill>
                            <a:schemeClr val="dk1"/>
                          </a:solidFill>
                          <a:latin typeface="Century Gothic"/>
                          <a:ea typeface="Century Gothic"/>
                          <a:cs typeface="Century Gothic"/>
                          <a:sym typeface="Century Gothic"/>
                        </a:rPr>
                        <a:t>. Make </a:t>
                      </a:r>
                      <a:r>
                        <a:rPr lang="en" sz="1000" b="1">
                          <a:solidFill>
                            <a:schemeClr val="dk1"/>
                          </a:solidFill>
                          <a:latin typeface="Century Gothic"/>
                          <a:ea typeface="Century Gothic"/>
                          <a:cs typeface="Century Gothic"/>
                          <a:sym typeface="Century Gothic"/>
                        </a:rPr>
                        <a:t>healthy choices</a:t>
                      </a:r>
                      <a:r>
                        <a:rPr lang="en" sz="1000">
                          <a:solidFill>
                            <a:schemeClr val="dk1"/>
                          </a:solidFill>
                          <a:latin typeface="Century Gothic"/>
                          <a:ea typeface="Century Gothic"/>
                          <a:cs typeface="Century Gothic"/>
                          <a:sym typeface="Century Gothic"/>
                        </a:rPr>
                        <a:t> about food, drink, activity and toothbrushing.</a:t>
                      </a:r>
                      <a:endParaRPr sz="1000">
                        <a:solidFill>
                          <a:schemeClr val="dk1"/>
                        </a:solidFill>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sp>
        <p:nvSpPr>
          <p:cNvPr id="84" name="Google Shape;84;p16"/>
          <p:cNvSpPr txBox="1"/>
          <p:nvPr/>
        </p:nvSpPr>
        <p:spPr>
          <a:xfrm>
            <a:off x="25650" y="0"/>
            <a:ext cx="1068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latin typeface="Century Gothic"/>
                <a:ea typeface="Century Gothic"/>
                <a:cs typeface="Century Gothic"/>
                <a:sym typeface="Century Gothic"/>
              </a:rPr>
              <a:t>Physical Development Progression </a:t>
            </a:r>
            <a:r>
              <a:rPr lang="en" sz="1800">
                <a:solidFill>
                  <a:schemeClr val="dk1"/>
                </a:solidFill>
                <a:latin typeface="Century Gothic"/>
                <a:ea typeface="Century Gothic"/>
                <a:cs typeface="Century Gothic"/>
                <a:sym typeface="Century Gothic"/>
              </a:rPr>
              <a:t>Checkpoints</a:t>
            </a:r>
            <a:endParaRPr sz="1800">
              <a:latin typeface="Century Gothic"/>
              <a:ea typeface="Century Gothic"/>
              <a:cs typeface="Century Gothic"/>
              <a:sym typeface="Century Gothic"/>
            </a:endParaRPr>
          </a:p>
        </p:txBody>
      </p:sp>
      <p:graphicFrame>
        <p:nvGraphicFramePr>
          <p:cNvPr id="85" name="Google Shape;85;p16"/>
          <p:cNvGraphicFramePr/>
          <p:nvPr/>
        </p:nvGraphicFramePr>
        <p:xfrm>
          <a:off x="124913" y="3473475"/>
          <a:ext cx="10439500" cy="2098040"/>
        </p:xfrm>
        <a:graphic>
          <a:graphicData uri="http://schemas.openxmlformats.org/drawingml/2006/table">
            <a:tbl>
              <a:tblPr>
                <a:noFill/>
                <a:tableStyleId>{73C40E1F-C5D9-413B-8752-48439C1C1E52}</a:tableStyleId>
              </a:tblPr>
              <a:tblGrid>
                <a:gridCol w="2609875">
                  <a:extLst>
                    <a:ext uri="{9D8B030D-6E8A-4147-A177-3AD203B41FA5}">
                      <a16:colId xmlns:a16="http://schemas.microsoft.com/office/drawing/2014/main" val="20000"/>
                    </a:ext>
                  </a:extLst>
                </a:gridCol>
                <a:gridCol w="2609875">
                  <a:extLst>
                    <a:ext uri="{9D8B030D-6E8A-4147-A177-3AD203B41FA5}">
                      <a16:colId xmlns:a16="http://schemas.microsoft.com/office/drawing/2014/main" val="20001"/>
                    </a:ext>
                  </a:extLst>
                </a:gridCol>
                <a:gridCol w="2609875">
                  <a:extLst>
                    <a:ext uri="{9D8B030D-6E8A-4147-A177-3AD203B41FA5}">
                      <a16:colId xmlns:a16="http://schemas.microsoft.com/office/drawing/2014/main" val="20002"/>
                    </a:ext>
                  </a:extLst>
                </a:gridCol>
                <a:gridCol w="2609875">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Reception On Entry</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Autumn</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Spring</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Summer</a:t>
                      </a:r>
                      <a:endParaRPr sz="1100">
                        <a:latin typeface="Century Gothic"/>
                        <a:ea typeface="Century Gothic"/>
                        <a:cs typeface="Century Gothic"/>
                        <a:sym typeface="Century Gothic"/>
                      </a:endParaRPr>
                    </a:p>
                  </a:txBody>
                  <a:tcPr marL="63500" marR="63500" marT="63500" marB="63500">
                    <a:solidFill>
                      <a:srgbClr val="CCCCCC"/>
                    </a:solidFill>
                  </a:tcPr>
                </a:tc>
                <a:extLst>
                  <a:ext uri="{0D108BD9-81ED-4DB2-BD59-A6C34878D82A}">
                    <a16:rowId xmlns:a16="http://schemas.microsoft.com/office/drawing/2014/main" val="10000"/>
                  </a:ext>
                </a:extLst>
              </a:tr>
              <a:tr h="1617050">
                <a:tc>
                  <a:txBody>
                    <a:bodyPr/>
                    <a:lstStyle/>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Skip, hop, stand on one leg and </a:t>
                      </a:r>
                      <a:r>
                        <a:rPr lang="en" sz="1000" b="1">
                          <a:solidFill>
                            <a:schemeClr val="dk1"/>
                          </a:solidFill>
                          <a:latin typeface="Century Gothic"/>
                          <a:ea typeface="Century Gothic"/>
                          <a:cs typeface="Century Gothic"/>
                          <a:sym typeface="Century Gothic"/>
                        </a:rPr>
                        <a:t>hold a pose</a:t>
                      </a:r>
                      <a:r>
                        <a:rPr lang="en" sz="1000">
                          <a:solidFill>
                            <a:schemeClr val="dk1"/>
                          </a:solidFill>
                          <a:latin typeface="Century Gothic"/>
                          <a:ea typeface="Century Gothic"/>
                          <a:cs typeface="Century Gothic"/>
                          <a:sym typeface="Century Gothic"/>
                        </a:rPr>
                        <a:t>. Use a range of </a:t>
                      </a:r>
                      <a:r>
                        <a:rPr lang="en" sz="1000" b="1">
                          <a:solidFill>
                            <a:schemeClr val="dk1"/>
                          </a:solidFill>
                          <a:latin typeface="Century Gothic"/>
                          <a:ea typeface="Century Gothic"/>
                          <a:cs typeface="Century Gothic"/>
                          <a:sym typeface="Century Gothic"/>
                        </a:rPr>
                        <a:t>large-muscle </a:t>
                      </a:r>
                      <a:r>
                        <a:rPr lang="en" sz="1000">
                          <a:solidFill>
                            <a:schemeClr val="dk1"/>
                          </a:solidFill>
                          <a:latin typeface="Century Gothic"/>
                          <a:ea typeface="Century Gothic"/>
                          <a:cs typeface="Century Gothic"/>
                          <a:sym typeface="Century Gothic"/>
                        </a:rPr>
                        <a:t>movements. Begin to </a:t>
                      </a:r>
                      <a:r>
                        <a:rPr lang="en" sz="1000" b="1">
                          <a:solidFill>
                            <a:schemeClr val="dk1"/>
                          </a:solidFill>
                          <a:latin typeface="Century Gothic"/>
                          <a:ea typeface="Century Gothic"/>
                          <a:cs typeface="Century Gothic"/>
                          <a:sym typeface="Century Gothic"/>
                        </a:rPr>
                        <a:t>negotiate space</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Start taking part</a:t>
                      </a:r>
                      <a:r>
                        <a:rPr lang="en" sz="1000">
                          <a:solidFill>
                            <a:schemeClr val="dk1"/>
                          </a:solidFill>
                          <a:latin typeface="Century Gothic"/>
                          <a:ea typeface="Century Gothic"/>
                          <a:cs typeface="Century Gothic"/>
                          <a:sym typeface="Century Gothic"/>
                        </a:rPr>
                        <a:t> in some group activities which they make up. </a:t>
                      </a:r>
                      <a:r>
                        <a:rPr lang="en" sz="1000" b="1">
                          <a:solidFill>
                            <a:schemeClr val="dk1"/>
                          </a:solidFill>
                          <a:latin typeface="Century Gothic"/>
                          <a:ea typeface="Century Gothic"/>
                          <a:cs typeface="Century Gothic"/>
                          <a:sym typeface="Century Gothic"/>
                        </a:rPr>
                        <a:t>Collaborate</a:t>
                      </a:r>
                      <a:r>
                        <a:rPr lang="en" sz="1000">
                          <a:solidFill>
                            <a:schemeClr val="dk1"/>
                          </a:solidFill>
                          <a:latin typeface="Century Gothic"/>
                          <a:ea typeface="Century Gothic"/>
                          <a:cs typeface="Century Gothic"/>
                          <a:sym typeface="Century Gothic"/>
                        </a:rPr>
                        <a:t> to manage large items. Recognise some </a:t>
                      </a:r>
                      <a:r>
                        <a:rPr lang="en" sz="1000" b="1">
                          <a:solidFill>
                            <a:schemeClr val="dk1"/>
                          </a:solidFill>
                          <a:latin typeface="Century Gothic"/>
                          <a:ea typeface="Century Gothic"/>
                          <a:cs typeface="Century Gothic"/>
                          <a:sym typeface="Century Gothic"/>
                        </a:rPr>
                        <a:t>safety considerations</a:t>
                      </a:r>
                      <a:r>
                        <a:rPr lang="en" sz="1000">
                          <a:solidFill>
                            <a:schemeClr val="dk1"/>
                          </a:solidFill>
                          <a:latin typeface="Century Gothic"/>
                          <a:ea typeface="Century Gothic"/>
                          <a:cs typeface="Century Gothic"/>
                          <a:sym typeface="Century Gothic"/>
                        </a:rPr>
                        <a:t>. Show a preference for a </a:t>
                      </a:r>
                      <a:r>
                        <a:rPr lang="en" sz="1000" b="1">
                          <a:solidFill>
                            <a:schemeClr val="dk1"/>
                          </a:solidFill>
                          <a:latin typeface="Century Gothic"/>
                          <a:ea typeface="Century Gothic"/>
                          <a:cs typeface="Century Gothic"/>
                          <a:sym typeface="Century Gothic"/>
                        </a:rPr>
                        <a:t>dominant hand</a:t>
                      </a:r>
                      <a:r>
                        <a:rPr lang="en" sz="1000">
                          <a:solidFill>
                            <a:schemeClr val="dk1"/>
                          </a:solidFill>
                          <a:latin typeface="Century Gothic"/>
                          <a:ea typeface="Century Gothic"/>
                          <a:cs typeface="Century Gothic"/>
                          <a:sym typeface="Century Gothic"/>
                        </a:rPr>
                        <a:t>. Make </a:t>
                      </a:r>
                      <a:r>
                        <a:rPr lang="en" sz="1000" b="1">
                          <a:solidFill>
                            <a:schemeClr val="dk1"/>
                          </a:solidFill>
                          <a:latin typeface="Century Gothic"/>
                          <a:ea typeface="Century Gothic"/>
                          <a:cs typeface="Century Gothic"/>
                          <a:sym typeface="Century Gothic"/>
                        </a:rPr>
                        <a:t>healthy choices</a:t>
                      </a:r>
                      <a:r>
                        <a:rPr lang="en" sz="1000">
                          <a:solidFill>
                            <a:schemeClr val="dk1"/>
                          </a:solidFill>
                          <a:latin typeface="Century Gothic"/>
                          <a:ea typeface="Century Gothic"/>
                          <a:cs typeface="Century Gothic"/>
                          <a:sym typeface="Century Gothic"/>
                        </a:rPr>
                        <a:t> about food, drink, activity and toothbrushing.</a:t>
                      </a:r>
                      <a:endParaRPr sz="10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Develop the skills needed to </a:t>
                      </a:r>
                      <a:r>
                        <a:rPr lang="en" sz="1000" b="1">
                          <a:solidFill>
                            <a:schemeClr val="dk1"/>
                          </a:solidFill>
                          <a:latin typeface="Century Gothic"/>
                          <a:ea typeface="Century Gothic"/>
                          <a:cs typeface="Century Gothic"/>
                          <a:sym typeface="Century Gothic"/>
                        </a:rPr>
                        <a:t>manage the school day</a:t>
                      </a:r>
                      <a:r>
                        <a:rPr lang="en" sz="1000">
                          <a:solidFill>
                            <a:schemeClr val="dk1"/>
                          </a:solidFill>
                          <a:latin typeface="Century Gothic"/>
                          <a:ea typeface="Century Gothic"/>
                          <a:cs typeface="Century Gothic"/>
                          <a:sym typeface="Century Gothic"/>
                        </a:rPr>
                        <a:t> successfully. </a:t>
                      </a:r>
                      <a:r>
                        <a:rPr lang="en" sz="1000" b="1">
                          <a:solidFill>
                            <a:schemeClr val="dk1"/>
                          </a:solidFill>
                          <a:latin typeface="Century Gothic"/>
                          <a:ea typeface="Century Gothic"/>
                          <a:cs typeface="Century Gothic"/>
                          <a:sym typeface="Century Gothic"/>
                        </a:rPr>
                        <a:t>Refine the fundamental movement skills </a:t>
                      </a:r>
                      <a:r>
                        <a:rPr lang="en" sz="1000">
                          <a:solidFill>
                            <a:schemeClr val="dk1"/>
                          </a:solidFill>
                          <a:latin typeface="Century Gothic"/>
                          <a:ea typeface="Century Gothic"/>
                          <a:cs typeface="Century Gothic"/>
                          <a:sym typeface="Century Gothic"/>
                        </a:rPr>
                        <a:t>already acquired. Progress towards a more </a:t>
                      </a:r>
                      <a:r>
                        <a:rPr lang="en" sz="1000" b="1">
                          <a:solidFill>
                            <a:schemeClr val="dk1"/>
                          </a:solidFill>
                          <a:latin typeface="Century Gothic"/>
                          <a:ea typeface="Century Gothic"/>
                          <a:cs typeface="Century Gothic"/>
                          <a:sym typeface="Century Gothic"/>
                        </a:rPr>
                        <a:t>fluent style of moving</a:t>
                      </a:r>
                      <a:r>
                        <a:rPr lang="en" sz="1000">
                          <a:solidFill>
                            <a:schemeClr val="dk1"/>
                          </a:solidFill>
                          <a:latin typeface="Century Gothic"/>
                          <a:ea typeface="Century Gothic"/>
                          <a:cs typeface="Century Gothic"/>
                          <a:sym typeface="Century Gothic"/>
                        </a:rPr>
                        <a:t>. Develop </a:t>
                      </a:r>
                      <a:r>
                        <a:rPr lang="en" sz="1000" b="1">
                          <a:solidFill>
                            <a:schemeClr val="dk1"/>
                          </a:solidFill>
                          <a:latin typeface="Century Gothic"/>
                          <a:ea typeface="Century Gothic"/>
                          <a:cs typeface="Century Gothic"/>
                          <a:sym typeface="Century Gothic"/>
                        </a:rPr>
                        <a:t>overall body-strength, balance, coordination and agility</a:t>
                      </a:r>
                      <a:r>
                        <a:rPr lang="en" sz="1000">
                          <a:solidFill>
                            <a:schemeClr val="dk1"/>
                          </a:solidFill>
                          <a:latin typeface="Century Gothic"/>
                          <a:ea typeface="Century Gothic"/>
                          <a:cs typeface="Century Gothic"/>
                          <a:sym typeface="Century Gothic"/>
                        </a:rPr>
                        <a:t>. Develop </a:t>
                      </a:r>
                      <a:r>
                        <a:rPr lang="en" sz="1000" b="1">
                          <a:solidFill>
                            <a:schemeClr val="dk1"/>
                          </a:solidFill>
                          <a:latin typeface="Century Gothic"/>
                          <a:ea typeface="Century Gothic"/>
                          <a:cs typeface="Century Gothic"/>
                          <a:sym typeface="Century Gothic"/>
                        </a:rPr>
                        <a:t>small motor skills </a:t>
                      </a:r>
                      <a:r>
                        <a:rPr lang="en" sz="1000">
                          <a:solidFill>
                            <a:schemeClr val="dk1"/>
                          </a:solidFill>
                          <a:latin typeface="Century Gothic"/>
                          <a:ea typeface="Century Gothic"/>
                          <a:cs typeface="Century Gothic"/>
                          <a:sym typeface="Century Gothic"/>
                        </a:rPr>
                        <a:t>to use tools </a:t>
                      </a:r>
                      <a:r>
                        <a:rPr lang="en" sz="1000" b="1">
                          <a:solidFill>
                            <a:schemeClr val="dk1"/>
                          </a:solidFill>
                          <a:latin typeface="Century Gothic"/>
                          <a:ea typeface="Century Gothic"/>
                          <a:cs typeface="Century Gothic"/>
                          <a:sym typeface="Century Gothic"/>
                        </a:rPr>
                        <a:t>competently, safely &amp; confidently</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Know and talk about </a:t>
                      </a:r>
                      <a:r>
                        <a:rPr lang="en" sz="1000">
                          <a:solidFill>
                            <a:schemeClr val="dk1"/>
                          </a:solidFill>
                          <a:latin typeface="Century Gothic"/>
                          <a:ea typeface="Century Gothic"/>
                          <a:cs typeface="Century Gothic"/>
                          <a:sym typeface="Century Gothic"/>
                        </a:rPr>
                        <a:t>factors that support </a:t>
                      </a:r>
                      <a:r>
                        <a:rPr lang="en" sz="1000" b="1">
                          <a:solidFill>
                            <a:schemeClr val="dk1"/>
                          </a:solidFill>
                          <a:latin typeface="Century Gothic"/>
                          <a:ea typeface="Century Gothic"/>
                          <a:cs typeface="Century Gothic"/>
                          <a:sym typeface="Century Gothic"/>
                        </a:rPr>
                        <a:t>overall health &amp; wellbeing</a:t>
                      </a:r>
                      <a:r>
                        <a:rPr lang="en" sz="1000">
                          <a:solidFill>
                            <a:schemeClr val="dk1"/>
                          </a:solidFill>
                          <a:latin typeface="Century Gothic"/>
                          <a:ea typeface="Century Gothic"/>
                          <a:cs typeface="Century Gothic"/>
                          <a:sym typeface="Century Gothic"/>
                        </a:rPr>
                        <a:t>. </a:t>
                      </a:r>
                      <a:endParaRPr sz="12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Develop </a:t>
                      </a:r>
                      <a:r>
                        <a:rPr lang="en" sz="1000" b="1">
                          <a:solidFill>
                            <a:schemeClr val="dk1"/>
                          </a:solidFill>
                          <a:latin typeface="Century Gothic"/>
                          <a:ea typeface="Century Gothic"/>
                          <a:cs typeface="Century Gothic"/>
                          <a:sym typeface="Century Gothic"/>
                        </a:rPr>
                        <a:t>overall body-strength, balance, coordination and agility </a:t>
                      </a:r>
                      <a:r>
                        <a:rPr lang="en" sz="1000">
                          <a:solidFill>
                            <a:schemeClr val="dk1"/>
                          </a:solidFill>
                          <a:latin typeface="Century Gothic"/>
                          <a:ea typeface="Century Gothic"/>
                          <a:cs typeface="Century Gothic"/>
                          <a:sym typeface="Century Gothic"/>
                        </a:rPr>
                        <a:t>needed to engage successfully with future physical education sessions and other physical disciplines. Use a range of </a:t>
                      </a:r>
                      <a:r>
                        <a:rPr lang="en" sz="1000" b="1">
                          <a:solidFill>
                            <a:schemeClr val="dk1"/>
                          </a:solidFill>
                          <a:latin typeface="Century Gothic"/>
                          <a:ea typeface="Century Gothic"/>
                          <a:cs typeface="Century Gothic"/>
                          <a:sym typeface="Century Gothic"/>
                        </a:rPr>
                        <a:t>large and small apparatus</a:t>
                      </a:r>
                      <a:r>
                        <a:rPr lang="en" sz="1000">
                          <a:solidFill>
                            <a:schemeClr val="dk1"/>
                          </a:solidFill>
                          <a:latin typeface="Century Gothic"/>
                          <a:ea typeface="Century Gothic"/>
                          <a:cs typeface="Century Gothic"/>
                          <a:sym typeface="Century Gothic"/>
                        </a:rPr>
                        <a:t>. Develop </a:t>
                      </a:r>
                      <a:r>
                        <a:rPr lang="en" sz="1000" b="1">
                          <a:solidFill>
                            <a:schemeClr val="dk1"/>
                          </a:solidFill>
                          <a:latin typeface="Century Gothic"/>
                          <a:ea typeface="Century Gothic"/>
                          <a:cs typeface="Century Gothic"/>
                          <a:sym typeface="Century Gothic"/>
                        </a:rPr>
                        <a:t>confidence, competence, precision</a:t>
                      </a:r>
                      <a:r>
                        <a:rPr lang="en" sz="1000">
                          <a:solidFill>
                            <a:schemeClr val="dk1"/>
                          </a:solidFill>
                          <a:latin typeface="Century Gothic"/>
                          <a:ea typeface="Century Gothic"/>
                          <a:cs typeface="Century Gothic"/>
                          <a:sym typeface="Century Gothic"/>
                        </a:rPr>
                        <a:t> and accuracy when engaging in </a:t>
                      </a:r>
                      <a:r>
                        <a:rPr lang="en" sz="1000" b="1">
                          <a:solidFill>
                            <a:schemeClr val="dk1"/>
                          </a:solidFill>
                          <a:latin typeface="Century Gothic"/>
                          <a:ea typeface="Century Gothic"/>
                          <a:cs typeface="Century Gothic"/>
                          <a:sym typeface="Century Gothic"/>
                        </a:rPr>
                        <a:t>ball activities</a:t>
                      </a:r>
                      <a:r>
                        <a:rPr lang="en" sz="1000">
                          <a:solidFill>
                            <a:schemeClr val="dk1"/>
                          </a:solidFill>
                          <a:latin typeface="Century Gothic"/>
                          <a:ea typeface="Century Gothic"/>
                          <a:cs typeface="Century Gothic"/>
                          <a:sym typeface="Century Gothic"/>
                        </a:rPr>
                        <a:t>. </a:t>
                      </a:r>
                      <a:endParaRPr sz="10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1000">
                          <a:solidFill>
                            <a:schemeClr val="dk1"/>
                          </a:solidFill>
                          <a:latin typeface="Century Gothic"/>
                          <a:ea typeface="Century Gothic"/>
                          <a:cs typeface="Century Gothic"/>
                          <a:sym typeface="Century Gothic"/>
                        </a:rPr>
                        <a:t>Further </a:t>
                      </a:r>
                      <a:r>
                        <a:rPr lang="en" sz="1000" b="1">
                          <a:solidFill>
                            <a:schemeClr val="dk1"/>
                          </a:solidFill>
                          <a:latin typeface="Century Gothic"/>
                          <a:ea typeface="Century Gothic"/>
                          <a:cs typeface="Century Gothic"/>
                          <a:sym typeface="Century Gothic"/>
                        </a:rPr>
                        <a:t>develop and refine a range of ball skills</a:t>
                      </a:r>
                      <a:r>
                        <a:rPr lang="en" sz="1000">
                          <a:solidFill>
                            <a:schemeClr val="dk1"/>
                          </a:solidFill>
                          <a:latin typeface="Century Gothic"/>
                          <a:ea typeface="Century Gothic"/>
                          <a:cs typeface="Century Gothic"/>
                          <a:sym typeface="Century Gothic"/>
                        </a:rPr>
                        <a:t>. Use </a:t>
                      </a:r>
                      <a:r>
                        <a:rPr lang="en" sz="1000" b="1">
                          <a:solidFill>
                            <a:schemeClr val="dk1"/>
                          </a:solidFill>
                          <a:latin typeface="Century Gothic"/>
                          <a:ea typeface="Century Gothic"/>
                          <a:cs typeface="Century Gothic"/>
                          <a:sym typeface="Century Gothic"/>
                        </a:rPr>
                        <a:t>core muscle strength</a:t>
                      </a:r>
                      <a:r>
                        <a:rPr lang="en" sz="1000">
                          <a:solidFill>
                            <a:schemeClr val="dk1"/>
                          </a:solidFill>
                          <a:latin typeface="Century Gothic"/>
                          <a:ea typeface="Century Gothic"/>
                          <a:cs typeface="Century Gothic"/>
                          <a:sym typeface="Century Gothic"/>
                        </a:rPr>
                        <a:t> to achieve a </a:t>
                      </a:r>
                      <a:r>
                        <a:rPr lang="en" sz="1000" b="1">
                          <a:solidFill>
                            <a:schemeClr val="dk1"/>
                          </a:solidFill>
                          <a:latin typeface="Century Gothic"/>
                          <a:ea typeface="Century Gothic"/>
                          <a:cs typeface="Century Gothic"/>
                          <a:sym typeface="Century Gothic"/>
                        </a:rPr>
                        <a:t>good posture</a:t>
                      </a:r>
                      <a:r>
                        <a:rPr lang="en" sz="1000">
                          <a:solidFill>
                            <a:schemeClr val="dk1"/>
                          </a:solidFill>
                          <a:latin typeface="Century Gothic"/>
                          <a:ea typeface="Century Gothic"/>
                          <a:cs typeface="Century Gothic"/>
                          <a:sym typeface="Century Gothic"/>
                        </a:rPr>
                        <a:t> when sitting at a table or sitting on the floor. </a:t>
                      </a:r>
                      <a:r>
                        <a:rPr lang="en" sz="1000" b="1">
                          <a:solidFill>
                            <a:schemeClr val="dk1"/>
                          </a:solidFill>
                          <a:latin typeface="Century Gothic"/>
                          <a:ea typeface="Century Gothic"/>
                          <a:cs typeface="Century Gothic"/>
                          <a:sym typeface="Century Gothic"/>
                        </a:rPr>
                        <a:t>Combine different movements </a:t>
                      </a:r>
                      <a:r>
                        <a:rPr lang="en" sz="1000">
                          <a:solidFill>
                            <a:schemeClr val="dk1"/>
                          </a:solidFill>
                          <a:latin typeface="Century Gothic"/>
                          <a:ea typeface="Century Gothic"/>
                          <a:cs typeface="Century Gothic"/>
                          <a:sym typeface="Century Gothic"/>
                        </a:rPr>
                        <a:t>with ease and fluency. </a:t>
                      </a:r>
                      <a:r>
                        <a:rPr lang="en" sz="1000" b="1">
                          <a:solidFill>
                            <a:schemeClr val="dk1"/>
                          </a:solidFill>
                          <a:latin typeface="Century Gothic"/>
                          <a:ea typeface="Century Gothic"/>
                          <a:cs typeface="Century Gothic"/>
                          <a:sym typeface="Century Gothic"/>
                        </a:rPr>
                        <a:t>Confidently and safely</a:t>
                      </a:r>
                      <a:r>
                        <a:rPr lang="en" sz="1000">
                          <a:solidFill>
                            <a:schemeClr val="dk1"/>
                          </a:solidFill>
                          <a:latin typeface="Century Gothic"/>
                          <a:ea typeface="Century Gothic"/>
                          <a:cs typeface="Century Gothic"/>
                          <a:sym typeface="Century Gothic"/>
                        </a:rPr>
                        <a:t> use a range of </a:t>
                      </a:r>
                      <a:r>
                        <a:rPr lang="en" sz="1000" b="1">
                          <a:solidFill>
                            <a:schemeClr val="dk1"/>
                          </a:solidFill>
                          <a:latin typeface="Century Gothic"/>
                          <a:ea typeface="Century Gothic"/>
                          <a:cs typeface="Century Gothic"/>
                          <a:sym typeface="Century Gothic"/>
                        </a:rPr>
                        <a:t>large and small apparatus.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Develop the foundations of a handwriting style </a:t>
                      </a:r>
                      <a:r>
                        <a:rPr lang="en" sz="1000">
                          <a:solidFill>
                            <a:schemeClr val="dk1"/>
                          </a:solidFill>
                          <a:latin typeface="Century Gothic"/>
                          <a:ea typeface="Century Gothic"/>
                          <a:cs typeface="Century Gothic"/>
                          <a:sym typeface="Century Gothic"/>
                        </a:rPr>
                        <a:t>which is fast, accurate and efficient.</a:t>
                      </a:r>
                      <a:endParaRPr sz="1000">
                        <a:solidFill>
                          <a:schemeClr val="dk1"/>
                        </a:solidFill>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86" name="Google Shape;86;p16"/>
          <p:cNvGraphicFramePr/>
          <p:nvPr/>
        </p:nvGraphicFramePr>
        <p:xfrm>
          <a:off x="124913" y="5620525"/>
          <a:ext cx="10439500" cy="103124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1100">
                          <a:latin typeface="Century Gothic"/>
                          <a:ea typeface="Century Gothic"/>
                          <a:cs typeface="Century Gothic"/>
                          <a:sym typeface="Century Gothic"/>
                        </a:rPr>
                        <a:t>Reception Early Learning Goals (ELGs)</a:t>
                      </a:r>
                      <a:endParaRPr sz="1100">
                        <a:latin typeface="Century Gothic"/>
                        <a:ea typeface="Century Gothic"/>
                        <a:cs typeface="Century Gothic"/>
                        <a:sym typeface="Century Gothic"/>
                      </a:endParaRPr>
                    </a:p>
                  </a:txBody>
                  <a:tcPr marL="63500" marR="63500" marT="63500" marB="63500">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a:txBody>
                    <a:bodyPr/>
                    <a:lstStyle/>
                    <a:p>
                      <a:pPr marL="0" lvl="0" indent="0" algn="l" rtl="0">
                        <a:lnSpc>
                          <a:spcPct val="100000"/>
                        </a:lnSpc>
                        <a:spcBef>
                          <a:spcPts val="0"/>
                        </a:spcBef>
                        <a:spcAft>
                          <a:spcPts val="0"/>
                        </a:spcAft>
                        <a:buNone/>
                      </a:pPr>
                      <a:r>
                        <a:rPr lang="en" sz="1000" b="1">
                          <a:latin typeface="Century Gothic"/>
                          <a:ea typeface="Century Gothic"/>
                          <a:cs typeface="Century Gothic"/>
                          <a:sym typeface="Century Gothic"/>
                        </a:rPr>
                        <a:t>Gross Motor Skills</a:t>
                      </a:r>
                      <a:endParaRPr sz="1000" b="1">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Negotiate space and obstacles safely</a:t>
                      </a:r>
                      <a:r>
                        <a:rPr lang="en" sz="1000">
                          <a:solidFill>
                            <a:schemeClr val="dk1"/>
                          </a:solidFill>
                          <a:latin typeface="Century Gothic"/>
                          <a:ea typeface="Century Gothic"/>
                          <a:cs typeface="Century Gothic"/>
                          <a:sym typeface="Century Gothic"/>
                        </a:rPr>
                        <a:t>, with consideration for themselves and others. Demonstrate </a:t>
                      </a:r>
                      <a:r>
                        <a:rPr lang="en" sz="1000" b="1">
                          <a:solidFill>
                            <a:schemeClr val="dk1"/>
                          </a:solidFill>
                          <a:latin typeface="Century Gothic"/>
                          <a:ea typeface="Century Gothic"/>
                          <a:cs typeface="Century Gothic"/>
                          <a:sym typeface="Century Gothic"/>
                        </a:rPr>
                        <a:t>strength, balance and coordination</a:t>
                      </a:r>
                      <a:r>
                        <a:rPr lang="en" sz="1000">
                          <a:solidFill>
                            <a:schemeClr val="dk1"/>
                          </a:solidFill>
                          <a:latin typeface="Century Gothic"/>
                          <a:ea typeface="Century Gothic"/>
                          <a:cs typeface="Century Gothic"/>
                          <a:sym typeface="Century Gothic"/>
                        </a:rPr>
                        <a:t> when playing. </a:t>
                      </a:r>
                      <a:r>
                        <a:rPr lang="en" sz="1000" b="1">
                          <a:solidFill>
                            <a:schemeClr val="dk1"/>
                          </a:solidFill>
                          <a:latin typeface="Century Gothic"/>
                          <a:ea typeface="Century Gothic"/>
                          <a:cs typeface="Century Gothic"/>
                          <a:sym typeface="Century Gothic"/>
                        </a:rPr>
                        <a:t>Move energetically</a:t>
                      </a:r>
                      <a:r>
                        <a:rPr lang="en" sz="1000">
                          <a:solidFill>
                            <a:schemeClr val="dk1"/>
                          </a:solidFill>
                          <a:latin typeface="Century Gothic"/>
                          <a:ea typeface="Century Gothic"/>
                          <a:cs typeface="Century Gothic"/>
                          <a:sym typeface="Century Gothic"/>
                        </a:rPr>
                        <a:t>, such as running, jumping, dancing, hopping, skipping and climbing.</a:t>
                      </a:r>
                      <a:endParaRPr sz="1000">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Fine Motor Skills</a:t>
                      </a:r>
                      <a:endParaRPr sz="1000" b="1">
                        <a:solidFill>
                          <a:schemeClr val="dk1"/>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Hold a pencil effectively</a:t>
                      </a:r>
                      <a:r>
                        <a:rPr lang="en" sz="1000">
                          <a:solidFill>
                            <a:schemeClr val="dk1"/>
                          </a:solidFill>
                          <a:latin typeface="Century Gothic"/>
                          <a:ea typeface="Century Gothic"/>
                          <a:cs typeface="Century Gothic"/>
                          <a:sym typeface="Century Gothic"/>
                        </a:rPr>
                        <a:t> in preparation for fluent writing – using the </a:t>
                      </a:r>
                      <a:r>
                        <a:rPr lang="en" sz="1000" b="1">
                          <a:solidFill>
                            <a:schemeClr val="dk1"/>
                          </a:solidFill>
                          <a:latin typeface="Century Gothic"/>
                          <a:ea typeface="Century Gothic"/>
                          <a:cs typeface="Century Gothic"/>
                          <a:sym typeface="Century Gothic"/>
                        </a:rPr>
                        <a:t>tripod grip</a:t>
                      </a:r>
                      <a:r>
                        <a:rPr lang="en" sz="1000">
                          <a:solidFill>
                            <a:schemeClr val="dk1"/>
                          </a:solidFill>
                          <a:latin typeface="Century Gothic"/>
                          <a:ea typeface="Century Gothic"/>
                          <a:cs typeface="Century Gothic"/>
                          <a:sym typeface="Century Gothic"/>
                        </a:rPr>
                        <a:t> in almost all cases. Use a </a:t>
                      </a:r>
                      <a:r>
                        <a:rPr lang="en" sz="1000" b="1">
                          <a:solidFill>
                            <a:schemeClr val="dk1"/>
                          </a:solidFill>
                          <a:latin typeface="Century Gothic"/>
                          <a:ea typeface="Century Gothic"/>
                          <a:cs typeface="Century Gothic"/>
                          <a:sym typeface="Century Gothic"/>
                        </a:rPr>
                        <a:t>range of small tools</a:t>
                      </a:r>
                      <a:r>
                        <a:rPr lang="en" sz="1000">
                          <a:solidFill>
                            <a:schemeClr val="dk1"/>
                          </a:solidFill>
                          <a:latin typeface="Century Gothic"/>
                          <a:ea typeface="Century Gothic"/>
                          <a:cs typeface="Century Gothic"/>
                          <a:sym typeface="Century Gothic"/>
                        </a:rPr>
                        <a:t>, including scissors, paint brushes and cutlery. Begin to </a:t>
                      </a:r>
                      <a:r>
                        <a:rPr lang="en" sz="1000" b="1">
                          <a:solidFill>
                            <a:schemeClr val="dk1"/>
                          </a:solidFill>
                          <a:latin typeface="Century Gothic"/>
                          <a:ea typeface="Century Gothic"/>
                          <a:cs typeface="Century Gothic"/>
                          <a:sym typeface="Century Gothic"/>
                        </a:rPr>
                        <a:t>show accuracy and care when drawing</a:t>
                      </a:r>
                      <a:r>
                        <a:rPr lang="en" sz="1000">
                          <a:solidFill>
                            <a:schemeClr val="dk1"/>
                          </a:solidFill>
                          <a:latin typeface="Century Gothic"/>
                          <a:ea typeface="Century Gothic"/>
                          <a:cs typeface="Century Gothic"/>
                          <a:sym typeface="Century Gothic"/>
                        </a:rPr>
                        <a:t>.</a:t>
                      </a:r>
                      <a:endParaRPr sz="1000" b="1">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87" name="Google Shape;87;p16"/>
          <p:cNvGraphicFramePr/>
          <p:nvPr/>
        </p:nvGraphicFramePr>
        <p:xfrm>
          <a:off x="124900" y="6700775"/>
          <a:ext cx="10439500" cy="72644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1100">
                          <a:latin typeface="Century Gothic"/>
                          <a:ea typeface="Century Gothic"/>
                          <a:cs typeface="Century Gothic"/>
                          <a:sym typeface="Century Gothic"/>
                        </a:rPr>
                        <a:t>Linked Curriculum Goals</a:t>
                      </a:r>
                      <a:endParaRPr sz="1100">
                        <a:latin typeface="Century Gothic"/>
                        <a:ea typeface="Century Gothic"/>
                        <a:cs typeface="Century Gothic"/>
                        <a:sym typeface="Century Gothic"/>
                      </a:endParaRPr>
                    </a:p>
                  </a:txBody>
                  <a:tcPr marL="63500" marR="63500" marT="63500" marB="63500">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a:txBody>
                    <a:bodyPr/>
                    <a:lstStyle/>
                    <a:p>
                      <a:pPr marL="0" lvl="0" indent="0" algn="l" rtl="0">
                        <a:lnSpc>
                          <a:spcPct val="100000"/>
                        </a:lnSpc>
                        <a:spcBef>
                          <a:spcPts val="0"/>
                        </a:spcBef>
                        <a:spcAft>
                          <a:spcPts val="0"/>
                        </a:spcAft>
                        <a:buNone/>
                      </a:pPr>
                      <a:r>
                        <a:rPr lang="en" sz="1000" b="1">
                          <a:latin typeface="Century Gothic"/>
                          <a:ea typeface="Century Gothic"/>
                          <a:cs typeface="Century Gothic"/>
                          <a:sym typeface="Century Gothic"/>
                        </a:rPr>
                        <a:t>Nursery</a:t>
                      </a:r>
                      <a:endParaRPr sz="1000" b="1">
                        <a:latin typeface="Century Gothic"/>
                        <a:ea typeface="Century Gothic"/>
                        <a:cs typeface="Century Gothic"/>
                        <a:sym typeface="Century Gothic"/>
                      </a:endParaRPr>
                    </a:p>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Explore</a:t>
                      </a:r>
                      <a:r>
                        <a:rPr lang="en" sz="1000" b="1">
                          <a:solidFill>
                            <a:schemeClr val="dk1"/>
                          </a:solidFill>
                          <a:latin typeface="Century Gothic"/>
                          <a:ea typeface="Century Gothic"/>
                          <a:cs typeface="Century Gothic"/>
                          <a:sym typeface="Century Gothic"/>
                        </a:rPr>
                        <a:t> </a:t>
                      </a:r>
                      <a:r>
                        <a:rPr lang="en" sz="1000">
                          <a:solidFill>
                            <a:schemeClr val="dk1"/>
                          </a:solidFill>
                          <a:latin typeface="Century Gothic"/>
                          <a:ea typeface="Century Gothic"/>
                          <a:cs typeface="Century Gothic"/>
                          <a:sym typeface="Century Gothic"/>
                        </a:rPr>
                        <a:t>an obstacle course using a range of movement. </a:t>
                      </a:r>
                      <a:endParaRPr sz="1000">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Reception</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Navigate</a:t>
                      </a:r>
                      <a:r>
                        <a:rPr lang="en" sz="1000" b="1">
                          <a:solidFill>
                            <a:schemeClr val="dk1"/>
                          </a:solidFill>
                          <a:latin typeface="Century Gothic"/>
                          <a:ea typeface="Century Gothic"/>
                          <a:cs typeface="Century Gothic"/>
                          <a:sym typeface="Century Gothic"/>
                        </a:rPr>
                        <a:t> </a:t>
                      </a:r>
                      <a:r>
                        <a:rPr lang="en" sz="1000">
                          <a:solidFill>
                            <a:schemeClr val="dk1"/>
                          </a:solidFill>
                          <a:latin typeface="Century Gothic"/>
                          <a:ea typeface="Century Gothic"/>
                          <a:cs typeface="Century Gothic"/>
                          <a:sym typeface="Century Gothic"/>
                        </a:rPr>
                        <a:t>the climbing frame effectively.</a:t>
                      </a:r>
                      <a:endParaRPr sz="1000">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88" name="Google Shape;88;p16"/>
          <p:cNvGraphicFramePr/>
          <p:nvPr/>
        </p:nvGraphicFramePr>
        <p:xfrm>
          <a:off x="124913" y="401125"/>
          <a:ext cx="10439500" cy="87884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EYFS Statutory Educational Programme</a:t>
                      </a:r>
                      <a:endParaRPr sz="1100">
                        <a:latin typeface="Century Gothic"/>
                        <a:ea typeface="Century Gothic"/>
                        <a:cs typeface="Century Gothic"/>
                        <a:sym typeface="Century Gothic"/>
                      </a:endParaRPr>
                    </a:p>
                  </a:txBody>
                  <a:tcPr marL="63500" marR="63500" marT="63500" marB="63500">
                    <a:lnB w="12700" cap="flat" cmpd="sng">
                      <a:solidFill>
                        <a:srgbClr val="000000"/>
                      </a:solidFill>
                      <a:prstDash val="solid"/>
                      <a:round/>
                      <a:headEnd type="none" w="sm" len="sm"/>
                      <a:tailEnd type="none" w="sm" len="sm"/>
                    </a:lnB>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gridSpan="2">
                  <a:txBody>
                    <a:bodyPr/>
                    <a:lstStyle/>
                    <a:p>
                      <a:pPr marL="0" lvl="0" indent="0" algn="l" rtl="0">
                        <a:lnSpc>
                          <a:spcPct val="100000"/>
                        </a:lnSpc>
                        <a:spcBef>
                          <a:spcPts val="0"/>
                        </a:spcBef>
                        <a:spcAft>
                          <a:spcPts val="0"/>
                        </a:spcAft>
                        <a:buNone/>
                      </a:pPr>
                      <a:r>
                        <a:rPr lang="en" sz="1000">
                          <a:solidFill>
                            <a:schemeClr val="dk1"/>
                          </a:solidFill>
                          <a:latin typeface="Century Gothic"/>
                          <a:ea typeface="Century Gothic"/>
                          <a:cs typeface="Century Gothic"/>
                          <a:sym typeface="Century Gothic"/>
                        </a:rPr>
                        <a:t>Physical activity is vital in children’s all-round development, enabling them to pursue happy, healthy and active lives. Gross and fine motor experiences develop incrementally throughout early childhood, starting with sensory explorations and the development of a child’s strength, coordination and positional awareness through tummy time, crawling and play movement with both objects and adults.</a:t>
                      </a:r>
                      <a:endParaRPr sz="1000">
                        <a:solidFill>
                          <a:schemeClr val="dk1"/>
                        </a:solidFill>
                        <a:latin typeface="Century Gothic"/>
                        <a:ea typeface="Century Gothic"/>
                        <a:cs typeface="Century Gothic"/>
                        <a:sym typeface="Century Gothic"/>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graphicFrame>
        <p:nvGraphicFramePr>
          <p:cNvPr id="93" name="Google Shape;93;p17"/>
          <p:cNvGraphicFramePr/>
          <p:nvPr/>
        </p:nvGraphicFramePr>
        <p:xfrm>
          <a:off x="124900" y="1528175"/>
          <a:ext cx="3000000" cy="3000000"/>
        </p:xfrm>
        <a:graphic>
          <a:graphicData uri="http://schemas.openxmlformats.org/drawingml/2006/table">
            <a:tbl>
              <a:tblPr>
                <a:noFill/>
                <a:tableStyleId>{73C40E1F-C5D9-413B-8752-48439C1C1E52}</a:tableStyleId>
              </a:tblPr>
              <a:tblGrid>
                <a:gridCol w="2609875">
                  <a:extLst>
                    <a:ext uri="{9D8B030D-6E8A-4147-A177-3AD203B41FA5}">
                      <a16:colId xmlns:a16="http://schemas.microsoft.com/office/drawing/2014/main" val="20000"/>
                    </a:ext>
                  </a:extLst>
                </a:gridCol>
                <a:gridCol w="2609875">
                  <a:extLst>
                    <a:ext uri="{9D8B030D-6E8A-4147-A177-3AD203B41FA5}">
                      <a16:colId xmlns:a16="http://schemas.microsoft.com/office/drawing/2014/main" val="20001"/>
                    </a:ext>
                  </a:extLst>
                </a:gridCol>
                <a:gridCol w="2609875">
                  <a:extLst>
                    <a:ext uri="{9D8B030D-6E8A-4147-A177-3AD203B41FA5}">
                      <a16:colId xmlns:a16="http://schemas.microsoft.com/office/drawing/2014/main" val="20002"/>
                    </a:ext>
                  </a:extLst>
                </a:gridCol>
                <a:gridCol w="2609875">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On Entry</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Autumn</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Spring</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Summer</a:t>
                      </a:r>
                      <a:endParaRPr sz="1100">
                        <a:latin typeface="Century Gothic"/>
                        <a:ea typeface="Century Gothic"/>
                        <a:cs typeface="Century Gothic"/>
                        <a:sym typeface="Century Gothic"/>
                      </a:endParaRPr>
                    </a:p>
                  </a:txBody>
                  <a:tcPr marL="63500" marR="63500" marT="63500" marB="63500">
                    <a:solidFill>
                      <a:srgbClr val="CCCCCC"/>
                    </a:solidFill>
                  </a:tcPr>
                </a:tc>
                <a:extLst>
                  <a:ext uri="{0D108BD9-81ED-4DB2-BD59-A6C34878D82A}">
                    <a16:rowId xmlns:a16="http://schemas.microsoft.com/office/drawing/2014/main" val="10000"/>
                  </a:ext>
                </a:extLst>
              </a:tr>
              <a:tr h="1283250">
                <a:tc>
                  <a:txBody>
                    <a:bodyPr/>
                    <a:lstStyle/>
                    <a:p>
                      <a:pPr marL="0" lvl="0" indent="0" algn="l" rtl="0">
                        <a:lnSpc>
                          <a:spcPct val="100000"/>
                        </a:lnSpc>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Enjoy sharing books</a:t>
                      </a:r>
                      <a:r>
                        <a:rPr lang="en" sz="1000">
                          <a:solidFill>
                            <a:schemeClr val="dk1"/>
                          </a:solidFill>
                          <a:latin typeface="Century Gothic"/>
                          <a:ea typeface="Century Gothic"/>
                          <a:cs typeface="Century Gothic"/>
                          <a:sym typeface="Century Gothic"/>
                        </a:rPr>
                        <a:t> with an adult. Pay attention and </a:t>
                      </a:r>
                      <a:r>
                        <a:rPr lang="en" sz="1000" b="1">
                          <a:solidFill>
                            <a:schemeClr val="dk1"/>
                          </a:solidFill>
                          <a:latin typeface="Century Gothic"/>
                          <a:ea typeface="Century Gothic"/>
                          <a:cs typeface="Century Gothic"/>
                          <a:sym typeface="Century Gothic"/>
                        </a:rPr>
                        <a:t>respond to pictures or words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Ask questions</a:t>
                      </a:r>
                      <a:r>
                        <a:rPr lang="en" sz="1000">
                          <a:solidFill>
                            <a:schemeClr val="dk1"/>
                          </a:solidFill>
                          <a:latin typeface="Century Gothic"/>
                          <a:ea typeface="Century Gothic"/>
                          <a:cs typeface="Century Gothic"/>
                          <a:sym typeface="Century Gothic"/>
                        </a:rPr>
                        <a:t> about the book. </a:t>
                      </a:r>
                      <a:endParaRPr sz="1000">
                        <a:solidFill>
                          <a:schemeClr val="dk1"/>
                        </a:solidFill>
                        <a:latin typeface="Century Gothic"/>
                        <a:ea typeface="Century Gothic"/>
                        <a:cs typeface="Century Gothic"/>
                        <a:sym typeface="Century Gothic"/>
                      </a:endParaRPr>
                    </a:p>
                    <a:p>
                      <a:pPr marL="0" lvl="0" indent="0" algn="l" rtl="0">
                        <a:lnSpc>
                          <a:spcPct val="100000"/>
                        </a:lnSpc>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Make comments and </a:t>
                      </a:r>
                      <a:r>
                        <a:rPr lang="en" sz="1000" b="1">
                          <a:solidFill>
                            <a:schemeClr val="dk1"/>
                          </a:solidFill>
                          <a:latin typeface="Century Gothic"/>
                          <a:ea typeface="Century Gothic"/>
                          <a:cs typeface="Century Gothic"/>
                          <a:sym typeface="Century Gothic"/>
                        </a:rPr>
                        <a:t>shares their own ideas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Notice some print</a:t>
                      </a:r>
                      <a:r>
                        <a:rPr lang="en" sz="1000">
                          <a:solidFill>
                            <a:schemeClr val="dk1"/>
                          </a:solidFill>
                          <a:latin typeface="Century Gothic"/>
                          <a:ea typeface="Century Gothic"/>
                          <a:cs typeface="Century Gothic"/>
                          <a:sym typeface="Century Gothic"/>
                        </a:rPr>
                        <a:t>, such as the </a:t>
                      </a:r>
                      <a:r>
                        <a:rPr lang="en" sz="1000" b="1">
                          <a:solidFill>
                            <a:schemeClr val="dk1"/>
                          </a:solidFill>
                          <a:latin typeface="Century Gothic"/>
                          <a:ea typeface="Century Gothic"/>
                          <a:cs typeface="Century Gothic"/>
                          <a:sym typeface="Century Gothic"/>
                        </a:rPr>
                        <a:t>first letter</a:t>
                      </a:r>
                      <a:r>
                        <a:rPr lang="en" sz="1000">
                          <a:solidFill>
                            <a:schemeClr val="dk1"/>
                          </a:solidFill>
                          <a:latin typeface="Century Gothic"/>
                          <a:ea typeface="Century Gothic"/>
                          <a:cs typeface="Century Gothic"/>
                          <a:sym typeface="Century Gothic"/>
                        </a:rPr>
                        <a:t> of their name, a bus or door number, or a familiar logo.</a:t>
                      </a:r>
                      <a:endParaRPr sz="1000">
                        <a:solidFill>
                          <a:schemeClr val="dk1"/>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endParaRPr sz="1000">
                        <a:solidFill>
                          <a:schemeClr val="dk1"/>
                        </a:solidFill>
                        <a:latin typeface="Century Gothic"/>
                        <a:ea typeface="Century Gothic"/>
                        <a:cs typeface="Century Gothic"/>
                        <a:sym typeface="Century Gothic"/>
                      </a:endParaRPr>
                    </a:p>
                  </a:txBody>
                  <a:tcPr marL="63500" marR="63500" marT="63500" marB="63500"/>
                </a:tc>
                <a:tc gridSpan="2">
                  <a:txBody>
                    <a:bodyPr/>
                    <a:lstStyle/>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Understand the </a:t>
                      </a:r>
                      <a:r>
                        <a:rPr lang="en" sz="1000" b="1">
                          <a:solidFill>
                            <a:schemeClr val="dk1"/>
                          </a:solidFill>
                          <a:latin typeface="Century Gothic"/>
                          <a:ea typeface="Century Gothic"/>
                          <a:cs typeface="Century Gothic"/>
                          <a:sym typeface="Century Gothic"/>
                        </a:rPr>
                        <a:t>five key concepts about print</a:t>
                      </a:r>
                      <a:r>
                        <a:rPr lang="en" sz="1000">
                          <a:solidFill>
                            <a:schemeClr val="dk1"/>
                          </a:solidFill>
                          <a:latin typeface="Century Gothic"/>
                          <a:ea typeface="Century Gothic"/>
                          <a:cs typeface="Century Gothic"/>
                          <a:sym typeface="Century Gothic"/>
                        </a:rPr>
                        <a:t>: print has </a:t>
                      </a:r>
                      <a:r>
                        <a:rPr lang="en" sz="1000" b="1">
                          <a:solidFill>
                            <a:schemeClr val="dk1"/>
                          </a:solidFill>
                          <a:latin typeface="Century Gothic"/>
                          <a:ea typeface="Century Gothic"/>
                          <a:cs typeface="Century Gothic"/>
                          <a:sym typeface="Century Gothic"/>
                        </a:rPr>
                        <a:t>meaning</a:t>
                      </a:r>
                      <a:r>
                        <a:rPr lang="en" sz="1000">
                          <a:solidFill>
                            <a:schemeClr val="dk1"/>
                          </a:solidFill>
                          <a:latin typeface="Century Gothic"/>
                          <a:ea typeface="Century Gothic"/>
                          <a:cs typeface="Century Gothic"/>
                          <a:sym typeface="Century Gothic"/>
                        </a:rPr>
                        <a:t>, the </a:t>
                      </a:r>
                      <a:r>
                        <a:rPr lang="en" sz="1000" b="1">
                          <a:solidFill>
                            <a:schemeClr val="dk1"/>
                          </a:solidFill>
                          <a:latin typeface="Century Gothic"/>
                          <a:ea typeface="Century Gothic"/>
                          <a:cs typeface="Century Gothic"/>
                          <a:sym typeface="Century Gothic"/>
                        </a:rPr>
                        <a:t>names of the different parts </a:t>
                      </a:r>
                      <a:r>
                        <a:rPr lang="en" sz="1000">
                          <a:solidFill>
                            <a:schemeClr val="dk1"/>
                          </a:solidFill>
                          <a:latin typeface="Century Gothic"/>
                          <a:ea typeface="Century Gothic"/>
                          <a:cs typeface="Century Gothic"/>
                          <a:sym typeface="Century Gothic"/>
                        </a:rPr>
                        <a:t>of a book, print can have </a:t>
                      </a:r>
                      <a:r>
                        <a:rPr lang="en" sz="1000" b="1">
                          <a:solidFill>
                            <a:schemeClr val="dk1"/>
                          </a:solidFill>
                          <a:latin typeface="Century Gothic"/>
                          <a:ea typeface="Century Gothic"/>
                          <a:cs typeface="Century Gothic"/>
                          <a:sym typeface="Century Gothic"/>
                        </a:rPr>
                        <a:t>different purposes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page sequencing</a:t>
                      </a:r>
                      <a:r>
                        <a:rPr lang="en" sz="1000">
                          <a:solidFill>
                            <a:schemeClr val="dk1"/>
                          </a:solidFill>
                          <a:latin typeface="Century Gothic"/>
                          <a:ea typeface="Century Gothic"/>
                          <a:cs typeface="Century Gothic"/>
                          <a:sym typeface="Century Gothic"/>
                        </a:rPr>
                        <a:t> and we read English </a:t>
                      </a:r>
                      <a:r>
                        <a:rPr lang="en" sz="1000" b="1">
                          <a:solidFill>
                            <a:schemeClr val="dk1"/>
                          </a:solidFill>
                          <a:latin typeface="Century Gothic"/>
                          <a:ea typeface="Century Gothic"/>
                          <a:cs typeface="Century Gothic"/>
                          <a:sym typeface="Century Gothic"/>
                        </a:rPr>
                        <a:t>text from left to right and from top to bottom</a:t>
                      </a:r>
                      <a:r>
                        <a:rPr lang="en" sz="1000">
                          <a:solidFill>
                            <a:schemeClr val="dk1"/>
                          </a:solidFill>
                          <a:latin typeface="Century Gothic"/>
                          <a:ea typeface="Century Gothic"/>
                          <a:cs typeface="Century Gothic"/>
                          <a:sym typeface="Century Gothic"/>
                        </a:rPr>
                        <a:t>. Develop their </a:t>
                      </a:r>
                      <a:r>
                        <a:rPr lang="en" sz="1000" b="1">
                          <a:solidFill>
                            <a:schemeClr val="dk1"/>
                          </a:solidFill>
                          <a:latin typeface="Century Gothic"/>
                          <a:ea typeface="Century Gothic"/>
                          <a:cs typeface="Century Gothic"/>
                          <a:sym typeface="Century Gothic"/>
                        </a:rPr>
                        <a:t>phonological awareness</a:t>
                      </a:r>
                      <a:r>
                        <a:rPr lang="en" sz="1000">
                          <a:solidFill>
                            <a:schemeClr val="dk1"/>
                          </a:solidFill>
                          <a:latin typeface="Century Gothic"/>
                          <a:ea typeface="Century Gothic"/>
                          <a:cs typeface="Century Gothic"/>
                          <a:sym typeface="Century Gothic"/>
                        </a:rPr>
                        <a:t>, so that they can: spot and </a:t>
                      </a:r>
                      <a:r>
                        <a:rPr lang="en" sz="1000" b="1">
                          <a:solidFill>
                            <a:schemeClr val="dk1"/>
                          </a:solidFill>
                          <a:latin typeface="Century Gothic"/>
                          <a:ea typeface="Century Gothic"/>
                          <a:cs typeface="Century Gothic"/>
                          <a:sym typeface="Century Gothic"/>
                        </a:rPr>
                        <a:t>suggest rhymes</a:t>
                      </a:r>
                      <a:r>
                        <a:rPr lang="en" sz="1000">
                          <a:solidFill>
                            <a:schemeClr val="dk1"/>
                          </a:solidFill>
                          <a:latin typeface="Century Gothic"/>
                          <a:ea typeface="Century Gothic"/>
                          <a:cs typeface="Century Gothic"/>
                          <a:sym typeface="Century Gothic"/>
                        </a:rPr>
                        <a:t> and count or </a:t>
                      </a:r>
                      <a:r>
                        <a:rPr lang="en" sz="1000" b="1">
                          <a:solidFill>
                            <a:schemeClr val="dk1"/>
                          </a:solidFill>
                          <a:latin typeface="Century Gothic"/>
                          <a:ea typeface="Century Gothic"/>
                          <a:cs typeface="Century Gothic"/>
                          <a:sym typeface="Century Gothic"/>
                        </a:rPr>
                        <a:t>clap syllables in a word</a:t>
                      </a:r>
                      <a:r>
                        <a:rPr lang="en" sz="1000">
                          <a:solidFill>
                            <a:schemeClr val="dk1"/>
                          </a:solidFill>
                          <a:latin typeface="Century Gothic"/>
                          <a:ea typeface="Century Gothic"/>
                          <a:cs typeface="Century Gothic"/>
                          <a:sym typeface="Century Gothic"/>
                        </a:rPr>
                        <a:t>. </a:t>
                      </a:r>
                      <a:endParaRPr sz="1000">
                        <a:solidFill>
                          <a:schemeClr val="dk1"/>
                        </a:solidFill>
                        <a:latin typeface="Century Gothic"/>
                        <a:ea typeface="Century Gothic"/>
                        <a:cs typeface="Century Gothic"/>
                        <a:sym typeface="Century Gothic"/>
                      </a:endParaRPr>
                    </a:p>
                  </a:txBody>
                  <a:tcPr marL="63500" marR="63500" marT="63500" marB="63500"/>
                </a:tc>
                <a:tc hMerge="1">
                  <a:txBody>
                    <a:bodyPr/>
                    <a:lstStyle/>
                    <a:p>
                      <a:endParaRPr lang="en-US"/>
                    </a:p>
                  </a:txBody>
                  <a:tcPr/>
                </a:tc>
                <a:tc>
                  <a:txBody>
                    <a:bodyPr/>
                    <a:lstStyle/>
                    <a:p>
                      <a:pPr marL="0" lvl="0" indent="0" algn="l" rtl="0">
                        <a:lnSpc>
                          <a:spcPct val="100000"/>
                        </a:lnSpc>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Engage in </a:t>
                      </a:r>
                      <a:r>
                        <a:rPr lang="en" sz="1000" b="1">
                          <a:solidFill>
                            <a:schemeClr val="dk1"/>
                          </a:solidFill>
                          <a:latin typeface="Century Gothic"/>
                          <a:ea typeface="Century Gothic"/>
                          <a:cs typeface="Century Gothic"/>
                          <a:sym typeface="Century Gothic"/>
                        </a:rPr>
                        <a:t>extended conversations </a:t>
                      </a:r>
                      <a:r>
                        <a:rPr lang="en" sz="1000">
                          <a:solidFill>
                            <a:schemeClr val="dk1"/>
                          </a:solidFill>
                          <a:latin typeface="Century Gothic"/>
                          <a:ea typeface="Century Gothic"/>
                          <a:cs typeface="Century Gothic"/>
                          <a:sym typeface="Century Gothic"/>
                        </a:rPr>
                        <a:t>about stories, learning </a:t>
                      </a:r>
                      <a:r>
                        <a:rPr lang="en" sz="1000" b="1">
                          <a:solidFill>
                            <a:schemeClr val="dk1"/>
                          </a:solidFill>
                          <a:latin typeface="Century Gothic"/>
                          <a:ea typeface="Century Gothic"/>
                          <a:cs typeface="Century Gothic"/>
                          <a:sym typeface="Century Gothic"/>
                        </a:rPr>
                        <a:t>new vocabulary</a:t>
                      </a:r>
                      <a:r>
                        <a:rPr lang="en" sz="1000">
                          <a:solidFill>
                            <a:schemeClr val="dk1"/>
                          </a:solidFill>
                          <a:latin typeface="Century Gothic"/>
                          <a:ea typeface="Century Gothic"/>
                          <a:cs typeface="Century Gothic"/>
                          <a:sym typeface="Century Gothic"/>
                        </a:rPr>
                        <a:t>.</a:t>
                      </a:r>
                      <a:endParaRPr sz="1000">
                        <a:solidFill>
                          <a:schemeClr val="dk1"/>
                        </a:solidFill>
                        <a:latin typeface="Century Gothic"/>
                        <a:ea typeface="Century Gothic"/>
                        <a:cs typeface="Century Gothic"/>
                        <a:sym typeface="Century Gothic"/>
                      </a:endParaRPr>
                    </a:p>
                    <a:p>
                      <a:pPr marL="0" lvl="0" indent="0" algn="l" rtl="0">
                        <a:lnSpc>
                          <a:spcPct val="100000"/>
                        </a:lnSpc>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Develop their </a:t>
                      </a:r>
                      <a:r>
                        <a:rPr lang="en" sz="1000" b="1">
                          <a:solidFill>
                            <a:schemeClr val="dk1"/>
                          </a:solidFill>
                          <a:latin typeface="Century Gothic"/>
                          <a:ea typeface="Century Gothic"/>
                          <a:cs typeface="Century Gothic"/>
                          <a:sym typeface="Century Gothic"/>
                        </a:rPr>
                        <a:t>phonological awareness</a:t>
                      </a:r>
                      <a:r>
                        <a:rPr lang="en" sz="1000">
                          <a:solidFill>
                            <a:schemeClr val="dk1"/>
                          </a:solidFill>
                          <a:latin typeface="Century Gothic"/>
                          <a:ea typeface="Century Gothic"/>
                          <a:cs typeface="Century Gothic"/>
                          <a:sym typeface="Century Gothic"/>
                        </a:rPr>
                        <a:t>, so that they can recognise words with the </a:t>
                      </a:r>
                      <a:r>
                        <a:rPr lang="en" sz="1000" b="1">
                          <a:solidFill>
                            <a:schemeClr val="dk1"/>
                          </a:solidFill>
                          <a:latin typeface="Century Gothic"/>
                          <a:ea typeface="Century Gothic"/>
                          <a:cs typeface="Century Gothic"/>
                          <a:sym typeface="Century Gothic"/>
                        </a:rPr>
                        <a:t>same initial sound.</a:t>
                      </a:r>
                      <a:endParaRPr sz="1000" b="1">
                        <a:solidFill>
                          <a:schemeClr val="dk1"/>
                        </a:solidFill>
                        <a:latin typeface="Century Gothic"/>
                        <a:ea typeface="Century Gothic"/>
                        <a:cs typeface="Century Gothic"/>
                        <a:sym typeface="Century Gothic"/>
                      </a:endParaRPr>
                    </a:p>
                    <a:p>
                      <a:pPr marL="0" lvl="0" indent="0" algn="l" rtl="0">
                        <a:lnSpc>
                          <a:spcPct val="100000"/>
                        </a:lnSpc>
                        <a:spcBef>
                          <a:spcPts val="0"/>
                        </a:spcBef>
                        <a:spcAft>
                          <a:spcPts val="0"/>
                        </a:spcAft>
                        <a:buClr>
                          <a:schemeClr val="dk1"/>
                        </a:buClr>
                        <a:buSzPts val="1100"/>
                        <a:buFont typeface="Arial"/>
                        <a:buNone/>
                      </a:pPr>
                      <a:endParaRPr sz="1000">
                        <a:solidFill>
                          <a:schemeClr val="dk1"/>
                        </a:solidFill>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sp>
        <p:nvSpPr>
          <p:cNvPr id="94" name="Google Shape;94;p17"/>
          <p:cNvSpPr txBox="1"/>
          <p:nvPr/>
        </p:nvSpPr>
        <p:spPr>
          <a:xfrm>
            <a:off x="25650" y="0"/>
            <a:ext cx="1068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latin typeface="Century Gothic"/>
                <a:ea typeface="Century Gothic"/>
                <a:cs typeface="Century Gothic"/>
                <a:sym typeface="Century Gothic"/>
              </a:rPr>
              <a:t>Reading Progression </a:t>
            </a:r>
            <a:r>
              <a:rPr lang="en" sz="1800">
                <a:solidFill>
                  <a:schemeClr val="dk1"/>
                </a:solidFill>
                <a:latin typeface="Century Gothic"/>
                <a:ea typeface="Century Gothic"/>
                <a:cs typeface="Century Gothic"/>
                <a:sym typeface="Century Gothic"/>
              </a:rPr>
              <a:t>Checkpoints</a:t>
            </a:r>
            <a:endParaRPr sz="1800">
              <a:latin typeface="Century Gothic"/>
              <a:ea typeface="Century Gothic"/>
              <a:cs typeface="Century Gothic"/>
              <a:sym typeface="Century Gothic"/>
            </a:endParaRPr>
          </a:p>
        </p:txBody>
      </p:sp>
      <p:graphicFrame>
        <p:nvGraphicFramePr>
          <p:cNvPr id="95" name="Google Shape;95;p17"/>
          <p:cNvGraphicFramePr/>
          <p:nvPr/>
        </p:nvGraphicFramePr>
        <p:xfrm>
          <a:off x="124900" y="3230200"/>
          <a:ext cx="3000000" cy="3000000"/>
        </p:xfrm>
        <a:graphic>
          <a:graphicData uri="http://schemas.openxmlformats.org/drawingml/2006/table">
            <a:tbl>
              <a:tblPr>
                <a:noFill/>
                <a:tableStyleId>{73C40E1F-C5D9-413B-8752-48439C1C1E52}</a:tableStyleId>
              </a:tblPr>
              <a:tblGrid>
                <a:gridCol w="2609875">
                  <a:extLst>
                    <a:ext uri="{9D8B030D-6E8A-4147-A177-3AD203B41FA5}">
                      <a16:colId xmlns:a16="http://schemas.microsoft.com/office/drawing/2014/main" val="20000"/>
                    </a:ext>
                  </a:extLst>
                </a:gridCol>
                <a:gridCol w="2609875">
                  <a:extLst>
                    <a:ext uri="{9D8B030D-6E8A-4147-A177-3AD203B41FA5}">
                      <a16:colId xmlns:a16="http://schemas.microsoft.com/office/drawing/2014/main" val="20001"/>
                    </a:ext>
                  </a:extLst>
                </a:gridCol>
                <a:gridCol w="2609875">
                  <a:extLst>
                    <a:ext uri="{9D8B030D-6E8A-4147-A177-3AD203B41FA5}">
                      <a16:colId xmlns:a16="http://schemas.microsoft.com/office/drawing/2014/main" val="20002"/>
                    </a:ext>
                  </a:extLst>
                </a:gridCol>
                <a:gridCol w="2609875">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Reception On Entry</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Autumn</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Spring</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Summer</a:t>
                      </a:r>
                      <a:endParaRPr sz="1100">
                        <a:latin typeface="Century Gothic"/>
                        <a:ea typeface="Century Gothic"/>
                        <a:cs typeface="Century Gothic"/>
                        <a:sym typeface="Century Gothic"/>
                      </a:endParaRPr>
                    </a:p>
                  </a:txBody>
                  <a:tcPr marL="63500" marR="63500" marT="63500" marB="63500">
                    <a:solidFill>
                      <a:srgbClr val="CCCCCC"/>
                    </a:solidFill>
                  </a:tcPr>
                </a:tc>
                <a:extLst>
                  <a:ext uri="{0D108BD9-81ED-4DB2-BD59-A6C34878D82A}">
                    <a16:rowId xmlns:a16="http://schemas.microsoft.com/office/drawing/2014/main" val="10000"/>
                  </a:ext>
                </a:extLst>
              </a:tr>
              <a:tr h="1617050">
                <a:tc>
                  <a:txBody>
                    <a:bodyPr/>
                    <a:lstStyle/>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Engage in </a:t>
                      </a:r>
                      <a:r>
                        <a:rPr lang="en" sz="1000" b="1">
                          <a:solidFill>
                            <a:schemeClr val="dk1"/>
                          </a:solidFill>
                          <a:latin typeface="Century Gothic"/>
                          <a:ea typeface="Century Gothic"/>
                          <a:cs typeface="Century Gothic"/>
                          <a:sym typeface="Century Gothic"/>
                        </a:rPr>
                        <a:t>extended conversations </a:t>
                      </a:r>
                      <a:r>
                        <a:rPr lang="en" sz="1000">
                          <a:solidFill>
                            <a:schemeClr val="dk1"/>
                          </a:solidFill>
                          <a:latin typeface="Century Gothic"/>
                          <a:ea typeface="Century Gothic"/>
                          <a:cs typeface="Century Gothic"/>
                          <a:sym typeface="Century Gothic"/>
                        </a:rPr>
                        <a:t>about stories, learning </a:t>
                      </a:r>
                      <a:r>
                        <a:rPr lang="en" sz="1000" b="1">
                          <a:solidFill>
                            <a:schemeClr val="dk1"/>
                          </a:solidFill>
                          <a:latin typeface="Century Gothic"/>
                          <a:ea typeface="Century Gothic"/>
                          <a:cs typeface="Century Gothic"/>
                          <a:sym typeface="Century Gothic"/>
                        </a:rPr>
                        <a:t>new vocabulary</a:t>
                      </a:r>
                      <a:r>
                        <a:rPr lang="en" sz="1000">
                          <a:solidFill>
                            <a:schemeClr val="dk1"/>
                          </a:solidFill>
                          <a:latin typeface="Century Gothic"/>
                          <a:ea typeface="Century Gothic"/>
                          <a:cs typeface="Century Gothic"/>
                          <a:sym typeface="Century Gothic"/>
                        </a:rPr>
                        <a:t>.</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Develop their </a:t>
                      </a:r>
                      <a:r>
                        <a:rPr lang="en" sz="1000" b="1">
                          <a:solidFill>
                            <a:schemeClr val="dk1"/>
                          </a:solidFill>
                          <a:latin typeface="Century Gothic"/>
                          <a:ea typeface="Century Gothic"/>
                          <a:cs typeface="Century Gothic"/>
                          <a:sym typeface="Century Gothic"/>
                        </a:rPr>
                        <a:t>phonological awareness</a:t>
                      </a:r>
                      <a:r>
                        <a:rPr lang="en" sz="1000">
                          <a:solidFill>
                            <a:schemeClr val="dk1"/>
                          </a:solidFill>
                          <a:latin typeface="Century Gothic"/>
                          <a:ea typeface="Century Gothic"/>
                          <a:cs typeface="Century Gothic"/>
                          <a:sym typeface="Century Gothic"/>
                        </a:rPr>
                        <a:t>, so that they can recognise words with the </a:t>
                      </a:r>
                      <a:r>
                        <a:rPr lang="en" sz="1000" b="1">
                          <a:solidFill>
                            <a:schemeClr val="dk1"/>
                          </a:solidFill>
                          <a:latin typeface="Century Gothic"/>
                          <a:ea typeface="Century Gothic"/>
                          <a:cs typeface="Century Gothic"/>
                          <a:sym typeface="Century Gothic"/>
                        </a:rPr>
                        <a:t>same initial sound.</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endParaRPr sz="10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Re-read books to build up their confidence</a:t>
                      </a:r>
                      <a:r>
                        <a:rPr lang="en" sz="1000">
                          <a:solidFill>
                            <a:schemeClr val="dk1"/>
                          </a:solidFill>
                          <a:latin typeface="Century Gothic"/>
                          <a:ea typeface="Century Gothic"/>
                          <a:cs typeface="Century Gothic"/>
                          <a:sym typeface="Century Gothic"/>
                        </a:rPr>
                        <a:t> in word reading, their fluency and their understanding and enjoyment. Beginning to read words which include </a:t>
                      </a:r>
                      <a:r>
                        <a:rPr lang="en" sz="1000" b="1">
                          <a:solidFill>
                            <a:schemeClr val="dk1"/>
                          </a:solidFill>
                          <a:latin typeface="Century Gothic"/>
                          <a:ea typeface="Century Gothic"/>
                          <a:cs typeface="Century Gothic"/>
                          <a:sym typeface="Century Gothic"/>
                        </a:rPr>
                        <a:t>set 1 single sounds</a:t>
                      </a:r>
                      <a:r>
                        <a:rPr lang="en" sz="1000">
                          <a:solidFill>
                            <a:schemeClr val="dk1"/>
                          </a:solidFill>
                          <a:latin typeface="Century Gothic"/>
                          <a:ea typeface="Century Gothic"/>
                          <a:cs typeface="Century Gothic"/>
                          <a:sym typeface="Century Gothic"/>
                        </a:rPr>
                        <a:t>. Read </a:t>
                      </a:r>
                      <a:r>
                        <a:rPr lang="en" sz="1000" b="1">
                          <a:solidFill>
                            <a:schemeClr val="dk1"/>
                          </a:solidFill>
                          <a:latin typeface="Century Gothic"/>
                          <a:ea typeface="Century Gothic"/>
                          <a:cs typeface="Century Gothic"/>
                          <a:sym typeface="Century Gothic"/>
                        </a:rPr>
                        <a:t>VC + CVC</a:t>
                      </a:r>
                      <a:r>
                        <a:rPr lang="en" sz="1000">
                          <a:solidFill>
                            <a:schemeClr val="dk1"/>
                          </a:solidFill>
                          <a:latin typeface="Century Gothic"/>
                          <a:ea typeface="Century Gothic"/>
                          <a:cs typeface="Century Gothic"/>
                          <a:sym typeface="Century Gothic"/>
                        </a:rPr>
                        <a:t> words. </a:t>
                      </a:r>
                      <a:r>
                        <a:rPr lang="en" sz="1000" b="1">
                          <a:solidFill>
                            <a:schemeClr val="dk1"/>
                          </a:solidFill>
                          <a:latin typeface="Century Gothic"/>
                          <a:ea typeface="Century Gothic"/>
                          <a:cs typeface="Century Gothic"/>
                          <a:sym typeface="Century Gothic"/>
                        </a:rPr>
                        <a:t>Blend sounds </a:t>
                      </a:r>
                      <a:r>
                        <a:rPr lang="en" sz="1000">
                          <a:solidFill>
                            <a:schemeClr val="dk1"/>
                          </a:solidFill>
                          <a:latin typeface="Century Gothic"/>
                          <a:ea typeface="Century Gothic"/>
                          <a:cs typeface="Century Gothic"/>
                          <a:sym typeface="Century Gothic"/>
                        </a:rPr>
                        <a:t>into words.  </a:t>
                      </a:r>
                      <a:endParaRPr sz="10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Re-read books to build up their confidence</a:t>
                      </a:r>
                      <a:r>
                        <a:rPr lang="en" sz="1000">
                          <a:solidFill>
                            <a:schemeClr val="dk1"/>
                          </a:solidFill>
                          <a:latin typeface="Century Gothic"/>
                          <a:ea typeface="Century Gothic"/>
                          <a:cs typeface="Century Gothic"/>
                          <a:sym typeface="Century Gothic"/>
                        </a:rPr>
                        <a:t> in word reading, their fluency and their understanding and enjoyment. </a:t>
                      </a:r>
                      <a:r>
                        <a:rPr lang="en" sz="1000" b="1">
                          <a:solidFill>
                            <a:schemeClr val="dk1"/>
                          </a:solidFill>
                          <a:latin typeface="Century Gothic"/>
                          <a:ea typeface="Century Gothic"/>
                          <a:cs typeface="Century Gothic"/>
                          <a:sym typeface="Century Gothic"/>
                        </a:rPr>
                        <a:t>Engage in fiction and non fiction</a:t>
                      </a:r>
                      <a:r>
                        <a:rPr lang="en" sz="1000">
                          <a:solidFill>
                            <a:schemeClr val="dk1"/>
                          </a:solidFill>
                          <a:latin typeface="Century Gothic"/>
                          <a:ea typeface="Century Gothic"/>
                          <a:cs typeface="Century Gothic"/>
                          <a:sym typeface="Century Gothic"/>
                        </a:rPr>
                        <a:t> books independently. Read words which include </a:t>
                      </a:r>
                      <a:r>
                        <a:rPr lang="en" sz="1000" b="1">
                          <a:solidFill>
                            <a:schemeClr val="dk1"/>
                          </a:solidFill>
                          <a:latin typeface="Century Gothic"/>
                          <a:ea typeface="Century Gothic"/>
                          <a:cs typeface="Century Gothic"/>
                          <a:sym typeface="Century Gothic"/>
                        </a:rPr>
                        <a:t>set 1 single sounds and digraphs</a:t>
                      </a:r>
                      <a:r>
                        <a:rPr lang="en" sz="1000">
                          <a:solidFill>
                            <a:schemeClr val="dk1"/>
                          </a:solidFill>
                          <a:latin typeface="Century Gothic"/>
                          <a:ea typeface="Century Gothic"/>
                          <a:cs typeface="Century Gothic"/>
                          <a:sym typeface="Century Gothic"/>
                        </a:rPr>
                        <a:t>. Read </a:t>
                      </a:r>
                      <a:r>
                        <a:rPr lang="en" sz="1000" b="1">
                          <a:solidFill>
                            <a:schemeClr val="dk1"/>
                          </a:solidFill>
                          <a:latin typeface="Century Gothic"/>
                          <a:ea typeface="Century Gothic"/>
                          <a:cs typeface="Century Gothic"/>
                          <a:sym typeface="Century Gothic"/>
                        </a:rPr>
                        <a:t>CVCC + CCVC </a:t>
                      </a:r>
                      <a:r>
                        <a:rPr lang="en" sz="1000">
                          <a:solidFill>
                            <a:schemeClr val="dk1"/>
                          </a:solidFill>
                          <a:latin typeface="Century Gothic"/>
                          <a:ea typeface="Century Gothic"/>
                          <a:cs typeface="Century Gothic"/>
                          <a:sym typeface="Century Gothic"/>
                        </a:rPr>
                        <a:t>words. </a:t>
                      </a:r>
                      <a:r>
                        <a:rPr lang="en" sz="1000" b="1">
                          <a:solidFill>
                            <a:schemeClr val="dk1"/>
                          </a:solidFill>
                          <a:latin typeface="Century Gothic"/>
                          <a:ea typeface="Century Gothic"/>
                          <a:cs typeface="Century Gothic"/>
                          <a:sym typeface="Century Gothic"/>
                        </a:rPr>
                        <a:t>Blend sounds</a:t>
                      </a:r>
                      <a:r>
                        <a:rPr lang="en" sz="1000">
                          <a:solidFill>
                            <a:schemeClr val="dk1"/>
                          </a:solidFill>
                          <a:latin typeface="Century Gothic"/>
                          <a:ea typeface="Century Gothic"/>
                          <a:cs typeface="Century Gothic"/>
                          <a:sym typeface="Century Gothic"/>
                        </a:rPr>
                        <a:t> into words. Read simple phrases and sentences. Read a </a:t>
                      </a:r>
                      <a:r>
                        <a:rPr lang="en" sz="1000" b="1">
                          <a:solidFill>
                            <a:schemeClr val="dk1"/>
                          </a:solidFill>
                          <a:latin typeface="Century Gothic"/>
                          <a:ea typeface="Century Gothic"/>
                          <a:cs typeface="Century Gothic"/>
                          <a:sym typeface="Century Gothic"/>
                        </a:rPr>
                        <a:t>few set 1 tricky words</a:t>
                      </a:r>
                      <a:r>
                        <a:rPr lang="en" sz="1000">
                          <a:solidFill>
                            <a:schemeClr val="dk1"/>
                          </a:solidFill>
                          <a:latin typeface="Century Gothic"/>
                          <a:ea typeface="Century Gothic"/>
                          <a:cs typeface="Century Gothic"/>
                          <a:sym typeface="Century Gothic"/>
                        </a:rPr>
                        <a:t>.</a:t>
                      </a:r>
                      <a:endParaRPr sz="10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Re-read books to build up their confidence</a:t>
                      </a:r>
                      <a:r>
                        <a:rPr lang="en" sz="1000">
                          <a:solidFill>
                            <a:schemeClr val="dk1"/>
                          </a:solidFill>
                          <a:latin typeface="Century Gothic"/>
                          <a:ea typeface="Century Gothic"/>
                          <a:cs typeface="Century Gothic"/>
                          <a:sym typeface="Century Gothic"/>
                        </a:rPr>
                        <a:t> in word reading, their fluency and their understanding and enjoyment. Read words which include </a:t>
                      </a:r>
                      <a:r>
                        <a:rPr lang="en" sz="1000" b="1">
                          <a:solidFill>
                            <a:schemeClr val="dk1"/>
                          </a:solidFill>
                          <a:latin typeface="Century Gothic"/>
                          <a:ea typeface="Century Gothic"/>
                          <a:cs typeface="Century Gothic"/>
                          <a:sym typeface="Century Gothic"/>
                        </a:rPr>
                        <a:t>set 1+2 sounds</a:t>
                      </a:r>
                      <a:r>
                        <a:rPr lang="en" sz="1000">
                          <a:solidFill>
                            <a:schemeClr val="dk1"/>
                          </a:solidFill>
                          <a:latin typeface="Century Gothic"/>
                          <a:ea typeface="Century Gothic"/>
                          <a:cs typeface="Century Gothic"/>
                          <a:sym typeface="Century Gothic"/>
                        </a:rPr>
                        <a:t>. Read </a:t>
                      </a:r>
                      <a:r>
                        <a:rPr lang="en" sz="1000" b="1">
                          <a:solidFill>
                            <a:schemeClr val="dk1"/>
                          </a:solidFill>
                          <a:latin typeface="Century Gothic"/>
                          <a:ea typeface="Century Gothic"/>
                          <a:cs typeface="Century Gothic"/>
                          <a:sym typeface="Century Gothic"/>
                        </a:rPr>
                        <a:t>longer words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Read simple phrases </a:t>
                      </a:r>
                      <a:r>
                        <a:rPr lang="en" sz="1000">
                          <a:solidFill>
                            <a:schemeClr val="dk1"/>
                          </a:solidFill>
                          <a:latin typeface="Century Gothic"/>
                          <a:ea typeface="Century Gothic"/>
                          <a:cs typeface="Century Gothic"/>
                          <a:sym typeface="Century Gothic"/>
                        </a:rPr>
                        <a:t>and sentences. Read some </a:t>
                      </a:r>
                      <a:r>
                        <a:rPr lang="en" sz="1000" b="1">
                          <a:solidFill>
                            <a:schemeClr val="dk1"/>
                          </a:solidFill>
                          <a:latin typeface="Century Gothic"/>
                          <a:ea typeface="Century Gothic"/>
                          <a:cs typeface="Century Gothic"/>
                          <a:sym typeface="Century Gothic"/>
                        </a:rPr>
                        <a:t>set 1+2 tricky words</a:t>
                      </a:r>
                      <a:r>
                        <a:rPr lang="en" sz="1000">
                          <a:solidFill>
                            <a:schemeClr val="dk1"/>
                          </a:solidFill>
                          <a:latin typeface="Century Gothic"/>
                          <a:ea typeface="Century Gothic"/>
                          <a:cs typeface="Century Gothic"/>
                          <a:sym typeface="Century Gothic"/>
                        </a:rPr>
                        <a:t>.</a:t>
                      </a:r>
                      <a:endParaRPr sz="1000">
                        <a:solidFill>
                          <a:schemeClr val="dk1"/>
                        </a:solidFill>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96" name="Google Shape;96;p17"/>
          <p:cNvGraphicFramePr/>
          <p:nvPr/>
        </p:nvGraphicFramePr>
        <p:xfrm>
          <a:off x="124900" y="5284575"/>
          <a:ext cx="3000000" cy="300000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 Early Learning Goals (ELGs)</a:t>
                      </a:r>
                      <a:endParaRPr sz="1100">
                        <a:latin typeface="Century Gothic"/>
                        <a:ea typeface="Century Gothic"/>
                        <a:cs typeface="Century Gothic"/>
                        <a:sym typeface="Century Gothic"/>
                      </a:endParaRPr>
                    </a:p>
                  </a:txBody>
                  <a:tcPr marL="63500" marR="63500" marT="63500" marB="63500">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a:txBody>
                    <a:bodyPr/>
                    <a:lstStyle/>
                    <a:p>
                      <a:pPr marL="0" lvl="0" indent="0" algn="l" rtl="0">
                        <a:spcBef>
                          <a:spcPts val="0"/>
                        </a:spcBef>
                        <a:spcAft>
                          <a:spcPts val="0"/>
                        </a:spcAft>
                        <a:buNone/>
                      </a:pPr>
                      <a:r>
                        <a:rPr lang="en" sz="1000" b="1">
                          <a:latin typeface="Century Gothic"/>
                          <a:ea typeface="Century Gothic"/>
                          <a:cs typeface="Century Gothic"/>
                          <a:sym typeface="Century Gothic"/>
                        </a:rPr>
                        <a:t>Comprehension</a:t>
                      </a:r>
                      <a:endParaRPr sz="1000" b="1">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000">
                          <a:solidFill>
                            <a:schemeClr val="dk1"/>
                          </a:solidFill>
                          <a:latin typeface="Century Gothic"/>
                          <a:ea typeface="Century Gothic"/>
                          <a:cs typeface="Century Gothic"/>
                          <a:sym typeface="Century Gothic"/>
                        </a:rPr>
                        <a:t>Demonstrate </a:t>
                      </a:r>
                      <a:r>
                        <a:rPr lang="en" sz="1000" b="1">
                          <a:solidFill>
                            <a:schemeClr val="dk1"/>
                          </a:solidFill>
                          <a:latin typeface="Century Gothic"/>
                          <a:ea typeface="Century Gothic"/>
                          <a:cs typeface="Century Gothic"/>
                          <a:sym typeface="Century Gothic"/>
                        </a:rPr>
                        <a:t>understanding of what has been read</a:t>
                      </a:r>
                      <a:r>
                        <a:rPr lang="en" sz="1000">
                          <a:solidFill>
                            <a:schemeClr val="dk1"/>
                          </a:solidFill>
                          <a:latin typeface="Century Gothic"/>
                          <a:ea typeface="Century Gothic"/>
                          <a:cs typeface="Century Gothic"/>
                          <a:sym typeface="Century Gothic"/>
                        </a:rPr>
                        <a:t> to them by r</a:t>
                      </a:r>
                      <a:r>
                        <a:rPr lang="en" sz="1000" b="1">
                          <a:solidFill>
                            <a:schemeClr val="dk1"/>
                          </a:solidFill>
                          <a:latin typeface="Century Gothic"/>
                          <a:ea typeface="Century Gothic"/>
                          <a:cs typeface="Century Gothic"/>
                          <a:sym typeface="Century Gothic"/>
                        </a:rPr>
                        <a:t>etelling stories</a:t>
                      </a:r>
                      <a:r>
                        <a:rPr lang="en" sz="1000">
                          <a:solidFill>
                            <a:schemeClr val="dk1"/>
                          </a:solidFill>
                          <a:latin typeface="Century Gothic"/>
                          <a:ea typeface="Century Gothic"/>
                          <a:cs typeface="Century Gothic"/>
                          <a:sym typeface="Century Gothic"/>
                        </a:rPr>
                        <a:t> and narratives using their own words and</a:t>
                      </a:r>
                      <a:r>
                        <a:rPr lang="en" sz="1000" b="1">
                          <a:solidFill>
                            <a:schemeClr val="dk1"/>
                          </a:solidFill>
                          <a:latin typeface="Century Gothic"/>
                          <a:ea typeface="Century Gothic"/>
                          <a:cs typeface="Century Gothic"/>
                          <a:sym typeface="Century Gothic"/>
                        </a:rPr>
                        <a:t> recently introduced vocabulary.</a:t>
                      </a:r>
                      <a:r>
                        <a:rPr lang="en" sz="1000">
                          <a:solidFill>
                            <a:schemeClr val="dk1"/>
                          </a:solidFill>
                          <a:latin typeface="Century Gothic"/>
                          <a:ea typeface="Century Gothic"/>
                          <a:cs typeface="Century Gothic"/>
                          <a:sym typeface="Century Gothic"/>
                        </a:rPr>
                        <a:t> Anticipate (where appropriate) </a:t>
                      </a:r>
                      <a:r>
                        <a:rPr lang="en" sz="1000" b="1">
                          <a:solidFill>
                            <a:schemeClr val="dk1"/>
                          </a:solidFill>
                          <a:latin typeface="Century Gothic"/>
                          <a:ea typeface="Century Gothic"/>
                          <a:cs typeface="Century Gothic"/>
                          <a:sym typeface="Century Gothic"/>
                        </a:rPr>
                        <a:t>key events</a:t>
                      </a:r>
                      <a:r>
                        <a:rPr lang="en" sz="1000">
                          <a:solidFill>
                            <a:schemeClr val="dk1"/>
                          </a:solidFill>
                          <a:latin typeface="Century Gothic"/>
                          <a:ea typeface="Century Gothic"/>
                          <a:cs typeface="Century Gothic"/>
                          <a:sym typeface="Century Gothic"/>
                        </a:rPr>
                        <a:t> in stories. Use and understand </a:t>
                      </a:r>
                      <a:r>
                        <a:rPr lang="en" sz="1000" b="1">
                          <a:solidFill>
                            <a:schemeClr val="dk1"/>
                          </a:solidFill>
                          <a:latin typeface="Century Gothic"/>
                          <a:ea typeface="Century Gothic"/>
                          <a:cs typeface="Century Gothic"/>
                          <a:sym typeface="Century Gothic"/>
                        </a:rPr>
                        <a:t>recently introduced vocabulary</a:t>
                      </a:r>
                      <a:r>
                        <a:rPr lang="en" sz="1000">
                          <a:solidFill>
                            <a:schemeClr val="dk1"/>
                          </a:solidFill>
                          <a:latin typeface="Century Gothic"/>
                          <a:ea typeface="Century Gothic"/>
                          <a:cs typeface="Century Gothic"/>
                          <a:sym typeface="Century Gothic"/>
                        </a:rPr>
                        <a:t> during discussions about stories, non- fiction, rhymes and poems and during role play.</a:t>
                      </a:r>
                      <a:endParaRPr sz="1000">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None/>
                      </a:pPr>
                      <a:r>
                        <a:rPr lang="en" sz="1000" b="1">
                          <a:latin typeface="Century Gothic"/>
                          <a:ea typeface="Century Gothic"/>
                          <a:cs typeface="Century Gothic"/>
                          <a:sym typeface="Century Gothic"/>
                        </a:rPr>
                        <a:t>Word Reading</a:t>
                      </a:r>
                      <a:endParaRPr sz="1000" b="1">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000">
                          <a:solidFill>
                            <a:schemeClr val="dk1"/>
                          </a:solidFill>
                          <a:latin typeface="Century Gothic"/>
                          <a:ea typeface="Century Gothic"/>
                          <a:cs typeface="Century Gothic"/>
                          <a:sym typeface="Century Gothic"/>
                        </a:rPr>
                        <a:t>Say a </a:t>
                      </a:r>
                      <a:r>
                        <a:rPr lang="en" sz="1000" b="1">
                          <a:solidFill>
                            <a:schemeClr val="dk1"/>
                          </a:solidFill>
                          <a:latin typeface="Century Gothic"/>
                          <a:ea typeface="Century Gothic"/>
                          <a:cs typeface="Century Gothic"/>
                          <a:sym typeface="Century Gothic"/>
                        </a:rPr>
                        <a:t>sound for each letter</a:t>
                      </a:r>
                      <a:r>
                        <a:rPr lang="en" sz="1000">
                          <a:solidFill>
                            <a:schemeClr val="dk1"/>
                          </a:solidFill>
                          <a:latin typeface="Century Gothic"/>
                          <a:ea typeface="Century Gothic"/>
                          <a:cs typeface="Century Gothic"/>
                          <a:sym typeface="Century Gothic"/>
                        </a:rPr>
                        <a:t> in the alphabet and at </a:t>
                      </a:r>
                      <a:r>
                        <a:rPr lang="en" sz="1000" b="1">
                          <a:solidFill>
                            <a:schemeClr val="dk1"/>
                          </a:solidFill>
                          <a:latin typeface="Century Gothic"/>
                          <a:ea typeface="Century Gothic"/>
                          <a:cs typeface="Century Gothic"/>
                          <a:sym typeface="Century Gothic"/>
                        </a:rPr>
                        <a:t>least 10 digraphs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Read words </a:t>
                      </a:r>
                      <a:r>
                        <a:rPr lang="en" sz="1000">
                          <a:solidFill>
                            <a:schemeClr val="dk1"/>
                          </a:solidFill>
                          <a:latin typeface="Century Gothic"/>
                          <a:ea typeface="Century Gothic"/>
                          <a:cs typeface="Century Gothic"/>
                          <a:sym typeface="Century Gothic"/>
                        </a:rPr>
                        <a:t>consistent with their phonic knowledge by </a:t>
                      </a:r>
                      <a:r>
                        <a:rPr lang="en" sz="1000" b="1">
                          <a:solidFill>
                            <a:schemeClr val="dk1"/>
                          </a:solidFill>
                          <a:latin typeface="Century Gothic"/>
                          <a:ea typeface="Century Gothic"/>
                          <a:cs typeface="Century Gothic"/>
                          <a:sym typeface="Century Gothic"/>
                        </a:rPr>
                        <a:t>sound- blending</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Read aloud simple sentences </a:t>
                      </a:r>
                      <a:r>
                        <a:rPr lang="en" sz="1000">
                          <a:solidFill>
                            <a:schemeClr val="dk1"/>
                          </a:solidFill>
                          <a:latin typeface="Century Gothic"/>
                          <a:ea typeface="Century Gothic"/>
                          <a:cs typeface="Century Gothic"/>
                          <a:sym typeface="Century Gothic"/>
                        </a:rPr>
                        <a:t>and books that are </a:t>
                      </a:r>
                      <a:r>
                        <a:rPr lang="en" sz="1000" b="1">
                          <a:solidFill>
                            <a:schemeClr val="dk1"/>
                          </a:solidFill>
                          <a:latin typeface="Century Gothic"/>
                          <a:ea typeface="Century Gothic"/>
                          <a:cs typeface="Century Gothic"/>
                          <a:sym typeface="Century Gothic"/>
                        </a:rPr>
                        <a:t>consistent with their phonic knowledge</a:t>
                      </a:r>
                      <a:r>
                        <a:rPr lang="en" sz="1000">
                          <a:solidFill>
                            <a:schemeClr val="dk1"/>
                          </a:solidFill>
                          <a:latin typeface="Century Gothic"/>
                          <a:ea typeface="Century Gothic"/>
                          <a:cs typeface="Century Gothic"/>
                          <a:sym typeface="Century Gothic"/>
                        </a:rPr>
                        <a:t>, including </a:t>
                      </a:r>
                      <a:r>
                        <a:rPr lang="en" sz="1000" b="1">
                          <a:solidFill>
                            <a:schemeClr val="dk1"/>
                          </a:solidFill>
                          <a:latin typeface="Century Gothic"/>
                          <a:ea typeface="Century Gothic"/>
                          <a:cs typeface="Century Gothic"/>
                          <a:sym typeface="Century Gothic"/>
                        </a:rPr>
                        <a:t>some common exception words</a:t>
                      </a:r>
                      <a:r>
                        <a:rPr lang="en" sz="1000">
                          <a:solidFill>
                            <a:schemeClr val="dk1"/>
                          </a:solidFill>
                          <a:latin typeface="Century Gothic"/>
                          <a:ea typeface="Century Gothic"/>
                          <a:cs typeface="Century Gothic"/>
                          <a:sym typeface="Century Gothic"/>
                        </a:rPr>
                        <a:t>.</a:t>
                      </a:r>
                      <a:endParaRPr sz="1000">
                        <a:solidFill>
                          <a:schemeClr val="dk1"/>
                        </a:solidFill>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97" name="Google Shape;97;p17"/>
          <p:cNvGraphicFramePr/>
          <p:nvPr/>
        </p:nvGraphicFramePr>
        <p:xfrm>
          <a:off x="124900" y="6743675"/>
          <a:ext cx="3000000" cy="300000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1100">
                          <a:latin typeface="Century Gothic"/>
                          <a:ea typeface="Century Gothic"/>
                          <a:cs typeface="Century Gothic"/>
                          <a:sym typeface="Century Gothic"/>
                        </a:rPr>
                        <a:t>Linked Curriculum Goals</a:t>
                      </a:r>
                      <a:endParaRPr sz="1100">
                        <a:latin typeface="Century Gothic"/>
                        <a:ea typeface="Century Gothic"/>
                        <a:cs typeface="Century Gothic"/>
                        <a:sym typeface="Century Gothic"/>
                      </a:endParaRPr>
                    </a:p>
                  </a:txBody>
                  <a:tcPr marL="63500" marR="63500" marT="63500" marB="63500">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a:txBody>
                    <a:bodyPr/>
                    <a:lstStyle/>
                    <a:p>
                      <a:pPr marL="0" lvl="0" indent="0" algn="l" rtl="0">
                        <a:lnSpc>
                          <a:spcPct val="100000"/>
                        </a:lnSpc>
                        <a:spcBef>
                          <a:spcPts val="0"/>
                        </a:spcBef>
                        <a:spcAft>
                          <a:spcPts val="0"/>
                        </a:spcAft>
                        <a:buNone/>
                      </a:pPr>
                      <a:r>
                        <a:rPr lang="en" sz="1000" b="1">
                          <a:latin typeface="Century Gothic"/>
                          <a:ea typeface="Century Gothic"/>
                          <a:cs typeface="Century Gothic"/>
                          <a:sym typeface="Century Gothic"/>
                        </a:rPr>
                        <a:t>Nursery</a:t>
                      </a:r>
                      <a:endParaRPr sz="1000" b="1">
                        <a:latin typeface="Century Gothic"/>
                        <a:ea typeface="Century Gothic"/>
                        <a:cs typeface="Century Gothic"/>
                        <a:sym typeface="Century Gothic"/>
                      </a:endParaRPr>
                    </a:p>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Make up a story.</a:t>
                      </a:r>
                      <a:endParaRPr sz="1000">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Reception</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Embrace a love of reading.</a:t>
                      </a:r>
                      <a:endParaRPr sz="1000">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98" name="Google Shape;98;p17"/>
          <p:cNvGraphicFramePr/>
          <p:nvPr/>
        </p:nvGraphicFramePr>
        <p:xfrm>
          <a:off x="124913" y="401125"/>
          <a:ext cx="3000000" cy="300000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EYFS Statutory Educational Programme</a:t>
                      </a:r>
                      <a:endParaRPr sz="1100">
                        <a:latin typeface="Century Gothic"/>
                        <a:ea typeface="Century Gothic"/>
                        <a:cs typeface="Century Gothic"/>
                        <a:sym typeface="Century Gothic"/>
                      </a:endParaRPr>
                    </a:p>
                  </a:txBody>
                  <a:tcPr marL="63500" marR="63500" marT="63500" marB="63500">
                    <a:lnB w="12700" cap="flat" cmpd="sng">
                      <a:solidFill>
                        <a:srgbClr val="000000"/>
                      </a:solidFill>
                      <a:prstDash val="solid"/>
                      <a:round/>
                      <a:headEnd type="none" w="sm" len="sm"/>
                      <a:tailEnd type="none" w="sm" len="sm"/>
                    </a:lnB>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gridSpan="2">
                  <a:txBody>
                    <a:bodyPr/>
                    <a:lstStyle/>
                    <a:p>
                      <a:pPr marL="0" lvl="0" indent="0" algn="l" rtl="0">
                        <a:lnSpc>
                          <a:spcPct val="100000"/>
                        </a:lnSpc>
                        <a:spcBef>
                          <a:spcPts val="0"/>
                        </a:spcBef>
                        <a:spcAft>
                          <a:spcPts val="0"/>
                        </a:spcAft>
                        <a:buNone/>
                      </a:pPr>
                      <a:r>
                        <a:rPr lang="en" sz="1000">
                          <a:solidFill>
                            <a:schemeClr val="dk1"/>
                          </a:solidFill>
                          <a:latin typeface="Century Gothic"/>
                          <a:ea typeface="Century Gothic"/>
                          <a:cs typeface="Century Gothic"/>
                          <a:sym typeface="Century Gothic"/>
                        </a:rPr>
                        <a:t>It is crucial for children to develop a life-long love of reading. Reading consists of two dimensions: language comprehension and word reading. Language comprehension (necessary for both reading and writing) starts from birth. It only develops when adults talk with children about the world around them and the books (stories and non-fiction) they read with them, and enjoy rhymes, poems and songs together. Skilled word reading, taught later, involves both the speedy working out of the pronunciation of unfamiliar printed words (decoding) and the speedy recognition of familiar printed words. </a:t>
                      </a:r>
                      <a:endParaRPr sz="1000">
                        <a:solidFill>
                          <a:schemeClr val="dk1"/>
                        </a:solidFill>
                        <a:latin typeface="Century Gothic"/>
                        <a:ea typeface="Century Gothic"/>
                        <a:cs typeface="Century Gothic"/>
                        <a:sym typeface="Century Gothic"/>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graphicFrame>
        <p:nvGraphicFramePr>
          <p:cNvPr id="103" name="Google Shape;103;p18"/>
          <p:cNvGraphicFramePr/>
          <p:nvPr/>
        </p:nvGraphicFramePr>
        <p:xfrm>
          <a:off x="150500" y="1387850"/>
          <a:ext cx="3000000" cy="3000000"/>
        </p:xfrm>
        <a:graphic>
          <a:graphicData uri="http://schemas.openxmlformats.org/drawingml/2006/table">
            <a:tbl>
              <a:tblPr>
                <a:noFill/>
                <a:tableStyleId>{73C40E1F-C5D9-413B-8752-48439C1C1E52}</a:tableStyleId>
              </a:tblPr>
              <a:tblGrid>
                <a:gridCol w="2609875">
                  <a:extLst>
                    <a:ext uri="{9D8B030D-6E8A-4147-A177-3AD203B41FA5}">
                      <a16:colId xmlns:a16="http://schemas.microsoft.com/office/drawing/2014/main" val="20000"/>
                    </a:ext>
                  </a:extLst>
                </a:gridCol>
                <a:gridCol w="2609875">
                  <a:extLst>
                    <a:ext uri="{9D8B030D-6E8A-4147-A177-3AD203B41FA5}">
                      <a16:colId xmlns:a16="http://schemas.microsoft.com/office/drawing/2014/main" val="20001"/>
                    </a:ext>
                  </a:extLst>
                </a:gridCol>
                <a:gridCol w="2609875">
                  <a:extLst>
                    <a:ext uri="{9D8B030D-6E8A-4147-A177-3AD203B41FA5}">
                      <a16:colId xmlns:a16="http://schemas.microsoft.com/office/drawing/2014/main" val="20002"/>
                    </a:ext>
                  </a:extLst>
                </a:gridCol>
                <a:gridCol w="2609875">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On Entry</a:t>
                      </a:r>
                      <a:endParaRPr sz="1100">
                        <a:latin typeface="Century Gothic"/>
                        <a:ea typeface="Century Gothic"/>
                        <a:cs typeface="Century Gothic"/>
                        <a:sym typeface="Century Gothic"/>
                      </a:endParaRPr>
                    </a:p>
                  </a:txBody>
                  <a:tcPr marL="63500" marR="63500" marT="63500" marB="63500">
                    <a:lnB w="12700" cap="flat" cmpd="sng">
                      <a:solidFill>
                        <a:srgbClr val="000000"/>
                      </a:solidFill>
                      <a:prstDash val="solid"/>
                      <a:round/>
                      <a:headEnd type="none" w="sm" len="sm"/>
                      <a:tailEnd type="none" w="sm" len="sm"/>
                    </a:lnB>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Autumn</a:t>
                      </a:r>
                      <a:endParaRPr sz="1100">
                        <a:latin typeface="Century Gothic"/>
                        <a:ea typeface="Century Gothic"/>
                        <a:cs typeface="Century Gothic"/>
                        <a:sym typeface="Century Gothic"/>
                      </a:endParaRPr>
                    </a:p>
                  </a:txBody>
                  <a:tcPr marL="63500" marR="63500" marT="63500" marB="63500">
                    <a:lnB w="12700" cap="flat" cmpd="sng">
                      <a:solidFill>
                        <a:srgbClr val="000000"/>
                      </a:solidFill>
                      <a:prstDash val="solid"/>
                      <a:round/>
                      <a:headEnd type="none" w="sm" len="sm"/>
                      <a:tailEnd type="none" w="sm" len="sm"/>
                    </a:lnB>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Spring</a:t>
                      </a:r>
                      <a:endParaRPr sz="1100">
                        <a:latin typeface="Century Gothic"/>
                        <a:ea typeface="Century Gothic"/>
                        <a:cs typeface="Century Gothic"/>
                        <a:sym typeface="Century Gothic"/>
                      </a:endParaRPr>
                    </a:p>
                  </a:txBody>
                  <a:tcPr marL="63500" marR="63500" marT="63500" marB="63500">
                    <a:lnB w="12700" cap="flat" cmpd="sng">
                      <a:solidFill>
                        <a:srgbClr val="000000"/>
                      </a:solidFill>
                      <a:prstDash val="solid"/>
                      <a:round/>
                      <a:headEnd type="none" w="sm" len="sm"/>
                      <a:tailEnd type="none" w="sm" len="sm"/>
                    </a:lnB>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Summer</a:t>
                      </a:r>
                      <a:endParaRPr sz="1100">
                        <a:latin typeface="Century Gothic"/>
                        <a:ea typeface="Century Gothic"/>
                        <a:cs typeface="Century Gothic"/>
                        <a:sym typeface="Century Gothic"/>
                      </a:endParaRPr>
                    </a:p>
                  </a:txBody>
                  <a:tcPr marL="63500" marR="63500" marT="63500" marB="63500">
                    <a:lnB w="12700" cap="flat" cmpd="sng">
                      <a:solidFill>
                        <a:srgbClr val="000000"/>
                      </a:solidFill>
                      <a:prstDash val="solid"/>
                      <a:round/>
                      <a:headEnd type="none" w="sm" len="sm"/>
                      <a:tailEnd type="none" w="sm" len="sm"/>
                    </a:lnB>
                    <a:solidFill>
                      <a:srgbClr val="CCCCCC"/>
                    </a:solidFill>
                  </a:tcPr>
                </a:tc>
                <a:extLst>
                  <a:ext uri="{0D108BD9-81ED-4DB2-BD59-A6C34878D82A}">
                    <a16:rowId xmlns:a16="http://schemas.microsoft.com/office/drawing/2014/main" val="10000"/>
                  </a:ext>
                </a:extLst>
              </a:tr>
              <a:tr h="837800">
                <a:tc>
                  <a:txBody>
                    <a:bodyPr/>
                    <a:lstStyle/>
                    <a:p>
                      <a:pPr marL="0" lvl="0" indent="0" algn="l" rtl="0">
                        <a:spcBef>
                          <a:spcPts val="0"/>
                        </a:spcBef>
                        <a:spcAft>
                          <a:spcPts val="0"/>
                        </a:spcAft>
                        <a:buNone/>
                      </a:pPr>
                      <a:r>
                        <a:rPr lang="en" sz="1000" b="1">
                          <a:latin typeface="Century Gothic"/>
                          <a:ea typeface="Century Gothic"/>
                          <a:cs typeface="Century Gothic"/>
                          <a:sym typeface="Century Gothic"/>
                        </a:rPr>
                        <a:t>Draw</a:t>
                      </a:r>
                      <a:r>
                        <a:rPr lang="en" sz="1000">
                          <a:latin typeface="Century Gothic"/>
                          <a:ea typeface="Century Gothic"/>
                          <a:cs typeface="Century Gothic"/>
                          <a:sym typeface="Century Gothic"/>
                        </a:rPr>
                        <a:t> freely. </a:t>
                      </a:r>
                      <a:r>
                        <a:rPr lang="en" sz="1000" b="1">
                          <a:latin typeface="Century Gothic"/>
                          <a:ea typeface="Century Gothic"/>
                          <a:cs typeface="Century Gothic"/>
                          <a:sym typeface="Century Gothic"/>
                        </a:rPr>
                        <a:t>Some</a:t>
                      </a:r>
                      <a:r>
                        <a:rPr lang="en" sz="1000">
                          <a:latin typeface="Century Gothic"/>
                          <a:ea typeface="Century Gothic"/>
                          <a:cs typeface="Century Gothic"/>
                          <a:sym typeface="Century Gothic"/>
                        </a:rPr>
                        <a:t> marks are given meaning. </a:t>
                      </a:r>
                      <a:endParaRPr sz="1000">
                        <a:latin typeface="Century Gothic"/>
                        <a:ea typeface="Century Gothic"/>
                        <a:cs typeface="Century Gothic"/>
                        <a:sym typeface="Century Gothic"/>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000" b="1">
                          <a:latin typeface="Century Gothic"/>
                          <a:ea typeface="Century Gothic"/>
                          <a:cs typeface="Century Gothic"/>
                          <a:sym typeface="Century Gothic"/>
                        </a:rPr>
                        <a:t>Imitate writing</a:t>
                      </a:r>
                      <a:r>
                        <a:rPr lang="en" sz="1000">
                          <a:latin typeface="Century Gothic"/>
                          <a:ea typeface="Century Gothic"/>
                          <a:cs typeface="Century Gothic"/>
                          <a:sym typeface="Century Gothic"/>
                        </a:rPr>
                        <a:t> with a variety of </a:t>
                      </a:r>
                      <a:r>
                        <a:rPr lang="en" sz="1000" b="1">
                          <a:latin typeface="Century Gothic"/>
                          <a:ea typeface="Century Gothic"/>
                          <a:cs typeface="Century Gothic"/>
                          <a:sym typeface="Century Gothic"/>
                        </a:rPr>
                        <a:t>shapes and symbols</a:t>
                      </a:r>
                      <a:r>
                        <a:rPr lang="en" sz="1000">
                          <a:latin typeface="Century Gothic"/>
                          <a:ea typeface="Century Gothic"/>
                          <a:cs typeface="Century Gothic"/>
                          <a:sym typeface="Century Gothic"/>
                        </a:rPr>
                        <a:t>. </a:t>
                      </a:r>
                      <a:r>
                        <a:rPr lang="en" sz="1000" b="1">
                          <a:latin typeface="Century Gothic"/>
                          <a:ea typeface="Century Gothic"/>
                          <a:cs typeface="Century Gothic"/>
                          <a:sym typeface="Century Gothic"/>
                        </a:rPr>
                        <a:t>Distinguish between</a:t>
                      </a:r>
                      <a:r>
                        <a:rPr lang="en" sz="1000">
                          <a:latin typeface="Century Gothic"/>
                          <a:ea typeface="Century Gothic"/>
                          <a:cs typeface="Century Gothic"/>
                          <a:sym typeface="Century Gothic"/>
                        </a:rPr>
                        <a:t> different marks made.</a:t>
                      </a:r>
                      <a:endParaRPr sz="1000">
                        <a:latin typeface="Century Gothic"/>
                        <a:ea typeface="Century Gothic"/>
                        <a:cs typeface="Century Gothic"/>
                        <a:sym typeface="Century Gothic"/>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Write </a:t>
                      </a:r>
                      <a:r>
                        <a:rPr lang="en" sz="1000" b="1">
                          <a:solidFill>
                            <a:schemeClr val="dk1"/>
                          </a:solidFill>
                          <a:latin typeface="Century Gothic"/>
                          <a:ea typeface="Century Gothic"/>
                          <a:cs typeface="Century Gothic"/>
                          <a:sym typeface="Century Gothic"/>
                        </a:rPr>
                        <a:t>letter like forms</a:t>
                      </a:r>
                      <a:r>
                        <a:rPr lang="en" sz="1000">
                          <a:solidFill>
                            <a:schemeClr val="dk1"/>
                          </a:solidFill>
                          <a:latin typeface="Century Gothic"/>
                          <a:ea typeface="Century Gothic"/>
                          <a:cs typeface="Century Gothic"/>
                          <a:sym typeface="Century Gothic"/>
                        </a:rPr>
                        <a:t>. Use </a:t>
                      </a:r>
                      <a:r>
                        <a:rPr lang="en" sz="1000" b="1">
                          <a:solidFill>
                            <a:schemeClr val="dk1"/>
                          </a:solidFill>
                          <a:latin typeface="Century Gothic"/>
                          <a:ea typeface="Century Gothic"/>
                          <a:cs typeface="Century Gothic"/>
                          <a:sym typeface="Century Gothic"/>
                        </a:rPr>
                        <a:t>mark making </a:t>
                      </a:r>
                      <a:r>
                        <a:rPr lang="en" sz="1000">
                          <a:solidFill>
                            <a:schemeClr val="dk1"/>
                          </a:solidFill>
                          <a:latin typeface="Century Gothic"/>
                          <a:ea typeface="Century Gothic"/>
                          <a:cs typeface="Century Gothic"/>
                          <a:sym typeface="Century Gothic"/>
                        </a:rPr>
                        <a:t>in play. Write/match  </a:t>
                      </a:r>
                      <a:r>
                        <a:rPr lang="en" sz="1000" b="1">
                          <a:solidFill>
                            <a:schemeClr val="dk1"/>
                          </a:solidFill>
                          <a:latin typeface="Century Gothic"/>
                          <a:ea typeface="Century Gothic"/>
                          <a:cs typeface="Century Gothic"/>
                          <a:sym typeface="Century Gothic"/>
                        </a:rPr>
                        <a:t>first letter</a:t>
                      </a:r>
                      <a:r>
                        <a:rPr lang="en" sz="1000">
                          <a:solidFill>
                            <a:schemeClr val="dk1"/>
                          </a:solidFill>
                          <a:latin typeface="Century Gothic"/>
                          <a:ea typeface="Century Gothic"/>
                          <a:cs typeface="Century Gothic"/>
                          <a:sym typeface="Century Gothic"/>
                        </a:rPr>
                        <a:t> of own name.</a:t>
                      </a:r>
                      <a:endParaRPr sz="1000">
                        <a:latin typeface="Century Gothic"/>
                        <a:ea typeface="Century Gothic"/>
                        <a:cs typeface="Century Gothic"/>
                        <a:sym typeface="Century Gothic"/>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000" b="1">
                          <a:solidFill>
                            <a:schemeClr val="dk1"/>
                          </a:solidFill>
                          <a:latin typeface="Century Gothic"/>
                          <a:ea typeface="Century Gothic"/>
                          <a:cs typeface="Century Gothic"/>
                          <a:sym typeface="Century Gothic"/>
                        </a:rPr>
                        <a:t>Intentional mark making</a:t>
                      </a:r>
                      <a:r>
                        <a:rPr lang="en" sz="1000">
                          <a:solidFill>
                            <a:schemeClr val="dk1"/>
                          </a:solidFill>
                          <a:latin typeface="Century Gothic"/>
                          <a:ea typeface="Century Gothic"/>
                          <a:cs typeface="Century Gothic"/>
                          <a:sym typeface="Century Gothic"/>
                        </a:rPr>
                        <a:t> with </a:t>
                      </a:r>
                      <a:r>
                        <a:rPr lang="en" sz="1000" b="1">
                          <a:solidFill>
                            <a:schemeClr val="dk1"/>
                          </a:solidFill>
                          <a:latin typeface="Century Gothic"/>
                          <a:ea typeface="Century Gothic"/>
                          <a:cs typeface="Century Gothic"/>
                          <a:sym typeface="Century Gothic"/>
                        </a:rPr>
                        <a:t>ascribed meaning</a:t>
                      </a:r>
                      <a:r>
                        <a:rPr lang="en" sz="1000">
                          <a:solidFill>
                            <a:schemeClr val="dk1"/>
                          </a:solidFill>
                          <a:latin typeface="Century Gothic"/>
                          <a:ea typeface="Century Gothic"/>
                          <a:cs typeface="Century Gothic"/>
                          <a:sym typeface="Century Gothic"/>
                        </a:rPr>
                        <a:t>. Write </a:t>
                      </a:r>
                      <a:r>
                        <a:rPr lang="en" sz="1000" b="1">
                          <a:solidFill>
                            <a:schemeClr val="dk1"/>
                          </a:solidFill>
                          <a:latin typeface="Century Gothic"/>
                          <a:ea typeface="Century Gothic"/>
                          <a:cs typeface="Century Gothic"/>
                          <a:sym typeface="Century Gothic"/>
                        </a:rPr>
                        <a:t>strings of letters</a:t>
                      </a:r>
                      <a:r>
                        <a:rPr lang="en" sz="1000">
                          <a:solidFill>
                            <a:schemeClr val="dk1"/>
                          </a:solidFill>
                          <a:latin typeface="Century Gothic"/>
                          <a:ea typeface="Century Gothic"/>
                          <a:cs typeface="Century Gothic"/>
                          <a:sym typeface="Century Gothic"/>
                        </a:rPr>
                        <a:t>. Write</a:t>
                      </a:r>
                      <a:r>
                        <a:rPr lang="en" sz="1000" b="1">
                          <a:solidFill>
                            <a:schemeClr val="dk1"/>
                          </a:solidFill>
                          <a:latin typeface="Century Gothic"/>
                          <a:ea typeface="Century Gothic"/>
                          <a:cs typeface="Century Gothic"/>
                          <a:sym typeface="Century Gothic"/>
                        </a:rPr>
                        <a:t> initial sounds</a:t>
                      </a:r>
                      <a:r>
                        <a:rPr lang="en" sz="1000">
                          <a:solidFill>
                            <a:schemeClr val="dk1"/>
                          </a:solidFill>
                          <a:latin typeface="Century Gothic"/>
                          <a:ea typeface="Century Gothic"/>
                          <a:cs typeface="Century Gothic"/>
                          <a:sym typeface="Century Gothic"/>
                        </a:rPr>
                        <a:t> for some words. Write/match </a:t>
                      </a:r>
                      <a:r>
                        <a:rPr lang="en" sz="1000" b="1">
                          <a:solidFill>
                            <a:schemeClr val="dk1"/>
                          </a:solidFill>
                          <a:latin typeface="Century Gothic"/>
                          <a:ea typeface="Century Gothic"/>
                          <a:cs typeface="Century Gothic"/>
                          <a:sym typeface="Century Gothic"/>
                        </a:rPr>
                        <a:t>some of own name</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Some</a:t>
                      </a:r>
                      <a:r>
                        <a:rPr lang="en" sz="1000">
                          <a:solidFill>
                            <a:schemeClr val="dk1"/>
                          </a:solidFill>
                          <a:latin typeface="Century Gothic"/>
                          <a:ea typeface="Century Gothic"/>
                          <a:cs typeface="Century Gothic"/>
                          <a:sym typeface="Century Gothic"/>
                        </a:rPr>
                        <a:t> letters are </a:t>
                      </a:r>
                      <a:r>
                        <a:rPr lang="en" sz="1000" b="1">
                          <a:solidFill>
                            <a:schemeClr val="dk1"/>
                          </a:solidFill>
                          <a:latin typeface="Century Gothic"/>
                          <a:ea typeface="Century Gothic"/>
                          <a:cs typeface="Century Gothic"/>
                          <a:sym typeface="Century Gothic"/>
                        </a:rPr>
                        <a:t>recognisable</a:t>
                      </a:r>
                      <a:r>
                        <a:rPr lang="en" sz="1000">
                          <a:solidFill>
                            <a:schemeClr val="dk1"/>
                          </a:solidFill>
                          <a:latin typeface="Century Gothic"/>
                          <a:ea typeface="Century Gothic"/>
                          <a:cs typeface="Century Gothic"/>
                          <a:sym typeface="Century Gothic"/>
                        </a:rPr>
                        <a:t>. </a:t>
                      </a:r>
                      <a:endParaRPr sz="1000">
                        <a:latin typeface="Century Gothic"/>
                        <a:ea typeface="Century Gothic"/>
                        <a:cs typeface="Century Gothic"/>
                        <a:sym typeface="Century Gothic"/>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104" name="Google Shape;104;p18"/>
          <p:cNvSpPr txBox="1"/>
          <p:nvPr/>
        </p:nvSpPr>
        <p:spPr>
          <a:xfrm>
            <a:off x="25600" y="0"/>
            <a:ext cx="1068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latin typeface="Century Gothic"/>
                <a:ea typeface="Century Gothic"/>
                <a:cs typeface="Century Gothic"/>
                <a:sym typeface="Century Gothic"/>
              </a:rPr>
              <a:t>Writing Progression </a:t>
            </a:r>
            <a:r>
              <a:rPr lang="en" sz="1800">
                <a:solidFill>
                  <a:schemeClr val="dk1"/>
                </a:solidFill>
                <a:latin typeface="Century Gothic"/>
                <a:ea typeface="Century Gothic"/>
                <a:cs typeface="Century Gothic"/>
                <a:sym typeface="Century Gothic"/>
              </a:rPr>
              <a:t>Checkpoints</a:t>
            </a:r>
            <a:endParaRPr sz="1800">
              <a:latin typeface="Century Gothic"/>
              <a:ea typeface="Century Gothic"/>
              <a:cs typeface="Century Gothic"/>
              <a:sym typeface="Century Gothic"/>
            </a:endParaRPr>
          </a:p>
        </p:txBody>
      </p:sp>
      <p:graphicFrame>
        <p:nvGraphicFramePr>
          <p:cNvPr id="105" name="Google Shape;105;p18"/>
          <p:cNvGraphicFramePr/>
          <p:nvPr/>
        </p:nvGraphicFramePr>
        <p:xfrm>
          <a:off x="124900" y="2687550"/>
          <a:ext cx="3000000" cy="3000000"/>
        </p:xfrm>
        <a:graphic>
          <a:graphicData uri="http://schemas.openxmlformats.org/drawingml/2006/table">
            <a:tbl>
              <a:tblPr>
                <a:noFill/>
                <a:tableStyleId>{73C40E1F-C5D9-413B-8752-48439C1C1E52}</a:tableStyleId>
              </a:tblPr>
              <a:tblGrid>
                <a:gridCol w="2609875">
                  <a:extLst>
                    <a:ext uri="{9D8B030D-6E8A-4147-A177-3AD203B41FA5}">
                      <a16:colId xmlns:a16="http://schemas.microsoft.com/office/drawing/2014/main" val="20000"/>
                    </a:ext>
                  </a:extLst>
                </a:gridCol>
                <a:gridCol w="2609875">
                  <a:extLst>
                    <a:ext uri="{9D8B030D-6E8A-4147-A177-3AD203B41FA5}">
                      <a16:colId xmlns:a16="http://schemas.microsoft.com/office/drawing/2014/main" val="20001"/>
                    </a:ext>
                  </a:extLst>
                </a:gridCol>
                <a:gridCol w="2609875">
                  <a:extLst>
                    <a:ext uri="{9D8B030D-6E8A-4147-A177-3AD203B41FA5}">
                      <a16:colId xmlns:a16="http://schemas.microsoft.com/office/drawing/2014/main" val="20002"/>
                    </a:ext>
                  </a:extLst>
                </a:gridCol>
                <a:gridCol w="2609875">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Reception On Entry</a:t>
                      </a:r>
                      <a:endParaRPr sz="1100">
                        <a:latin typeface="Century Gothic"/>
                        <a:ea typeface="Century Gothic"/>
                        <a:cs typeface="Century Gothic"/>
                        <a:sym typeface="Century Gothic"/>
                      </a:endParaRPr>
                    </a:p>
                  </a:txBody>
                  <a:tcPr marL="63500" marR="63500" marT="63500" marB="63500">
                    <a:lnB w="12700" cap="flat" cmpd="sng">
                      <a:solidFill>
                        <a:srgbClr val="000000"/>
                      </a:solidFill>
                      <a:prstDash val="solid"/>
                      <a:round/>
                      <a:headEnd type="none" w="sm" len="sm"/>
                      <a:tailEnd type="none" w="sm" len="sm"/>
                    </a:lnB>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Autumn</a:t>
                      </a:r>
                      <a:endParaRPr sz="1100">
                        <a:latin typeface="Century Gothic"/>
                        <a:ea typeface="Century Gothic"/>
                        <a:cs typeface="Century Gothic"/>
                        <a:sym typeface="Century Gothic"/>
                      </a:endParaRPr>
                    </a:p>
                  </a:txBody>
                  <a:tcPr marL="63500" marR="63500" marT="63500" marB="63500">
                    <a:lnB w="12700" cap="flat" cmpd="sng">
                      <a:solidFill>
                        <a:srgbClr val="000000"/>
                      </a:solidFill>
                      <a:prstDash val="solid"/>
                      <a:round/>
                      <a:headEnd type="none" w="sm" len="sm"/>
                      <a:tailEnd type="none" w="sm" len="sm"/>
                    </a:lnB>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Spring</a:t>
                      </a:r>
                      <a:endParaRPr sz="1100">
                        <a:latin typeface="Century Gothic"/>
                        <a:ea typeface="Century Gothic"/>
                        <a:cs typeface="Century Gothic"/>
                        <a:sym typeface="Century Gothic"/>
                      </a:endParaRPr>
                    </a:p>
                  </a:txBody>
                  <a:tcPr marL="63500" marR="63500" marT="63500" marB="63500">
                    <a:lnB w="12700" cap="flat" cmpd="sng">
                      <a:solidFill>
                        <a:srgbClr val="000000"/>
                      </a:solidFill>
                      <a:prstDash val="solid"/>
                      <a:round/>
                      <a:headEnd type="none" w="sm" len="sm"/>
                      <a:tailEnd type="none" w="sm" len="sm"/>
                    </a:lnB>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Summer</a:t>
                      </a:r>
                      <a:endParaRPr sz="1100">
                        <a:latin typeface="Century Gothic"/>
                        <a:ea typeface="Century Gothic"/>
                        <a:cs typeface="Century Gothic"/>
                        <a:sym typeface="Century Gothic"/>
                      </a:endParaRPr>
                    </a:p>
                  </a:txBody>
                  <a:tcPr marL="63500" marR="63500" marT="63500" marB="63500">
                    <a:lnB w="12700" cap="flat" cmpd="sng">
                      <a:solidFill>
                        <a:srgbClr val="000000"/>
                      </a:solidFill>
                      <a:prstDash val="solid"/>
                      <a:round/>
                      <a:headEnd type="none" w="sm" len="sm"/>
                      <a:tailEnd type="none" w="sm" len="sm"/>
                    </a:lnB>
                    <a:solidFill>
                      <a:srgbClr val="CCCCCC"/>
                    </a:solidFill>
                  </a:tcPr>
                </a:tc>
                <a:extLst>
                  <a:ext uri="{0D108BD9-81ED-4DB2-BD59-A6C34878D82A}">
                    <a16:rowId xmlns:a16="http://schemas.microsoft.com/office/drawing/2014/main" val="10000"/>
                  </a:ext>
                </a:extLst>
              </a:tr>
              <a:tr h="1177400">
                <a:tc>
                  <a:txBody>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Intentional mark making</a:t>
                      </a:r>
                      <a:r>
                        <a:rPr lang="en" sz="1000">
                          <a:solidFill>
                            <a:schemeClr val="dk1"/>
                          </a:solidFill>
                          <a:latin typeface="Century Gothic"/>
                          <a:ea typeface="Century Gothic"/>
                          <a:cs typeface="Century Gothic"/>
                          <a:sym typeface="Century Gothic"/>
                        </a:rPr>
                        <a:t> with </a:t>
                      </a:r>
                      <a:r>
                        <a:rPr lang="en" sz="1000" b="1">
                          <a:solidFill>
                            <a:schemeClr val="dk1"/>
                          </a:solidFill>
                          <a:latin typeface="Century Gothic"/>
                          <a:ea typeface="Century Gothic"/>
                          <a:cs typeface="Century Gothic"/>
                          <a:sym typeface="Century Gothic"/>
                        </a:rPr>
                        <a:t>ascribed meaning</a:t>
                      </a:r>
                      <a:r>
                        <a:rPr lang="en" sz="1000">
                          <a:solidFill>
                            <a:schemeClr val="dk1"/>
                          </a:solidFill>
                          <a:latin typeface="Century Gothic"/>
                          <a:ea typeface="Century Gothic"/>
                          <a:cs typeface="Century Gothic"/>
                          <a:sym typeface="Century Gothic"/>
                        </a:rPr>
                        <a:t>. Write </a:t>
                      </a:r>
                      <a:r>
                        <a:rPr lang="en" sz="1000" b="1">
                          <a:solidFill>
                            <a:schemeClr val="dk1"/>
                          </a:solidFill>
                          <a:latin typeface="Century Gothic"/>
                          <a:ea typeface="Century Gothic"/>
                          <a:cs typeface="Century Gothic"/>
                          <a:sym typeface="Century Gothic"/>
                        </a:rPr>
                        <a:t>strings of letters</a:t>
                      </a:r>
                      <a:r>
                        <a:rPr lang="en" sz="1000">
                          <a:solidFill>
                            <a:schemeClr val="dk1"/>
                          </a:solidFill>
                          <a:latin typeface="Century Gothic"/>
                          <a:ea typeface="Century Gothic"/>
                          <a:cs typeface="Century Gothic"/>
                          <a:sym typeface="Century Gothic"/>
                        </a:rPr>
                        <a:t>. Write/match</a:t>
                      </a:r>
                      <a:r>
                        <a:rPr lang="en" sz="1000" b="1">
                          <a:solidFill>
                            <a:schemeClr val="dk1"/>
                          </a:solidFill>
                          <a:latin typeface="Century Gothic"/>
                          <a:ea typeface="Century Gothic"/>
                          <a:cs typeface="Century Gothic"/>
                          <a:sym typeface="Century Gothic"/>
                        </a:rPr>
                        <a:t> initial sounds</a:t>
                      </a:r>
                      <a:r>
                        <a:rPr lang="en" sz="1000">
                          <a:solidFill>
                            <a:schemeClr val="dk1"/>
                          </a:solidFill>
                          <a:latin typeface="Century Gothic"/>
                          <a:ea typeface="Century Gothic"/>
                          <a:cs typeface="Century Gothic"/>
                          <a:sym typeface="Century Gothic"/>
                        </a:rPr>
                        <a:t> for some words. Write </a:t>
                      </a:r>
                      <a:r>
                        <a:rPr lang="en" sz="1000" b="1">
                          <a:solidFill>
                            <a:schemeClr val="dk1"/>
                          </a:solidFill>
                          <a:latin typeface="Century Gothic"/>
                          <a:ea typeface="Century Gothic"/>
                          <a:cs typeface="Century Gothic"/>
                          <a:sym typeface="Century Gothic"/>
                        </a:rPr>
                        <a:t>some of own name</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Some</a:t>
                      </a:r>
                      <a:r>
                        <a:rPr lang="en" sz="1000">
                          <a:solidFill>
                            <a:schemeClr val="dk1"/>
                          </a:solidFill>
                          <a:latin typeface="Century Gothic"/>
                          <a:ea typeface="Century Gothic"/>
                          <a:cs typeface="Century Gothic"/>
                          <a:sym typeface="Century Gothic"/>
                        </a:rPr>
                        <a:t> letters are </a:t>
                      </a:r>
                      <a:r>
                        <a:rPr lang="en" sz="1000" b="1">
                          <a:solidFill>
                            <a:schemeClr val="dk1"/>
                          </a:solidFill>
                          <a:latin typeface="Century Gothic"/>
                          <a:ea typeface="Century Gothic"/>
                          <a:cs typeface="Century Gothic"/>
                          <a:sym typeface="Century Gothic"/>
                        </a:rPr>
                        <a:t>recognisable</a:t>
                      </a:r>
                      <a:r>
                        <a:rPr lang="en" sz="1000">
                          <a:solidFill>
                            <a:schemeClr val="dk1"/>
                          </a:solidFill>
                          <a:latin typeface="Century Gothic"/>
                          <a:ea typeface="Century Gothic"/>
                          <a:cs typeface="Century Gothic"/>
                          <a:sym typeface="Century Gothic"/>
                        </a:rPr>
                        <a:t>. </a:t>
                      </a:r>
                      <a:endParaRPr sz="1000">
                        <a:latin typeface="Century Gothic"/>
                        <a:ea typeface="Century Gothic"/>
                        <a:cs typeface="Century Gothic"/>
                        <a:sym typeface="Century Gothic"/>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000">
                          <a:latin typeface="Century Gothic"/>
                          <a:ea typeface="Century Gothic"/>
                          <a:cs typeface="Century Gothic"/>
                          <a:sym typeface="Century Gothic"/>
                        </a:rPr>
                        <a:t>Write </a:t>
                      </a:r>
                      <a:r>
                        <a:rPr lang="en" sz="1000" b="1">
                          <a:latin typeface="Century Gothic"/>
                          <a:ea typeface="Century Gothic"/>
                          <a:cs typeface="Century Gothic"/>
                          <a:sym typeface="Century Gothic"/>
                        </a:rPr>
                        <a:t>own name confidently</a:t>
                      </a:r>
                      <a:r>
                        <a:rPr lang="en" sz="1000">
                          <a:latin typeface="Century Gothic"/>
                          <a:ea typeface="Century Gothic"/>
                          <a:cs typeface="Century Gothic"/>
                          <a:sym typeface="Century Gothic"/>
                        </a:rPr>
                        <a:t>. Beginning to write words which include </a:t>
                      </a:r>
                      <a:r>
                        <a:rPr lang="en" sz="1000" b="1">
                          <a:latin typeface="Century Gothic"/>
                          <a:ea typeface="Century Gothic"/>
                          <a:cs typeface="Century Gothic"/>
                          <a:sym typeface="Century Gothic"/>
                        </a:rPr>
                        <a:t>set 1 single sounds</a:t>
                      </a:r>
                      <a:r>
                        <a:rPr lang="en" sz="1000">
                          <a:latin typeface="Century Gothic"/>
                          <a:ea typeface="Century Gothic"/>
                          <a:cs typeface="Century Gothic"/>
                          <a:sym typeface="Century Gothic"/>
                        </a:rPr>
                        <a:t>. Begin to write </a:t>
                      </a:r>
                      <a:r>
                        <a:rPr lang="en" sz="1000" b="1">
                          <a:solidFill>
                            <a:schemeClr val="dk1"/>
                          </a:solidFill>
                          <a:latin typeface="Century Gothic"/>
                          <a:ea typeface="Century Gothic"/>
                          <a:cs typeface="Century Gothic"/>
                          <a:sym typeface="Century Gothic"/>
                        </a:rPr>
                        <a:t>VC + CVC</a:t>
                      </a:r>
                      <a:r>
                        <a:rPr lang="en" sz="1000">
                          <a:solidFill>
                            <a:schemeClr val="dk1"/>
                          </a:solidFill>
                          <a:latin typeface="Century Gothic"/>
                          <a:ea typeface="Century Gothic"/>
                          <a:cs typeface="Century Gothic"/>
                          <a:sym typeface="Century Gothic"/>
                        </a:rPr>
                        <a:t> words.  </a:t>
                      </a:r>
                      <a:r>
                        <a:rPr lang="en" sz="1000" b="1">
                          <a:solidFill>
                            <a:schemeClr val="dk1"/>
                          </a:solidFill>
                          <a:latin typeface="Century Gothic"/>
                          <a:ea typeface="Century Gothic"/>
                          <a:cs typeface="Century Gothic"/>
                          <a:sym typeface="Century Gothic"/>
                        </a:rPr>
                        <a:t>Some</a:t>
                      </a:r>
                      <a:r>
                        <a:rPr lang="en" sz="1000">
                          <a:solidFill>
                            <a:schemeClr val="dk1"/>
                          </a:solidFill>
                          <a:latin typeface="Century Gothic"/>
                          <a:ea typeface="Century Gothic"/>
                          <a:cs typeface="Century Gothic"/>
                          <a:sym typeface="Century Gothic"/>
                        </a:rPr>
                        <a:t> letters are </a:t>
                      </a:r>
                      <a:r>
                        <a:rPr lang="en" sz="1000" b="1">
                          <a:solidFill>
                            <a:schemeClr val="dk1"/>
                          </a:solidFill>
                          <a:latin typeface="Century Gothic"/>
                          <a:ea typeface="Century Gothic"/>
                          <a:cs typeface="Century Gothic"/>
                          <a:sym typeface="Century Gothic"/>
                        </a:rPr>
                        <a:t>correctly formed</a:t>
                      </a:r>
                      <a:r>
                        <a:rPr lang="en" sz="1000">
                          <a:solidFill>
                            <a:schemeClr val="dk1"/>
                          </a:solidFill>
                          <a:latin typeface="Century Gothic"/>
                          <a:ea typeface="Century Gothic"/>
                          <a:cs typeface="Century Gothic"/>
                          <a:sym typeface="Century Gothic"/>
                        </a:rPr>
                        <a:t> and most others are recognisable.</a:t>
                      </a:r>
                      <a:endParaRPr sz="1000">
                        <a:latin typeface="Century Gothic"/>
                        <a:ea typeface="Century Gothic"/>
                        <a:cs typeface="Century Gothic"/>
                        <a:sym typeface="Century Gothic"/>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000">
                          <a:latin typeface="Century Gothic"/>
                          <a:ea typeface="Century Gothic"/>
                          <a:cs typeface="Century Gothic"/>
                          <a:sym typeface="Century Gothic"/>
                        </a:rPr>
                        <a:t>Write words which include </a:t>
                      </a:r>
                      <a:r>
                        <a:rPr lang="en" sz="1000" b="1">
                          <a:latin typeface="Century Gothic"/>
                          <a:ea typeface="Century Gothic"/>
                          <a:cs typeface="Century Gothic"/>
                          <a:sym typeface="Century Gothic"/>
                        </a:rPr>
                        <a:t>set 1 single sounds and digraphs</a:t>
                      </a:r>
                      <a:r>
                        <a:rPr lang="en" sz="1000">
                          <a:latin typeface="Century Gothic"/>
                          <a:ea typeface="Century Gothic"/>
                          <a:cs typeface="Century Gothic"/>
                          <a:sym typeface="Century Gothic"/>
                        </a:rPr>
                        <a:t>. Write </a:t>
                      </a:r>
                      <a:r>
                        <a:rPr lang="en" sz="1000" b="1">
                          <a:latin typeface="Century Gothic"/>
                          <a:ea typeface="Century Gothic"/>
                          <a:cs typeface="Century Gothic"/>
                          <a:sym typeface="Century Gothic"/>
                        </a:rPr>
                        <a:t>CVCC + CCVC </a:t>
                      </a:r>
                      <a:r>
                        <a:rPr lang="en" sz="1000">
                          <a:latin typeface="Century Gothic"/>
                          <a:ea typeface="Century Gothic"/>
                          <a:cs typeface="Century Gothic"/>
                          <a:sym typeface="Century Gothic"/>
                        </a:rPr>
                        <a:t>words. Words are </a:t>
                      </a:r>
                      <a:r>
                        <a:rPr lang="en" sz="1000" b="1">
                          <a:latin typeface="Century Gothic"/>
                          <a:ea typeface="Century Gothic"/>
                          <a:cs typeface="Century Gothic"/>
                          <a:sym typeface="Century Gothic"/>
                        </a:rPr>
                        <a:t>phonetically plausible</a:t>
                      </a:r>
                      <a:r>
                        <a:rPr lang="en" sz="1000">
                          <a:latin typeface="Century Gothic"/>
                          <a:ea typeface="Century Gothic"/>
                          <a:cs typeface="Century Gothic"/>
                          <a:sym typeface="Century Gothic"/>
                        </a:rPr>
                        <a:t> matching spoken word. Write a </a:t>
                      </a:r>
                      <a:r>
                        <a:rPr lang="en" sz="1000" b="1">
                          <a:latin typeface="Century Gothic"/>
                          <a:ea typeface="Century Gothic"/>
                          <a:cs typeface="Century Gothic"/>
                          <a:sym typeface="Century Gothic"/>
                        </a:rPr>
                        <a:t>few set 1 tricky words</a:t>
                      </a:r>
                      <a:r>
                        <a:rPr lang="en" sz="1000">
                          <a:latin typeface="Century Gothic"/>
                          <a:ea typeface="Century Gothic"/>
                          <a:cs typeface="Century Gothic"/>
                          <a:sym typeface="Century Gothic"/>
                        </a:rPr>
                        <a:t>. Write captions. </a:t>
                      </a:r>
                      <a:r>
                        <a:rPr lang="en" sz="1000" b="1">
                          <a:latin typeface="Century Gothic"/>
                          <a:ea typeface="Century Gothic"/>
                          <a:cs typeface="Century Gothic"/>
                          <a:sym typeface="Century Gothic"/>
                        </a:rPr>
                        <a:t>Mostly readable</a:t>
                      </a:r>
                      <a:r>
                        <a:rPr lang="en" sz="1000">
                          <a:latin typeface="Century Gothic"/>
                          <a:ea typeface="Century Gothic"/>
                          <a:cs typeface="Century Gothic"/>
                          <a:sym typeface="Century Gothic"/>
                        </a:rPr>
                        <a:t> by others. </a:t>
                      </a:r>
                      <a:r>
                        <a:rPr lang="en" sz="1000" b="1">
                          <a:latin typeface="Century Gothic"/>
                          <a:ea typeface="Century Gothic"/>
                          <a:cs typeface="Century Gothic"/>
                          <a:sym typeface="Century Gothic"/>
                        </a:rPr>
                        <a:t>Most</a:t>
                      </a:r>
                      <a:r>
                        <a:rPr lang="en" sz="1000">
                          <a:latin typeface="Century Gothic"/>
                          <a:ea typeface="Century Gothic"/>
                          <a:cs typeface="Century Gothic"/>
                          <a:sym typeface="Century Gothic"/>
                        </a:rPr>
                        <a:t> letters are </a:t>
                      </a:r>
                      <a:r>
                        <a:rPr lang="en" sz="1000" b="1">
                          <a:solidFill>
                            <a:schemeClr val="dk1"/>
                          </a:solidFill>
                          <a:latin typeface="Century Gothic"/>
                          <a:ea typeface="Century Gothic"/>
                          <a:cs typeface="Century Gothic"/>
                          <a:sym typeface="Century Gothic"/>
                        </a:rPr>
                        <a:t>correctly formed </a:t>
                      </a:r>
                      <a:r>
                        <a:rPr lang="en" sz="1000">
                          <a:solidFill>
                            <a:schemeClr val="dk1"/>
                          </a:solidFill>
                          <a:latin typeface="Century Gothic"/>
                          <a:ea typeface="Century Gothic"/>
                          <a:cs typeface="Century Gothic"/>
                          <a:sym typeface="Century Gothic"/>
                        </a:rPr>
                        <a:t>and others are recognisable</a:t>
                      </a:r>
                      <a:r>
                        <a:rPr lang="en" sz="1000">
                          <a:latin typeface="Century Gothic"/>
                          <a:ea typeface="Century Gothic"/>
                          <a:cs typeface="Century Gothic"/>
                          <a:sym typeface="Century Gothic"/>
                        </a:rPr>
                        <a:t>.</a:t>
                      </a:r>
                      <a:endParaRPr sz="1000">
                        <a:latin typeface="Century Gothic"/>
                        <a:ea typeface="Century Gothic"/>
                        <a:cs typeface="Century Gothic"/>
                        <a:sym typeface="Century Gothic"/>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000">
                          <a:latin typeface="Century Gothic"/>
                          <a:ea typeface="Century Gothic"/>
                          <a:cs typeface="Century Gothic"/>
                          <a:sym typeface="Century Gothic"/>
                        </a:rPr>
                        <a:t>Write words which include </a:t>
                      </a:r>
                      <a:r>
                        <a:rPr lang="en" sz="1000" b="1">
                          <a:latin typeface="Century Gothic"/>
                          <a:ea typeface="Century Gothic"/>
                          <a:cs typeface="Century Gothic"/>
                          <a:sym typeface="Century Gothic"/>
                        </a:rPr>
                        <a:t>set 1+2 sounds</a:t>
                      </a:r>
                      <a:r>
                        <a:rPr lang="en" sz="1000">
                          <a:latin typeface="Century Gothic"/>
                          <a:ea typeface="Century Gothic"/>
                          <a:cs typeface="Century Gothic"/>
                          <a:sym typeface="Century Gothic"/>
                        </a:rPr>
                        <a:t>. Write </a:t>
                      </a:r>
                      <a:r>
                        <a:rPr lang="en" sz="1000" b="1">
                          <a:latin typeface="Century Gothic"/>
                          <a:ea typeface="Century Gothic"/>
                          <a:cs typeface="Century Gothic"/>
                          <a:sym typeface="Century Gothic"/>
                        </a:rPr>
                        <a:t>longer words</a:t>
                      </a:r>
                      <a:r>
                        <a:rPr lang="en" sz="1000">
                          <a:latin typeface="Century Gothic"/>
                          <a:ea typeface="Century Gothic"/>
                          <a:cs typeface="Century Gothic"/>
                          <a:sym typeface="Century Gothic"/>
                        </a:rPr>
                        <a:t>. Words are </a:t>
                      </a:r>
                      <a:r>
                        <a:rPr lang="en" sz="1000" b="1">
                          <a:latin typeface="Century Gothic"/>
                          <a:ea typeface="Century Gothic"/>
                          <a:cs typeface="Century Gothic"/>
                          <a:sym typeface="Century Gothic"/>
                        </a:rPr>
                        <a:t>phonetically plausible</a:t>
                      </a:r>
                      <a:r>
                        <a:rPr lang="en" sz="1000">
                          <a:latin typeface="Century Gothic"/>
                          <a:ea typeface="Century Gothic"/>
                          <a:cs typeface="Century Gothic"/>
                          <a:sym typeface="Century Gothic"/>
                        </a:rPr>
                        <a:t>. Write some </a:t>
                      </a:r>
                      <a:r>
                        <a:rPr lang="en" sz="1000" b="1">
                          <a:latin typeface="Century Gothic"/>
                          <a:ea typeface="Century Gothic"/>
                          <a:cs typeface="Century Gothic"/>
                          <a:sym typeface="Century Gothic"/>
                        </a:rPr>
                        <a:t>set 1+2 tricky words</a:t>
                      </a:r>
                      <a:r>
                        <a:rPr lang="en" sz="1000">
                          <a:latin typeface="Century Gothic"/>
                          <a:ea typeface="Century Gothic"/>
                          <a:cs typeface="Century Gothic"/>
                          <a:sym typeface="Century Gothic"/>
                        </a:rPr>
                        <a:t>. Write </a:t>
                      </a:r>
                      <a:r>
                        <a:rPr lang="en" sz="1000" b="1">
                          <a:latin typeface="Century Gothic"/>
                          <a:ea typeface="Century Gothic"/>
                          <a:cs typeface="Century Gothic"/>
                          <a:sym typeface="Century Gothic"/>
                        </a:rPr>
                        <a:t>sentences</a:t>
                      </a:r>
                      <a:r>
                        <a:rPr lang="en" sz="1000">
                          <a:latin typeface="Century Gothic"/>
                          <a:ea typeface="Century Gothic"/>
                          <a:cs typeface="Century Gothic"/>
                          <a:sym typeface="Century Gothic"/>
                        </a:rPr>
                        <a:t> which can be </a:t>
                      </a:r>
                      <a:r>
                        <a:rPr lang="en" sz="1000" b="1">
                          <a:latin typeface="Century Gothic"/>
                          <a:ea typeface="Century Gothic"/>
                          <a:cs typeface="Century Gothic"/>
                          <a:sym typeface="Century Gothic"/>
                        </a:rPr>
                        <a:t>read back</a:t>
                      </a:r>
                      <a:r>
                        <a:rPr lang="en" sz="1000">
                          <a:latin typeface="Century Gothic"/>
                          <a:ea typeface="Century Gothic"/>
                          <a:cs typeface="Century Gothic"/>
                          <a:sym typeface="Century Gothic"/>
                        </a:rPr>
                        <a:t> and by others. Begin to use </a:t>
                      </a:r>
                      <a:r>
                        <a:rPr lang="en" sz="1000" b="1">
                          <a:latin typeface="Century Gothic"/>
                          <a:ea typeface="Century Gothic"/>
                          <a:cs typeface="Century Gothic"/>
                          <a:sym typeface="Century Gothic"/>
                        </a:rPr>
                        <a:t>capital letter</a:t>
                      </a:r>
                      <a:r>
                        <a:rPr lang="en" sz="1000">
                          <a:latin typeface="Century Gothic"/>
                          <a:ea typeface="Century Gothic"/>
                          <a:cs typeface="Century Gothic"/>
                          <a:sym typeface="Century Gothic"/>
                        </a:rPr>
                        <a:t> and </a:t>
                      </a:r>
                      <a:r>
                        <a:rPr lang="en" sz="1000" b="1">
                          <a:latin typeface="Century Gothic"/>
                          <a:ea typeface="Century Gothic"/>
                          <a:cs typeface="Century Gothic"/>
                          <a:sym typeface="Century Gothic"/>
                        </a:rPr>
                        <a:t>full stop</a:t>
                      </a:r>
                      <a:r>
                        <a:rPr lang="en" sz="1000">
                          <a:latin typeface="Century Gothic"/>
                          <a:ea typeface="Century Gothic"/>
                          <a:cs typeface="Century Gothic"/>
                          <a:sym typeface="Century Gothic"/>
                        </a:rPr>
                        <a:t>. Read sentence back to </a:t>
                      </a:r>
                      <a:r>
                        <a:rPr lang="en" sz="1000" b="1">
                          <a:latin typeface="Century Gothic"/>
                          <a:ea typeface="Century Gothic"/>
                          <a:cs typeface="Century Gothic"/>
                          <a:sym typeface="Century Gothic"/>
                        </a:rPr>
                        <a:t>check for accuracy and sense. All</a:t>
                      </a:r>
                      <a:r>
                        <a:rPr lang="en" sz="1000">
                          <a:latin typeface="Century Gothic"/>
                          <a:ea typeface="Century Gothic"/>
                          <a:cs typeface="Century Gothic"/>
                          <a:sym typeface="Century Gothic"/>
                        </a:rPr>
                        <a:t> letters are </a:t>
                      </a:r>
                      <a:r>
                        <a:rPr lang="en" sz="1000" b="1">
                          <a:latin typeface="Century Gothic"/>
                          <a:ea typeface="Century Gothic"/>
                          <a:cs typeface="Century Gothic"/>
                          <a:sym typeface="Century Gothic"/>
                        </a:rPr>
                        <a:t>correctly formed</a:t>
                      </a:r>
                      <a:r>
                        <a:rPr lang="en" sz="1000">
                          <a:latin typeface="Century Gothic"/>
                          <a:ea typeface="Century Gothic"/>
                          <a:cs typeface="Century Gothic"/>
                          <a:sym typeface="Century Gothic"/>
                        </a:rPr>
                        <a:t>.</a:t>
                      </a:r>
                      <a:endParaRPr sz="1000">
                        <a:latin typeface="Century Gothic"/>
                        <a:ea typeface="Century Gothic"/>
                        <a:cs typeface="Century Gothic"/>
                        <a:sym typeface="Century Gothic"/>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106" name="Google Shape;106;p18"/>
          <p:cNvGraphicFramePr/>
          <p:nvPr/>
        </p:nvGraphicFramePr>
        <p:xfrm>
          <a:off x="124913" y="4590550"/>
          <a:ext cx="3000000" cy="3000000"/>
        </p:xfrm>
        <a:graphic>
          <a:graphicData uri="http://schemas.openxmlformats.org/drawingml/2006/table">
            <a:tbl>
              <a:tblPr>
                <a:noFill/>
                <a:tableStyleId>{73C40E1F-C5D9-413B-8752-48439C1C1E52}</a:tableStyleId>
              </a:tblPr>
              <a:tblGrid>
                <a:gridCol w="3479825">
                  <a:extLst>
                    <a:ext uri="{9D8B030D-6E8A-4147-A177-3AD203B41FA5}">
                      <a16:colId xmlns:a16="http://schemas.microsoft.com/office/drawing/2014/main" val="20000"/>
                    </a:ext>
                  </a:extLst>
                </a:gridCol>
                <a:gridCol w="3479825">
                  <a:extLst>
                    <a:ext uri="{9D8B030D-6E8A-4147-A177-3AD203B41FA5}">
                      <a16:colId xmlns:a16="http://schemas.microsoft.com/office/drawing/2014/main" val="20001"/>
                    </a:ext>
                  </a:extLst>
                </a:gridCol>
                <a:gridCol w="3479825">
                  <a:extLst>
                    <a:ext uri="{9D8B030D-6E8A-4147-A177-3AD203B41FA5}">
                      <a16:colId xmlns:a16="http://schemas.microsoft.com/office/drawing/2014/main" val="20002"/>
                    </a:ext>
                  </a:extLst>
                </a:gridCol>
              </a:tblGrid>
              <a:tr h="0">
                <a:tc gridSpan="3">
                  <a:txBody>
                    <a:bodyPr/>
                    <a:lstStyle/>
                    <a:p>
                      <a:pPr marL="0" lvl="0" indent="0" algn="l" rtl="0">
                        <a:spcBef>
                          <a:spcPts val="0"/>
                        </a:spcBef>
                        <a:spcAft>
                          <a:spcPts val="0"/>
                        </a:spcAft>
                        <a:buNone/>
                      </a:pPr>
                      <a:r>
                        <a:rPr lang="en" sz="1100">
                          <a:latin typeface="Century Gothic"/>
                          <a:ea typeface="Century Gothic"/>
                          <a:cs typeface="Century Gothic"/>
                          <a:sym typeface="Century Gothic"/>
                        </a:rPr>
                        <a:t>Reception Early Learning Goals (ELGs)</a:t>
                      </a:r>
                      <a:endParaRPr sz="1100">
                        <a:latin typeface="Century Gothic"/>
                        <a:ea typeface="Century Gothic"/>
                        <a:cs typeface="Century Gothic"/>
                        <a:sym typeface="Century Gothic"/>
                      </a:endParaRPr>
                    </a:p>
                  </a:txBody>
                  <a:tcPr marL="63500" marR="63500" marT="63500" marB="63500">
                    <a:solidFill>
                      <a:srgbClr val="CCCCCC"/>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94650">
                <a:tc gridSpan="3">
                  <a:txBody>
                    <a:bodyPr/>
                    <a:lstStyle/>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Writing</a:t>
                      </a:r>
                      <a:endParaRPr sz="1000" b="1">
                        <a:solidFill>
                          <a:schemeClr val="dk1"/>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000">
                          <a:solidFill>
                            <a:schemeClr val="dk1"/>
                          </a:solidFill>
                          <a:latin typeface="Century Gothic"/>
                          <a:ea typeface="Century Gothic"/>
                          <a:cs typeface="Century Gothic"/>
                          <a:sym typeface="Century Gothic"/>
                        </a:rPr>
                        <a:t>Write </a:t>
                      </a:r>
                      <a:r>
                        <a:rPr lang="en" sz="1000" b="1">
                          <a:solidFill>
                            <a:schemeClr val="dk1"/>
                          </a:solidFill>
                          <a:latin typeface="Century Gothic"/>
                          <a:ea typeface="Century Gothic"/>
                          <a:cs typeface="Century Gothic"/>
                          <a:sym typeface="Century Gothic"/>
                        </a:rPr>
                        <a:t>recognisable letters</a:t>
                      </a:r>
                      <a:r>
                        <a:rPr lang="en" sz="1000">
                          <a:solidFill>
                            <a:schemeClr val="dk1"/>
                          </a:solidFill>
                          <a:latin typeface="Century Gothic"/>
                          <a:ea typeface="Century Gothic"/>
                          <a:cs typeface="Century Gothic"/>
                          <a:sym typeface="Century Gothic"/>
                        </a:rPr>
                        <a:t>, most of which are </a:t>
                      </a:r>
                      <a:r>
                        <a:rPr lang="en" sz="1000" b="1">
                          <a:solidFill>
                            <a:schemeClr val="dk1"/>
                          </a:solidFill>
                          <a:latin typeface="Century Gothic"/>
                          <a:ea typeface="Century Gothic"/>
                          <a:cs typeface="Century Gothic"/>
                          <a:sym typeface="Century Gothic"/>
                        </a:rPr>
                        <a:t>correctly formed</a:t>
                      </a:r>
                      <a:r>
                        <a:rPr lang="en" sz="1000">
                          <a:solidFill>
                            <a:schemeClr val="dk1"/>
                          </a:solidFill>
                          <a:latin typeface="Century Gothic"/>
                          <a:ea typeface="Century Gothic"/>
                          <a:cs typeface="Century Gothic"/>
                          <a:sym typeface="Century Gothic"/>
                        </a:rPr>
                        <a:t>. Spell words by </a:t>
                      </a:r>
                      <a:r>
                        <a:rPr lang="en" sz="1000" b="1">
                          <a:solidFill>
                            <a:schemeClr val="dk1"/>
                          </a:solidFill>
                          <a:latin typeface="Century Gothic"/>
                          <a:ea typeface="Century Gothic"/>
                          <a:cs typeface="Century Gothic"/>
                          <a:sym typeface="Century Gothic"/>
                        </a:rPr>
                        <a:t>identifying sounds </a:t>
                      </a:r>
                      <a:r>
                        <a:rPr lang="en" sz="1000">
                          <a:solidFill>
                            <a:schemeClr val="dk1"/>
                          </a:solidFill>
                          <a:latin typeface="Century Gothic"/>
                          <a:ea typeface="Century Gothic"/>
                          <a:cs typeface="Century Gothic"/>
                          <a:sym typeface="Century Gothic"/>
                        </a:rPr>
                        <a:t>in them and </a:t>
                      </a:r>
                      <a:r>
                        <a:rPr lang="en" sz="1000" b="1">
                          <a:solidFill>
                            <a:schemeClr val="dk1"/>
                          </a:solidFill>
                          <a:latin typeface="Century Gothic"/>
                          <a:ea typeface="Century Gothic"/>
                          <a:cs typeface="Century Gothic"/>
                          <a:sym typeface="Century Gothic"/>
                        </a:rPr>
                        <a:t>representing the sounds with a letter</a:t>
                      </a:r>
                      <a:r>
                        <a:rPr lang="en" sz="1000">
                          <a:solidFill>
                            <a:schemeClr val="dk1"/>
                          </a:solidFill>
                          <a:latin typeface="Century Gothic"/>
                          <a:ea typeface="Century Gothic"/>
                          <a:cs typeface="Century Gothic"/>
                          <a:sym typeface="Century Gothic"/>
                        </a:rPr>
                        <a:t> or letters. Write </a:t>
                      </a:r>
                      <a:r>
                        <a:rPr lang="en" sz="1000" b="1">
                          <a:solidFill>
                            <a:schemeClr val="dk1"/>
                          </a:solidFill>
                          <a:latin typeface="Century Gothic"/>
                          <a:ea typeface="Century Gothic"/>
                          <a:cs typeface="Century Gothic"/>
                          <a:sym typeface="Century Gothic"/>
                        </a:rPr>
                        <a:t>simple phrases and sentences </a:t>
                      </a:r>
                      <a:r>
                        <a:rPr lang="en" sz="1000">
                          <a:solidFill>
                            <a:schemeClr val="dk1"/>
                          </a:solidFill>
                          <a:latin typeface="Century Gothic"/>
                          <a:ea typeface="Century Gothic"/>
                          <a:cs typeface="Century Gothic"/>
                          <a:sym typeface="Century Gothic"/>
                        </a:rPr>
                        <a:t>that can be </a:t>
                      </a:r>
                      <a:r>
                        <a:rPr lang="en" sz="1000" b="1">
                          <a:solidFill>
                            <a:schemeClr val="dk1"/>
                          </a:solidFill>
                          <a:latin typeface="Century Gothic"/>
                          <a:ea typeface="Century Gothic"/>
                          <a:cs typeface="Century Gothic"/>
                          <a:sym typeface="Century Gothic"/>
                        </a:rPr>
                        <a:t>read by others</a:t>
                      </a:r>
                      <a:r>
                        <a:rPr lang="en" sz="1000">
                          <a:solidFill>
                            <a:schemeClr val="dk1"/>
                          </a:solidFill>
                          <a:latin typeface="Century Gothic"/>
                          <a:ea typeface="Century Gothic"/>
                          <a:cs typeface="Century Gothic"/>
                          <a:sym typeface="Century Gothic"/>
                        </a:rPr>
                        <a:t>.</a:t>
                      </a:r>
                      <a:endParaRPr sz="1000">
                        <a:latin typeface="Century Gothic"/>
                        <a:ea typeface="Century Gothic"/>
                        <a:cs typeface="Century Gothic"/>
                        <a:sym typeface="Century Gothic"/>
                      </a:endParaRPr>
                    </a:p>
                  </a:txBody>
                  <a:tcPr marL="63500" marR="63500" marT="63500" marB="6350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107" name="Google Shape;107;p18"/>
          <p:cNvGraphicFramePr/>
          <p:nvPr/>
        </p:nvGraphicFramePr>
        <p:xfrm>
          <a:off x="124900" y="5594450"/>
          <a:ext cx="3000000" cy="300000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1100">
                          <a:latin typeface="Century Gothic"/>
                          <a:ea typeface="Century Gothic"/>
                          <a:cs typeface="Century Gothic"/>
                          <a:sym typeface="Century Gothic"/>
                        </a:rPr>
                        <a:t>Linked Curriculum Goals</a:t>
                      </a:r>
                      <a:endParaRPr sz="1100">
                        <a:latin typeface="Century Gothic"/>
                        <a:ea typeface="Century Gothic"/>
                        <a:cs typeface="Century Gothic"/>
                        <a:sym typeface="Century Gothic"/>
                      </a:endParaRPr>
                    </a:p>
                  </a:txBody>
                  <a:tcPr marL="63500" marR="63500" marT="63500" marB="63500">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a:txBody>
                    <a:bodyPr/>
                    <a:lstStyle/>
                    <a:p>
                      <a:pPr marL="0" lvl="0" indent="0" algn="l" rtl="0">
                        <a:lnSpc>
                          <a:spcPct val="100000"/>
                        </a:lnSpc>
                        <a:spcBef>
                          <a:spcPts val="0"/>
                        </a:spcBef>
                        <a:spcAft>
                          <a:spcPts val="0"/>
                        </a:spcAft>
                        <a:buNone/>
                      </a:pPr>
                      <a:r>
                        <a:rPr lang="en" sz="1000" b="1">
                          <a:latin typeface="Century Gothic"/>
                          <a:ea typeface="Century Gothic"/>
                          <a:cs typeface="Century Gothic"/>
                          <a:sym typeface="Century Gothic"/>
                        </a:rPr>
                        <a:t>Nursery</a:t>
                      </a:r>
                      <a:endParaRPr sz="1000" b="1">
                        <a:latin typeface="Century Gothic"/>
                        <a:ea typeface="Century Gothic"/>
                        <a:cs typeface="Century Gothic"/>
                        <a:sym typeface="Century Gothic"/>
                      </a:endParaRPr>
                    </a:p>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Write the first 3 letters of own name.</a:t>
                      </a:r>
                      <a:endParaRPr sz="1000">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Reception</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Write a simple story.</a:t>
                      </a:r>
                      <a:endParaRPr sz="1000">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108" name="Google Shape;108;p18"/>
          <p:cNvGraphicFramePr/>
          <p:nvPr/>
        </p:nvGraphicFramePr>
        <p:xfrm>
          <a:off x="150488" y="392975"/>
          <a:ext cx="3000000" cy="300000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EYFS Statutory Educational Programme</a:t>
                      </a:r>
                      <a:endParaRPr sz="1100">
                        <a:latin typeface="Century Gothic"/>
                        <a:ea typeface="Century Gothic"/>
                        <a:cs typeface="Century Gothic"/>
                        <a:sym typeface="Century Gothic"/>
                      </a:endParaRPr>
                    </a:p>
                  </a:txBody>
                  <a:tcPr marL="63500" marR="63500" marT="63500" marB="63500">
                    <a:lnB w="12700" cap="flat" cmpd="sng">
                      <a:solidFill>
                        <a:srgbClr val="000000"/>
                      </a:solidFill>
                      <a:prstDash val="solid"/>
                      <a:round/>
                      <a:headEnd type="none" w="sm" len="sm"/>
                      <a:tailEnd type="none" w="sm" len="sm"/>
                    </a:lnB>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gridSpan="2">
                  <a:txBody>
                    <a:bodyPr/>
                    <a:lstStyle/>
                    <a:p>
                      <a:pPr marL="0" lvl="0" indent="0" algn="l" rtl="0">
                        <a:lnSpc>
                          <a:spcPct val="100000"/>
                        </a:lnSpc>
                        <a:spcBef>
                          <a:spcPts val="0"/>
                        </a:spcBef>
                        <a:spcAft>
                          <a:spcPts val="0"/>
                        </a:spcAft>
                        <a:buNone/>
                      </a:pPr>
                      <a:r>
                        <a:rPr lang="en" sz="1000">
                          <a:solidFill>
                            <a:schemeClr val="dk1"/>
                          </a:solidFill>
                          <a:latin typeface="Century Gothic"/>
                          <a:ea typeface="Century Gothic"/>
                          <a:cs typeface="Century Gothic"/>
                          <a:sym typeface="Century Gothic"/>
                        </a:rPr>
                        <a:t> Language comprehension (necessary for both reading and writing) starts from birth. It only develops when adults talk with children about the world around them and the books (stories and non-fiction) they read with them, and enjoy rhymes, poems and songs together. Writing involves transcription (spelling and handwriting) and composition (articulating ideas and structuring them in speech, before writing).</a:t>
                      </a:r>
                      <a:endParaRPr sz="1000">
                        <a:solidFill>
                          <a:schemeClr val="dk1"/>
                        </a:solidFill>
                        <a:latin typeface="Century Gothic"/>
                        <a:ea typeface="Century Gothic"/>
                        <a:cs typeface="Century Gothic"/>
                        <a:sym typeface="Century Gothic"/>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graphicFrame>
        <p:nvGraphicFramePr>
          <p:cNvPr id="113" name="Google Shape;113;p19"/>
          <p:cNvGraphicFramePr/>
          <p:nvPr/>
        </p:nvGraphicFramePr>
        <p:xfrm>
          <a:off x="124925" y="1168100"/>
          <a:ext cx="3000000" cy="3000000"/>
        </p:xfrm>
        <a:graphic>
          <a:graphicData uri="http://schemas.openxmlformats.org/drawingml/2006/table">
            <a:tbl>
              <a:tblPr>
                <a:noFill/>
                <a:tableStyleId>{73C40E1F-C5D9-413B-8752-48439C1C1E52}</a:tableStyleId>
              </a:tblPr>
              <a:tblGrid>
                <a:gridCol w="2505725">
                  <a:extLst>
                    <a:ext uri="{9D8B030D-6E8A-4147-A177-3AD203B41FA5}">
                      <a16:colId xmlns:a16="http://schemas.microsoft.com/office/drawing/2014/main" val="20000"/>
                    </a:ext>
                  </a:extLst>
                </a:gridCol>
                <a:gridCol w="2714025">
                  <a:extLst>
                    <a:ext uri="{9D8B030D-6E8A-4147-A177-3AD203B41FA5}">
                      <a16:colId xmlns:a16="http://schemas.microsoft.com/office/drawing/2014/main" val="20001"/>
                    </a:ext>
                  </a:extLst>
                </a:gridCol>
                <a:gridCol w="2609875">
                  <a:extLst>
                    <a:ext uri="{9D8B030D-6E8A-4147-A177-3AD203B41FA5}">
                      <a16:colId xmlns:a16="http://schemas.microsoft.com/office/drawing/2014/main" val="20002"/>
                    </a:ext>
                  </a:extLst>
                </a:gridCol>
                <a:gridCol w="2609875">
                  <a:extLst>
                    <a:ext uri="{9D8B030D-6E8A-4147-A177-3AD203B41FA5}">
                      <a16:colId xmlns:a16="http://schemas.microsoft.com/office/drawing/2014/main" val="20003"/>
                    </a:ext>
                  </a:extLst>
                </a:gridCol>
              </a:tblGrid>
              <a:tr h="274500">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On Entry</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Autumn</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Spring</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Summer</a:t>
                      </a:r>
                      <a:endParaRPr sz="1100">
                        <a:latin typeface="Century Gothic"/>
                        <a:ea typeface="Century Gothic"/>
                        <a:cs typeface="Century Gothic"/>
                        <a:sym typeface="Century Gothic"/>
                      </a:endParaRPr>
                    </a:p>
                  </a:txBody>
                  <a:tcPr marL="63500" marR="63500" marT="63500" marB="63500">
                    <a:solidFill>
                      <a:srgbClr val="CCCCCC"/>
                    </a:solidFill>
                  </a:tcPr>
                </a:tc>
                <a:extLst>
                  <a:ext uri="{0D108BD9-81ED-4DB2-BD59-A6C34878D82A}">
                    <a16:rowId xmlns:a16="http://schemas.microsoft.com/office/drawing/2014/main" val="10000"/>
                  </a:ext>
                </a:extLst>
              </a:tr>
              <a:tr h="1658750">
                <a:tc>
                  <a:txBody>
                    <a:bodyPr/>
                    <a:lstStyle/>
                    <a:p>
                      <a:pPr marL="0" lvl="0" indent="0" algn="l" rtl="0">
                        <a:lnSpc>
                          <a:spcPct val="100000"/>
                        </a:lnSpc>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Take part</a:t>
                      </a:r>
                      <a:r>
                        <a:rPr lang="en" sz="1000">
                          <a:solidFill>
                            <a:schemeClr val="dk1"/>
                          </a:solidFill>
                          <a:latin typeface="Century Gothic"/>
                          <a:ea typeface="Century Gothic"/>
                          <a:cs typeface="Century Gothic"/>
                          <a:sym typeface="Century Gothic"/>
                        </a:rPr>
                        <a:t> in finger </a:t>
                      </a:r>
                      <a:r>
                        <a:rPr lang="en" sz="1000" b="1">
                          <a:solidFill>
                            <a:schemeClr val="dk1"/>
                          </a:solidFill>
                          <a:latin typeface="Century Gothic"/>
                          <a:ea typeface="Century Gothic"/>
                          <a:cs typeface="Century Gothic"/>
                          <a:sym typeface="Century Gothic"/>
                        </a:rPr>
                        <a:t>rhymes with numbers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Compare amounts</a:t>
                      </a:r>
                      <a:r>
                        <a:rPr lang="en" sz="1000">
                          <a:solidFill>
                            <a:schemeClr val="dk1"/>
                          </a:solidFill>
                          <a:latin typeface="Century Gothic"/>
                          <a:ea typeface="Century Gothic"/>
                          <a:cs typeface="Century Gothic"/>
                          <a:sym typeface="Century Gothic"/>
                        </a:rPr>
                        <a:t>, saying lots, more or same. </a:t>
                      </a:r>
                      <a:r>
                        <a:rPr lang="en" sz="1000" b="1">
                          <a:solidFill>
                            <a:schemeClr val="dk1"/>
                          </a:solidFill>
                          <a:latin typeface="Century Gothic"/>
                          <a:ea typeface="Century Gothic"/>
                          <a:cs typeface="Century Gothic"/>
                          <a:sym typeface="Century Gothic"/>
                        </a:rPr>
                        <a:t>Count</a:t>
                      </a:r>
                      <a:r>
                        <a:rPr lang="en" sz="1000">
                          <a:solidFill>
                            <a:schemeClr val="dk1"/>
                          </a:solidFill>
                          <a:latin typeface="Century Gothic"/>
                          <a:ea typeface="Century Gothic"/>
                          <a:cs typeface="Century Gothic"/>
                          <a:sym typeface="Century Gothic"/>
                        </a:rPr>
                        <a:t> in everyday contexts, can skip numbers. Squeeze into </a:t>
                      </a:r>
                      <a:r>
                        <a:rPr lang="en" sz="1000" b="1">
                          <a:solidFill>
                            <a:schemeClr val="dk1"/>
                          </a:solidFill>
                          <a:latin typeface="Century Gothic"/>
                          <a:ea typeface="Century Gothic"/>
                          <a:cs typeface="Century Gothic"/>
                          <a:sym typeface="Century Gothic"/>
                        </a:rPr>
                        <a:t>different types of spaces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Build</a:t>
                      </a:r>
                      <a:r>
                        <a:rPr lang="en" sz="1000">
                          <a:solidFill>
                            <a:schemeClr val="dk1"/>
                          </a:solidFill>
                          <a:latin typeface="Century Gothic"/>
                          <a:ea typeface="Century Gothic"/>
                          <a:cs typeface="Century Gothic"/>
                          <a:sym typeface="Century Gothic"/>
                        </a:rPr>
                        <a:t> with a range of   resources. Complete</a:t>
                      </a:r>
                      <a:r>
                        <a:rPr lang="en" sz="1000" b="1">
                          <a:solidFill>
                            <a:schemeClr val="dk1"/>
                          </a:solidFill>
                          <a:latin typeface="Century Gothic"/>
                          <a:ea typeface="Century Gothic"/>
                          <a:cs typeface="Century Gothic"/>
                          <a:sym typeface="Century Gothic"/>
                        </a:rPr>
                        <a:t> inset puzzles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Compare sizes, weights etc</a:t>
                      </a:r>
                      <a:r>
                        <a:rPr lang="en" sz="1000">
                          <a:solidFill>
                            <a:schemeClr val="dk1"/>
                          </a:solidFill>
                          <a:latin typeface="Century Gothic"/>
                          <a:ea typeface="Century Gothic"/>
                          <a:cs typeface="Century Gothic"/>
                          <a:sym typeface="Century Gothic"/>
                        </a:rPr>
                        <a:t>. using  gesture/language - bigger/little/high/ heavy. </a:t>
                      </a:r>
                      <a:r>
                        <a:rPr lang="en" sz="1000" b="1">
                          <a:solidFill>
                            <a:schemeClr val="dk1"/>
                          </a:solidFill>
                          <a:latin typeface="Century Gothic"/>
                          <a:ea typeface="Century Gothic"/>
                          <a:cs typeface="Century Gothic"/>
                          <a:sym typeface="Century Gothic"/>
                        </a:rPr>
                        <a:t>Notice</a:t>
                      </a:r>
                      <a:r>
                        <a:rPr lang="en" sz="1000">
                          <a:solidFill>
                            <a:schemeClr val="dk1"/>
                          </a:solidFill>
                          <a:latin typeface="Century Gothic"/>
                          <a:ea typeface="Century Gothic"/>
                          <a:cs typeface="Century Gothic"/>
                          <a:sym typeface="Century Gothic"/>
                        </a:rPr>
                        <a:t> and </a:t>
                      </a:r>
                      <a:r>
                        <a:rPr lang="en" sz="1000" b="1">
                          <a:solidFill>
                            <a:schemeClr val="dk1"/>
                          </a:solidFill>
                          <a:latin typeface="Century Gothic"/>
                          <a:ea typeface="Century Gothic"/>
                          <a:cs typeface="Century Gothic"/>
                          <a:sym typeface="Century Gothic"/>
                        </a:rPr>
                        <a:t>arrange</a:t>
                      </a:r>
                      <a:r>
                        <a:rPr lang="en" sz="1000">
                          <a:solidFill>
                            <a:schemeClr val="dk1"/>
                          </a:solidFill>
                          <a:latin typeface="Century Gothic"/>
                          <a:ea typeface="Century Gothic"/>
                          <a:cs typeface="Century Gothic"/>
                          <a:sym typeface="Century Gothic"/>
                        </a:rPr>
                        <a:t> patterns.</a:t>
                      </a:r>
                      <a:endParaRPr sz="10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Compare quantities </a:t>
                      </a:r>
                      <a:r>
                        <a:rPr lang="en" sz="1000">
                          <a:solidFill>
                            <a:schemeClr val="dk1"/>
                          </a:solidFill>
                          <a:latin typeface="Century Gothic"/>
                          <a:ea typeface="Century Gothic"/>
                          <a:cs typeface="Century Gothic"/>
                          <a:sym typeface="Century Gothic"/>
                        </a:rPr>
                        <a:t>using language: more, fewer. </a:t>
                      </a:r>
                      <a:r>
                        <a:rPr lang="en" sz="1000" b="1">
                          <a:solidFill>
                            <a:schemeClr val="dk1"/>
                          </a:solidFill>
                          <a:latin typeface="Century Gothic"/>
                          <a:ea typeface="Century Gothic"/>
                          <a:cs typeface="Century Gothic"/>
                          <a:sym typeface="Century Gothic"/>
                        </a:rPr>
                        <a:t>Talk about &amp; identify patterns</a:t>
                      </a:r>
                      <a:r>
                        <a:rPr lang="en" sz="1000">
                          <a:solidFill>
                            <a:schemeClr val="dk1"/>
                          </a:solidFill>
                          <a:latin typeface="Century Gothic"/>
                          <a:ea typeface="Century Gothic"/>
                          <a:cs typeface="Century Gothic"/>
                          <a:sym typeface="Century Gothic"/>
                        </a:rPr>
                        <a:t> around them e.g. stripes on clothes. Extend and create </a:t>
                      </a:r>
                      <a:r>
                        <a:rPr lang="en" sz="1000" b="1">
                          <a:solidFill>
                            <a:schemeClr val="dk1"/>
                          </a:solidFill>
                          <a:latin typeface="Century Gothic"/>
                          <a:ea typeface="Century Gothic"/>
                          <a:cs typeface="Century Gothic"/>
                          <a:sym typeface="Century Gothic"/>
                        </a:rPr>
                        <a:t>ABAB patterns.</a:t>
                      </a:r>
                      <a:r>
                        <a:rPr lang="en" sz="1000">
                          <a:solidFill>
                            <a:schemeClr val="dk1"/>
                          </a:solidFill>
                          <a:latin typeface="Century Gothic"/>
                          <a:ea typeface="Century Gothic"/>
                          <a:cs typeface="Century Gothic"/>
                          <a:sym typeface="Century Gothic"/>
                        </a:rPr>
                        <a:t> Begin to </a:t>
                      </a:r>
                      <a:r>
                        <a:rPr lang="en" sz="1000" b="1">
                          <a:solidFill>
                            <a:schemeClr val="dk1"/>
                          </a:solidFill>
                          <a:latin typeface="Century Gothic"/>
                          <a:ea typeface="Century Gothic"/>
                          <a:cs typeface="Century Gothic"/>
                          <a:sym typeface="Century Gothic"/>
                        </a:rPr>
                        <a:t>describe a sequence of events</a:t>
                      </a:r>
                      <a:r>
                        <a:rPr lang="en" sz="1000">
                          <a:solidFill>
                            <a:schemeClr val="dk1"/>
                          </a:solidFill>
                          <a:latin typeface="Century Gothic"/>
                          <a:ea typeface="Century Gothic"/>
                          <a:cs typeface="Century Gothic"/>
                          <a:sym typeface="Century Gothic"/>
                        </a:rPr>
                        <a:t>, using first/then. </a:t>
                      </a:r>
                      <a:r>
                        <a:rPr lang="en" sz="1000" b="1">
                          <a:solidFill>
                            <a:schemeClr val="dk1"/>
                          </a:solidFill>
                          <a:latin typeface="Century Gothic"/>
                          <a:ea typeface="Century Gothic"/>
                          <a:cs typeface="Century Gothic"/>
                          <a:sym typeface="Century Gothic"/>
                        </a:rPr>
                        <a:t>Use informal language</a:t>
                      </a:r>
                      <a:r>
                        <a:rPr lang="en" sz="1000">
                          <a:solidFill>
                            <a:schemeClr val="dk1"/>
                          </a:solidFill>
                          <a:latin typeface="Century Gothic"/>
                          <a:ea typeface="Century Gothic"/>
                          <a:cs typeface="Century Gothic"/>
                          <a:sym typeface="Century Gothic"/>
                        </a:rPr>
                        <a:t> like ‘pointy’, ‘spotty’ etc. </a:t>
                      </a:r>
                      <a:r>
                        <a:rPr lang="en" sz="1000" b="1">
                          <a:solidFill>
                            <a:schemeClr val="dk1"/>
                          </a:solidFill>
                          <a:latin typeface="Century Gothic"/>
                          <a:ea typeface="Century Gothic"/>
                          <a:cs typeface="Century Gothic"/>
                          <a:sym typeface="Century Gothic"/>
                        </a:rPr>
                        <a:t>Select shapes appropriately</a:t>
                      </a:r>
                      <a:r>
                        <a:rPr lang="en" sz="1000">
                          <a:solidFill>
                            <a:schemeClr val="dk1"/>
                          </a:solidFill>
                          <a:latin typeface="Century Gothic"/>
                          <a:ea typeface="Century Gothic"/>
                          <a:cs typeface="Century Gothic"/>
                          <a:sym typeface="Century Gothic"/>
                        </a:rPr>
                        <a:t>: a triangular for a roof etc. </a:t>
                      </a:r>
                      <a:r>
                        <a:rPr lang="en" sz="1000" b="1">
                          <a:solidFill>
                            <a:schemeClr val="dk1"/>
                          </a:solidFill>
                          <a:latin typeface="Century Gothic"/>
                          <a:ea typeface="Century Gothic"/>
                          <a:cs typeface="Century Gothic"/>
                          <a:sym typeface="Century Gothic"/>
                        </a:rPr>
                        <a:t>Make observation </a:t>
                      </a:r>
                      <a:r>
                        <a:rPr lang="en" sz="1000">
                          <a:solidFill>
                            <a:schemeClr val="dk1"/>
                          </a:solidFill>
                          <a:latin typeface="Century Gothic"/>
                          <a:ea typeface="Century Gothic"/>
                          <a:cs typeface="Century Gothic"/>
                          <a:sym typeface="Century Gothic"/>
                        </a:rPr>
                        <a:t>relating to size, mass &amp; capacity. </a:t>
                      </a:r>
                      <a:endParaRPr sz="10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Fast recognition of up to 3 objects</a:t>
                      </a:r>
                      <a:r>
                        <a:rPr lang="en" sz="1000">
                          <a:solidFill>
                            <a:schemeClr val="dk1"/>
                          </a:solidFill>
                          <a:latin typeface="Century Gothic"/>
                          <a:ea typeface="Century Gothic"/>
                          <a:cs typeface="Century Gothic"/>
                          <a:sym typeface="Century Gothic"/>
                        </a:rPr>
                        <a:t>, without counting (</a:t>
                      </a:r>
                      <a:r>
                        <a:rPr lang="en" sz="1000" b="1">
                          <a:solidFill>
                            <a:schemeClr val="dk1"/>
                          </a:solidFill>
                          <a:latin typeface="Century Gothic"/>
                          <a:ea typeface="Century Gothic"/>
                          <a:cs typeface="Century Gothic"/>
                          <a:sym typeface="Century Gothic"/>
                        </a:rPr>
                        <a:t>subitising</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Say one number for each item</a:t>
                      </a:r>
                      <a:r>
                        <a:rPr lang="en" sz="1000">
                          <a:solidFill>
                            <a:schemeClr val="dk1"/>
                          </a:solidFill>
                          <a:latin typeface="Century Gothic"/>
                          <a:ea typeface="Century Gothic"/>
                          <a:cs typeface="Century Gothic"/>
                          <a:sym typeface="Century Gothic"/>
                        </a:rPr>
                        <a:t> in order to 5. Know the last number when counting tells you the  total (</a:t>
                      </a:r>
                      <a:r>
                        <a:rPr lang="en" sz="1000" b="1">
                          <a:solidFill>
                            <a:schemeClr val="dk1"/>
                          </a:solidFill>
                          <a:latin typeface="Century Gothic"/>
                          <a:ea typeface="Century Gothic"/>
                          <a:cs typeface="Century Gothic"/>
                          <a:sym typeface="Century Gothic"/>
                        </a:rPr>
                        <a:t>cardinal principle</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Understand position</a:t>
                      </a:r>
                      <a:r>
                        <a:rPr lang="en" sz="1000">
                          <a:solidFill>
                            <a:schemeClr val="dk1"/>
                          </a:solidFill>
                          <a:latin typeface="Century Gothic"/>
                          <a:ea typeface="Century Gothic"/>
                          <a:cs typeface="Century Gothic"/>
                          <a:sym typeface="Century Gothic"/>
                        </a:rPr>
                        <a:t> through words alone.  </a:t>
                      </a:r>
                      <a:r>
                        <a:rPr lang="en" sz="1000" b="1">
                          <a:solidFill>
                            <a:schemeClr val="dk1"/>
                          </a:solidFill>
                          <a:latin typeface="Century Gothic"/>
                          <a:ea typeface="Century Gothic"/>
                          <a:cs typeface="Century Gothic"/>
                          <a:sym typeface="Century Gothic"/>
                        </a:rPr>
                        <a:t>Make comparisons between objects</a:t>
                      </a:r>
                      <a:r>
                        <a:rPr lang="en" sz="1000">
                          <a:solidFill>
                            <a:schemeClr val="dk1"/>
                          </a:solidFill>
                          <a:latin typeface="Century Gothic"/>
                          <a:ea typeface="Century Gothic"/>
                          <a:cs typeface="Century Gothic"/>
                          <a:sym typeface="Century Gothic"/>
                        </a:rPr>
                        <a:t> relating to length, weight &amp; height. </a:t>
                      </a:r>
                      <a:r>
                        <a:rPr lang="en" sz="1000" b="1">
                          <a:solidFill>
                            <a:schemeClr val="dk1"/>
                          </a:solidFill>
                          <a:latin typeface="Century Gothic"/>
                          <a:ea typeface="Century Gothic"/>
                          <a:cs typeface="Century Gothic"/>
                          <a:sym typeface="Century Gothic"/>
                        </a:rPr>
                        <a:t>Combine shapes</a:t>
                      </a:r>
                      <a:r>
                        <a:rPr lang="en" sz="1000">
                          <a:solidFill>
                            <a:schemeClr val="dk1"/>
                          </a:solidFill>
                          <a:latin typeface="Century Gothic"/>
                          <a:ea typeface="Century Gothic"/>
                          <a:cs typeface="Century Gothic"/>
                          <a:sym typeface="Century Gothic"/>
                        </a:rPr>
                        <a:t> to make new ones. </a:t>
                      </a:r>
                      <a:endParaRPr sz="10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Recite numbers past 5</a:t>
                      </a:r>
                      <a:r>
                        <a:rPr lang="en" sz="1000">
                          <a:solidFill>
                            <a:schemeClr val="dk1"/>
                          </a:solidFill>
                          <a:latin typeface="Century Gothic"/>
                          <a:ea typeface="Century Gothic"/>
                          <a:cs typeface="Century Gothic"/>
                          <a:sym typeface="Century Gothic"/>
                        </a:rPr>
                        <a:t>. Show ‘</a:t>
                      </a:r>
                      <a:r>
                        <a:rPr lang="en" sz="1000" b="1">
                          <a:solidFill>
                            <a:schemeClr val="dk1"/>
                          </a:solidFill>
                          <a:latin typeface="Century Gothic"/>
                          <a:ea typeface="Century Gothic"/>
                          <a:cs typeface="Century Gothic"/>
                          <a:sym typeface="Century Gothic"/>
                        </a:rPr>
                        <a:t>finger numbers</a:t>
                      </a:r>
                      <a:r>
                        <a:rPr lang="en" sz="1000">
                          <a:solidFill>
                            <a:schemeClr val="dk1"/>
                          </a:solidFill>
                          <a:latin typeface="Century Gothic"/>
                          <a:ea typeface="Century Gothic"/>
                          <a:cs typeface="Century Gothic"/>
                          <a:sym typeface="Century Gothic"/>
                        </a:rPr>
                        <a:t>’ up to 5. Experiment with own </a:t>
                      </a:r>
                      <a:r>
                        <a:rPr lang="en" sz="1000" b="1">
                          <a:solidFill>
                            <a:schemeClr val="dk1"/>
                          </a:solidFill>
                          <a:latin typeface="Century Gothic"/>
                          <a:ea typeface="Century Gothic"/>
                          <a:cs typeface="Century Gothic"/>
                          <a:sym typeface="Century Gothic"/>
                        </a:rPr>
                        <a:t>symbols, marks &amp;  numerals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Link</a:t>
                      </a:r>
                      <a:r>
                        <a:rPr lang="en" sz="1000">
                          <a:solidFill>
                            <a:schemeClr val="dk1"/>
                          </a:solidFill>
                          <a:latin typeface="Century Gothic"/>
                          <a:ea typeface="Century Gothic"/>
                          <a:cs typeface="Century Gothic"/>
                          <a:sym typeface="Century Gothic"/>
                        </a:rPr>
                        <a:t> numerals and amounts. Solve </a:t>
                      </a:r>
                      <a:r>
                        <a:rPr lang="en" sz="1000" b="1">
                          <a:solidFill>
                            <a:schemeClr val="dk1"/>
                          </a:solidFill>
                          <a:latin typeface="Century Gothic"/>
                          <a:ea typeface="Century Gothic"/>
                          <a:cs typeface="Century Gothic"/>
                          <a:sym typeface="Century Gothic"/>
                        </a:rPr>
                        <a:t>real</a:t>
                      </a:r>
                      <a:r>
                        <a:rPr lang="en" sz="1000">
                          <a:solidFill>
                            <a:schemeClr val="dk1"/>
                          </a:solidFill>
                          <a:latin typeface="Century Gothic"/>
                          <a:ea typeface="Century Gothic"/>
                          <a:cs typeface="Century Gothic"/>
                          <a:sym typeface="Century Gothic"/>
                        </a:rPr>
                        <a:t> world maths </a:t>
                      </a:r>
                      <a:r>
                        <a:rPr lang="en" sz="1000" b="1">
                          <a:solidFill>
                            <a:schemeClr val="dk1"/>
                          </a:solidFill>
                          <a:latin typeface="Century Gothic"/>
                          <a:ea typeface="Century Gothic"/>
                          <a:cs typeface="Century Gothic"/>
                          <a:sym typeface="Century Gothic"/>
                        </a:rPr>
                        <a:t>problems</a:t>
                      </a:r>
                      <a:r>
                        <a:rPr lang="en" sz="1000">
                          <a:solidFill>
                            <a:schemeClr val="dk1"/>
                          </a:solidFill>
                          <a:latin typeface="Century Gothic"/>
                          <a:ea typeface="Century Gothic"/>
                          <a:cs typeface="Century Gothic"/>
                          <a:sym typeface="Century Gothic"/>
                        </a:rPr>
                        <a:t> with numbers up to 5. </a:t>
                      </a:r>
                      <a:r>
                        <a:rPr lang="en" sz="1000" b="1">
                          <a:solidFill>
                            <a:schemeClr val="dk1"/>
                          </a:solidFill>
                          <a:latin typeface="Century Gothic"/>
                          <a:ea typeface="Century Gothic"/>
                          <a:cs typeface="Century Gothic"/>
                          <a:sym typeface="Century Gothic"/>
                        </a:rPr>
                        <a:t>Describe</a:t>
                      </a:r>
                      <a:r>
                        <a:rPr lang="en" sz="1000">
                          <a:solidFill>
                            <a:schemeClr val="dk1"/>
                          </a:solidFill>
                          <a:latin typeface="Century Gothic"/>
                          <a:ea typeface="Century Gothic"/>
                          <a:cs typeface="Century Gothic"/>
                          <a:sym typeface="Century Gothic"/>
                        </a:rPr>
                        <a:t> a familiar route. Discuss</a:t>
                      </a:r>
                      <a:endParaRPr sz="1000">
                        <a:solidFill>
                          <a:schemeClr val="dk1"/>
                        </a:solidFill>
                        <a:latin typeface="Century Gothic"/>
                        <a:ea typeface="Century Gothic"/>
                        <a:cs typeface="Century Gothic"/>
                        <a:sym typeface="Century Gothic"/>
                      </a:endParaRPr>
                    </a:p>
                    <a:p>
                      <a:pPr marL="0" lvl="0" indent="0" algn="l" rtl="0">
                        <a:lnSpc>
                          <a:spcPct val="100000"/>
                        </a:lnSpc>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routes and locations</a:t>
                      </a:r>
                      <a:r>
                        <a:rPr lang="en" sz="1000">
                          <a:solidFill>
                            <a:schemeClr val="dk1"/>
                          </a:solidFill>
                          <a:latin typeface="Century Gothic"/>
                          <a:ea typeface="Century Gothic"/>
                          <a:cs typeface="Century Gothic"/>
                          <a:sym typeface="Century Gothic"/>
                        </a:rPr>
                        <a:t>, using words like ‘in front of’ and ‘behind’. </a:t>
                      </a:r>
                      <a:r>
                        <a:rPr lang="en" sz="1000" b="1">
                          <a:solidFill>
                            <a:schemeClr val="dk1"/>
                          </a:solidFill>
                          <a:latin typeface="Century Gothic"/>
                          <a:ea typeface="Century Gothic"/>
                          <a:cs typeface="Century Gothic"/>
                          <a:sym typeface="Century Gothic"/>
                        </a:rPr>
                        <a:t>Explore 2D/3D</a:t>
                      </a:r>
                      <a:r>
                        <a:rPr lang="en" sz="1000">
                          <a:solidFill>
                            <a:schemeClr val="dk1"/>
                          </a:solidFill>
                          <a:latin typeface="Century Gothic"/>
                          <a:ea typeface="Century Gothic"/>
                          <a:cs typeface="Century Gothic"/>
                          <a:sym typeface="Century Gothic"/>
                        </a:rPr>
                        <a:t> shapes using language: sides, corners, straight, flat. </a:t>
                      </a:r>
                      <a:endParaRPr sz="1000">
                        <a:solidFill>
                          <a:schemeClr val="dk1"/>
                        </a:solidFill>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sp>
        <p:nvSpPr>
          <p:cNvPr id="114" name="Google Shape;114;p19"/>
          <p:cNvSpPr txBox="1"/>
          <p:nvPr/>
        </p:nvSpPr>
        <p:spPr>
          <a:xfrm>
            <a:off x="25650" y="0"/>
            <a:ext cx="1068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latin typeface="Century Gothic"/>
                <a:ea typeface="Century Gothic"/>
                <a:cs typeface="Century Gothic"/>
                <a:sym typeface="Century Gothic"/>
              </a:rPr>
              <a:t>Mathematics Progression </a:t>
            </a:r>
            <a:r>
              <a:rPr lang="en" sz="1800">
                <a:solidFill>
                  <a:schemeClr val="dk1"/>
                </a:solidFill>
                <a:latin typeface="Century Gothic"/>
                <a:ea typeface="Century Gothic"/>
                <a:cs typeface="Century Gothic"/>
                <a:sym typeface="Century Gothic"/>
              </a:rPr>
              <a:t>Checkpoints</a:t>
            </a:r>
            <a:endParaRPr sz="1800">
              <a:latin typeface="Century Gothic"/>
              <a:ea typeface="Century Gothic"/>
              <a:cs typeface="Century Gothic"/>
              <a:sym typeface="Century Gothic"/>
            </a:endParaRPr>
          </a:p>
        </p:txBody>
      </p:sp>
      <p:graphicFrame>
        <p:nvGraphicFramePr>
          <p:cNvPr id="115" name="Google Shape;115;p19"/>
          <p:cNvGraphicFramePr/>
          <p:nvPr/>
        </p:nvGraphicFramePr>
        <p:xfrm>
          <a:off x="124913" y="3157175"/>
          <a:ext cx="3000000" cy="3000000"/>
        </p:xfrm>
        <a:graphic>
          <a:graphicData uri="http://schemas.openxmlformats.org/drawingml/2006/table">
            <a:tbl>
              <a:tblPr>
                <a:noFill/>
                <a:tableStyleId>{73C40E1F-C5D9-413B-8752-48439C1C1E52}</a:tableStyleId>
              </a:tblPr>
              <a:tblGrid>
                <a:gridCol w="2505750">
                  <a:extLst>
                    <a:ext uri="{9D8B030D-6E8A-4147-A177-3AD203B41FA5}">
                      <a16:colId xmlns:a16="http://schemas.microsoft.com/office/drawing/2014/main" val="20000"/>
                    </a:ext>
                  </a:extLst>
                </a:gridCol>
                <a:gridCol w="2714000">
                  <a:extLst>
                    <a:ext uri="{9D8B030D-6E8A-4147-A177-3AD203B41FA5}">
                      <a16:colId xmlns:a16="http://schemas.microsoft.com/office/drawing/2014/main" val="20001"/>
                    </a:ext>
                  </a:extLst>
                </a:gridCol>
                <a:gridCol w="2609875">
                  <a:extLst>
                    <a:ext uri="{9D8B030D-6E8A-4147-A177-3AD203B41FA5}">
                      <a16:colId xmlns:a16="http://schemas.microsoft.com/office/drawing/2014/main" val="20002"/>
                    </a:ext>
                  </a:extLst>
                </a:gridCol>
                <a:gridCol w="2609875">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Reception On Entry</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Autumn</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Spring</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Summer</a:t>
                      </a:r>
                      <a:endParaRPr sz="1100">
                        <a:latin typeface="Century Gothic"/>
                        <a:ea typeface="Century Gothic"/>
                        <a:cs typeface="Century Gothic"/>
                        <a:sym typeface="Century Gothic"/>
                      </a:endParaRPr>
                    </a:p>
                  </a:txBody>
                  <a:tcPr marL="63500" marR="63500" marT="63500" marB="63500">
                    <a:solidFill>
                      <a:srgbClr val="CCCCCC"/>
                    </a:solidFill>
                  </a:tcPr>
                </a:tc>
                <a:extLst>
                  <a:ext uri="{0D108BD9-81ED-4DB2-BD59-A6C34878D82A}">
                    <a16:rowId xmlns:a16="http://schemas.microsoft.com/office/drawing/2014/main" val="10000"/>
                  </a:ext>
                </a:extLst>
              </a:tr>
              <a:tr h="1617050">
                <a:tc>
                  <a:txBody>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Link</a:t>
                      </a:r>
                      <a:r>
                        <a:rPr lang="en" sz="1000">
                          <a:solidFill>
                            <a:schemeClr val="dk1"/>
                          </a:solidFill>
                          <a:latin typeface="Century Gothic"/>
                          <a:ea typeface="Century Gothic"/>
                          <a:cs typeface="Century Gothic"/>
                          <a:sym typeface="Century Gothic"/>
                        </a:rPr>
                        <a:t> numerals and amounts. Solve </a:t>
                      </a:r>
                      <a:r>
                        <a:rPr lang="en" sz="1000" b="1">
                          <a:solidFill>
                            <a:schemeClr val="dk1"/>
                          </a:solidFill>
                          <a:latin typeface="Century Gothic"/>
                          <a:ea typeface="Century Gothic"/>
                          <a:cs typeface="Century Gothic"/>
                          <a:sym typeface="Century Gothic"/>
                        </a:rPr>
                        <a:t>real</a:t>
                      </a:r>
                      <a:r>
                        <a:rPr lang="en" sz="1000">
                          <a:solidFill>
                            <a:schemeClr val="dk1"/>
                          </a:solidFill>
                          <a:latin typeface="Century Gothic"/>
                          <a:ea typeface="Century Gothic"/>
                          <a:cs typeface="Century Gothic"/>
                          <a:sym typeface="Century Gothic"/>
                        </a:rPr>
                        <a:t> world maths </a:t>
                      </a:r>
                      <a:r>
                        <a:rPr lang="en" sz="1000" b="1">
                          <a:solidFill>
                            <a:schemeClr val="dk1"/>
                          </a:solidFill>
                          <a:latin typeface="Century Gothic"/>
                          <a:ea typeface="Century Gothic"/>
                          <a:cs typeface="Century Gothic"/>
                          <a:sym typeface="Century Gothic"/>
                        </a:rPr>
                        <a:t>problems</a:t>
                      </a:r>
                      <a:r>
                        <a:rPr lang="en" sz="1000">
                          <a:solidFill>
                            <a:schemeClr val="dk1"/>
                          </a:solidFill>
                          <a:latin typeface="Century Gothic"/>
                          <a:ea typeface="Century Gothic"/>
                          <a:cs typeface="Century Gothic"/>
                          <a:sym typeface="Century Gothic"/>
                        </a:rPr>
                        <a:t> with numbers up to 5. </a:t>
                      </a:r>
                      <a:r>
                        <a:rPr lang="en" sz="1000" b="1">
                          <a:solidFill>
                            <a:schemeClr val="dk1"/>
                          </a:solidFill>
                          <a:latin typeface="Century Gothic"/>
                          <a:ea typeface="Century Gothic"/>
                          <a:cs typeface="Century Gothic"/>
                          <a:sym typeface="Century Gothic"/>
                        </a:rPr>
                        <a:t>Describe</a:t>
                      </a:r>
                      <a:r>
                        <a:rPr lang="en" sz="1000">
                          <a:solidFill>
                            <a:schemeClr val="dk1"/>
                          </a:solidFill>
                          <a:latin typeface="Century Gothic"/>
                          <a:ea typeface="Century Gothic"/>
                          <a:cs typeface="Century Gothic"/>
                          <a:sym typeface="Century Gothic"/>
                        </a:rPr>
                        <a:t> a familiar route. Discuss</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routes and locations</a:t>
                      </a:r>
                      <a:r>
                        <a:rPr lang="en" sz="1000">
                          <a:solidFill>
                            <a:schemeClr val="dk1"/>
                          </a:solidFill>
                          <a:latin typeface="Century Gothic"/>
                          <a:ea typeface="Century Gothic"/>
                          <a:cs typeface="Century Gothic"/>
                          <a:sym typeface="Century Gothic"/>
                        </a:rPr>
                        <a:t>, using words like ‘in front of’ and ‘behind’. </a:t>
                      </a:r>
                      <a:r>
                        <a:rPr lang="en" sz="1000" b="1">
                          <a:solidFill>
                            <a:schemeClr val="dk1"/>
                          </a:solidFill>
                          <a:latin typeface="Century Gothic"/>
                          <a:ea typeface="Century Gothic"/>
                          <a:cs typeface="Century Gothic"/>
                          <a:sym typeface="Century Gothic"/>
                        </a:rPr>
                        <a:t>Combine shapes</a:t>
                      </a:r>
                      <a:r>
                        <a:rPr lang="en" sz="1000">
                          <a:solidFill>
                            <a:schemeClr val="dk1"/>
                          </a:solidFill>
                          <a:latin typeface="Century Gothic"/>
                          <a:ea typeface="Century Gothic"/>
                          <a:cs typeface="Century Gothic"/>
                          <a:sym typeface="Century Gothic"/>
                        </a:rPr>
                        <a:t> to make new ones. Extend and create </a:t>
                      </a:r>
                      <a:r>
                        <a:rPr lang="en" sz="1000" b="1">
                          <a:solidFill>
                            <a:schemeClr val="dk1"/>
                          </a:solidFill>
                          <a:latin typeface="Century Gothic"/>
                          <a:ea typeface="Century Gothic"/>
                          <a:cs typeface="Century Gothic"/>
                          <a:sym typeface="Century Gothic"/>
                        </a:rPr>
                        <a:t>ABAB patterns </a:t>
                      </a:r>
                      <a:r>
                        <a:rPr lang="en" sz="1000">
                          <a:solidFill>
                            <a:schemeClr val="dk1"/>
                          </a:solidFill>
                          <a:latin typeface="Century Gothic"/>
                          <a:ea typeface="Century Gothic"/>
                          <a:cs typeface="Century Gothic"/>
                          <a:sym typeface="Century Gothic"/>
                        </a:rPr>
                        <a:t>and notice and correct an error. Begin to </a:t>
                      </a:r>
                      <a:r>
                        <a:rPr lang="en" sz="1000" b="1">
                          <a:solidFill>
                            <a:schemeClr val="dk1"/>
                          </a:solidFill>
                          <a:latin typeface="Century Gothic"/>
                          <a:ea typeface="Century Gothic"/>
                          <a:cs typeface="Century Gothic"/>
                          <a:sym typeface="Century Gothic"/>
                        </a:rPr>
                        <a:t>describe a sequence of events</a:t>
                      </a:r>
                      <a:r>
                        <a:rPr lang="en" sz="1000">
                          <a:solidFill>
                            <a:schemeClr val="dk1"/>
                          </a:solidFill>
                          <a:latin typeface="Century Gothic"/>
                          <a:ea typeface="Century Gothic"/>
                          <a:cs typeface="Century Gothic"/>
                          <a:sym typeface="Century Gothic"/>
                        </a:rPr>
                        <a:t>, real or fictional, using words such as </a:t>
                      </a:r>
                      <a:r>
                        <a:rPr lang="en" sz="1000" b="1">
                          <a:solidFill>
                            <a:schemeClr val="dk1"/>
                          </a:solidFill>
                          <a:latin typeface="Century Gothic"/>
                          <a:ea typeface="Century Gothic"/>
                          <a:cs typeface="Century Gothic"/>
                          <a:sym typeface="Century Gothic"/>
                        </a:rPr>
                        <a:t>first/then</a:t>
                      </a:r>
                      <a:r>
                        <a:rPr lang="en" sz="1000">
                          <a:solidFill>
                            <a:schemeClr val="dk1"/>
                          </a:solidFill>
                          <a:latin typeface="Century Gothic"/>
                          <a:ea typeface="Century Gothic"/>
                          <a:cs typeface="Century Gothic"/>
                          <a:sym typeface="Century Gothic"/>
                        </a:rPr>
                        <a:t>.</a:t>
                      </a:r>
                      <a:endParaRPr sz="10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Count objects/actions/sounds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Subitise</a:t>
                      </a:r>
                      <a:r>
                        <a:rPr lang="en" sz="1000">
                          <a:solidFill>
                            <a:schemeClr val="dk1"/>
                          </a:solidFill>
                          <a:latin typeface="Century Gothic"/>
                          <a:ea typeface="Century Gothic"/>
                          <a:cs typeface="Century Gothic"/>
                          <a:sym typeface="Century Gothic"/>
                        </a:rPr>
                        <a:t>. Link numerals with its </a:t>
                      </a:r>
                      <a:r>
                        <a:rPr lang="en" sz="1000" b="1">
                          <a:solidFill>
                            <a:schemeClr val="dk1"/>
                          </a:solidFill>
                          <a:latin typeface="Century Gothic"/>
                          <a:ea typeface="Century Gothic"/>
                          <a:cs typeface="Century Gothic"/>
                          <a:sym typeface="Century Gothic"/>
                        </a:rPr>
                        <a:t>cardinal value</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Count beyond 10</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Compare numbers</a:t>
                      </a:r>
                      <a:r>
                        <a:rPr lang="en" sz="1000">
                          <a:solidFill>
                            <a:schemeClr val="dk1"/>
                          </a:solidFill>
                          <a:latin typeface="Century Gothic"/>
                          <a:ea typeface="Century Gothic"/>
                          <a:cs typeface="Century Gothic"/>
                          <a:sym typeface="Century Gothic"/>
                        </a:rPr>
                        <a:t>. Understand the </a:t>
                      </a:r>
                      <a:r>
                        <a:rPr lang="en" sz="1000" b="1">
                          <a:solidFill>
                            <a:schemeClr val="dk1"/>
                          </a:solidFill>
                          <a:latin typeface="Century Gothic"/>
                          <a:ea typeface="Century Gothic"/>
                          <a:cs typeface="Century Gothic"/>
                          <a:sym typeface="Century Gothic"/>
                        </a:rPr>
                        <a:t>one more/one less </a:t>
                      </a:r>
                      <a:r>
                        <a:rPr lang="en" sz="1000">
                          <a:solidFill>
                            <a:schemeClr val="dk1"/>
                          </a:solidFill>
                          <a:latin typeface="Century Gothic"/>
                          <a:ea typeface="Century Gothic"/>
                          <a:cs typeface="Century Gothic"/>
                          <a:sym typeface="Century Gothic"/>
                        </a:rPr>
                        <a:t>relationship between numbers. Explore the </a:t>
                      </a:r>
                      <a:r>
                        <a:rPr lang="en" sz="1000" b="1">
                          <a:solidFill>
                            <a:schemeClr val="dk1"/>
                          </a:solidFill>
                          <a:latin typeface="Century Gothic"/>
                          <a:ea typeface="Century Gothic"/>
                          <a:cs typeface="Century Gothic"/>
                          <a:sym typeface="Century Gothic"/>
                        </a:rPr>
                        <a:t>composition of numbers to 10</a:t>
                      </a:r>
                      <a:r>
                        <a:rPr lang="en" sz="1000">
                          <a:solidFill>
                            <a:schemeClr val="dk1"/>
                          </a:solidFill>
                          <a:latin typeface="Century Gothic"/>
                          <a:ea typeface="Century Gothic"/>
                          <a:cs typeface="Century Gothic"/>
                          <a:sym typeface="Century Gothic"/>
                        </a:rPr>
                        <a:t>. Select &amp; manipulate shapes to </a:t>
                      </a:r>
                      <a:r>
                        <a:rPr lang="en" sz="1000" b="1">
                          <a:solidFill>
                            <a:schemeClr val="dk1"/>
                          </a:solidFill>
                          <a:latin typeface="Century Gothic"/>
                          <a:ea typeface="Century Gothic"/>
                          <a:cs typeface="Century Gothic"/>
                          <a:sym typeface="Century Gothic"/>
                        </a:rPr>
                        <a:t>develop spatial reasoning skills</a:t>
                      </a:r>
                      <a:r>
                        <a:rPr lang="en" sz="1000">
                          <a:solidFill>
                            <a:schemeClr val="dk1"/>
                          </a:solidFill>
                          <a:latin typeface="Century Gothic"/>
                          <a:ea typeface="Century Gothic"/>
                          <a:cs typeface="Century Gothic"/>
                          <a:sym typeface="Century Gothic"/>
                        </a:rPr>
                        <a:t>. Compose &amp; decompose shapes (</a:t>
                      </a:r>
                      <a:r>
                        <a:rPr lang="en" sz="1000" b="1">
                          <a:solidFill>
                            <a:schemeClr val="dk1"/>
                          </a:solidFill>
                          <a:latin typeface="Century Gothic"/>
                          <a:ea typeface="Century Gothic"/>
                          <a:cs typeface="Century Gothic"/>
                          <a:sym typeface="Century Gothic"/>
                        </a:rPr>
                        <a:t>recognise shapes have other shapes within</a:t>
                      </a:r>
                      <a:r>
                        <a:rPr lang="en" sz="1000">
                          <a:solidFill>
                            <a:schemeClr val="dk1"/>
                          </a:solidFill>
                          <a:latin typeface="Century Gothic"/>
                          <a:ea typeface="Century Gothic"/>
                          <a:cs typeface="Century Gothic"/>
                          <a:sym typeface="Century Gothic"/>
                        </a:rPr>
                        <a:t>). Continue &amp; create </a:t>
                      </a:r>
                      <a:r>
                        <a:rPr lang="en" sz="1000" b="1">
                          <a:solidFill>
                            <a:schemeClr val="dk1"/>
                          </a:solidFill>
                          <a:latin typeface="Century Gothic"/>
                          <a:ea typeface="Century Gothic"/>
                          <a:cs typeface="Century Gothic"/>
                          <a:sym typeface="Century Gothic"/>
                        </a:rPr>
                        <a:t>repeating patterns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Compare length, weight &amp; capacity</a:t>
                      </a:r>
                      <a:r>
                        <a:rPr lang="en" sz="1000">
                          <a:solidFill>
                            <a:schemeClr val="dk1"/>
                          </a:solidFill>
                          <a:latin typeface="Century Gothic"/>
                          <a:ea typeface="Century Gothic"/>
                          <a:cs typeface="Century Gothic"/>
                          <a:sym typeface="Century Gothic"/>
                        </a:rPr>
                        <a:t>.</a:t>
                      </a:r>
                      <a:endParaRPr sz="10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Count objects, actions &amp; sounds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Subitise</a:t>
                      </a:r>
                      <a:r>
                        <a:rPr lang="en" sz="1000">
                          <a:solidFill>
                            <a:schemeClr val="dk1"/>
                          </a:solidFill>
                          <a:latin typeface="Century Gothic"/>
                          <a:ea typeface="Century Gothic"/>
                          <a:cs typeface="Century Gothic"/>
                          <a:sym typeface="Century Gothic"/>
                        </a:rPr>
                        <a:t>. Link numerals with its </a:t>
                      </a:r>
                      <a:r>
                        <a:rPr lang="en" sz="1000" b="1">
                          <a:solidFill>
                            <a:schemeClr val="dk1"/>
                          </a:solidFill>
                          <a:latin typeface="Century Gothic"/>
                          <a:ea typeface="Century Gothic"/>
                          <a:cs typeface="Century Gothic"/>
                          <a:sym typeface="Century Gothic"/>
                        </a:rPr>
                        <a:t>cardinal value</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Count beyond 15</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Compare numbers</a:t>
                      </a:r>
                      <a:r>
                        <a:rPr lang="en" sz="1000">
                          <a:solidFill>
                            <a:schemeClr val="dk1"/>
                          </a:solidFill>
                          <a:latin typeface="Century Gothic"/>
                          <a:ea typeface="Century Gothic"/>
                          <a:cs typeface="Century Gothic"/>
                          <a:sym typeface="Century Gothic"/>
                        </a:rPr>
                        <a:t>. Understand the </a:t>
                      </a:r>
                      <a:r>
                        <a:rPr lang="en" sz="1000" b="1">
                          <a:solidFill>
                            <a:schemeClr val="dk1"/>
                          </a:solidFill>
                          <a:latin typeface="Century Gothic"/>
                          <a:ea typeface="Century Gothic"/>
                          <a:cs typeface="Century Gothic"/>
                          <a:sym typeface="Century Gothic"/>
                        </a:rPr>
                        <a:t>one more/one less </a:t>
                      </a:r>
                      <a:r>
                        <a:rPr lang="en" sz="1000">
                          <a:solidFill>
                            <a:schemeClr val="dk1"/>
                          </a:solidFill>
                          <a:latin typeface="Century Gothic"/>
                          <a:ea typeface="Century Gothic"/>
                          <a:cs typeface="Century Gothic"/>
                          <a:sym typeface="Century Gothic"/>
                        </a:rPr>
                        <a:t>relationship between numbers. Explore the </a:t>
                      </a:r>
                      <a:r>
                        <a:rPr lang="en" sz="1000" b="1">
                          <a:solidFill>
                            <a:schemeClr val="dk1"/>
                          </a:solidFill>
                          <a:latin typeface="Century Gothic"/>
                          <a:ea typeface="Century Gothic"/>
                          <a:cs typeface="Century Gothic"/>
                          <a:sym typeface="Century Gothic"/>
                        </a:rPr>
                        <a:t>composition of numbers to 10</a:t>
                      </a:r>
                      <a:r>
                        <a:rPr lang="en" sz="1000">
                          <a:solidFill>
                            <a:schemeClr val="dk1"/>
                          </a:solidFill>
                          <a:latin typeface="Century Gothic"/>
                          <a:ea typeface="Century Gothic"/>
                          <a:cs typeface="Century Gothic"/>
                          <a:sym typeface="Century Gothic"/>
                        </a:rPr>
                        <a:t>. Automatically recall </a:t>
                      </a:r>
                      <a:r>
                        <a:rPr lang="en" sz="1000" b="1">
                          <a:solidFill>
                            <a:schemeClr val="dk1"/>
                          </a:solidFill>
                          <a:latin typeface="Century Gothic"/>
                          <a:ea typeface="Century Gothic"/>
                          <a:cs typeface="Century Gothic"/>
                          <a:sym typeface="Century Gothic"/>
                        </a:rPr>
                        <a:t>number bonds for numbers 0–5</a:t>
                      </a:r>
                      <a:r>
                        <a:rPr lang="en" sz="1000">
                          <a:solidFill>
                            <a:schemeClr val="dk1"/>
                          </a:solidFill>
                          <a:latin typeface="Century Gothic"/>
                          <a:ea typeface="Century Gothic"/>
                          <a:cs typeface="Century Gothic"/>
                          <a:sym typeface="Century Gothic"/>
                        </a:rPr>
                        <a:t>. Compose and decompose shapes (</a:t>
                      </a:r>
                      <a:r>
                        <a:rPr lang="en" sz="1000" b="1">
                          <a:solidFill>
                            <a:schemeClr val="dk1"/>
                          </a:solidFill>
                          <a:latin typeface="Century Gothic"/>
                          <a:ea typeface="Century Gothic"/>
                          <a:cs typeface="Century Gothic"/>
                          <a:sym typeface="Century Gothic"/>
                        </a:rPr>
                        <a:t>recognise shapes have other shapes within it</a:t>
                      </a:r>
                      <a:r>
                        <a:rPr lang="en" sz="1000">
                          <a:solidFill>
                            <a:schemeClr val="dk1"/>
                          </a:solidFill>
                          <a:latin typeface="Century Gothic"/>
                          <a:ea typeface="Century Gothic"/>
                          <a:cs typeface="Century Gothic"/>
                          <a:sym typeface="Century Gothic"/>
                        </a:rPr>
                        <a:t>). Continue and create </a:t>
                      </a:r>
                      <a:r>
                        <a:rPr lang="en" sz="1000" b="1">
                          <a:solidFill>
                            <a:schemeClr val="dk1"/>
                          </a:solidFill>
                          <a:latin typeface="Century Gothic"/>
                          <a:ea typeface="Century Gothic"/>
                          <a:cs typeface="Century Gothic"/>
                          <a:sym typeface="Century Gothic"/>
                        </a:rPr>
                        <a:t>repeating patterns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Compare length, weight and capacity</a:t>
                      </a:r>
                      <a:r>
                        <a:rPr lang="en" sz="1000">
                          <a:solidFill>
                            <a:schemeClr val="dk1"/>
                          </a:solidFill>
                          <a:latin typeface="Century Gothic"/>
                          <a:ea typeface="Century Gothic"/>
                          <a:cs typeface="Century Gothic"/>
                          <a:sym typeface="Century Gothic"/>
                        </a:rPr>
                        <a:t>. </a:t>
                      </a:r>
                      <a:endParaRPr sz="10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Count objects, actions &amp; sounds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Subitise</a:t>
                      </a:r>
                      <a:r>
                        <a:rPr lang="en" sz="1000">
                          <a:solidFill>
                            <a:schemeClr val="dk1"/>
                          </a:solidFill>
                          <a:latin typeface="Century Gothic"/>
                          <a:ea typeface="Century Gothic"/>
                          <a:cs typeface="Century Gothic"/>
                          <a:sym typeface="Century Gothic"/>
                        </a:rPr>
                        <a:t>. Link numerals with its </a:t>
                      </a:r>
                      <a:r>
                        <a:rPr lang="en" sz="1000" b="1">
                          <a:solidFill>
                            <a:schemeClr val="dk1"/>
                          </a:solidFill>
                          <a:latin typeface="Century Gothic"/>
                          <a:ea typeface="Century Gothic"/>
                          <a:cs typeface="Century Gothic"/>
                          <a:sym typeface="Century Gothic"/>
                        </a:rPr>
                        <a:t>cardinal value</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Count beyond 20</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Compare numbers</a:t>
                      </a:r>
                      <a:r>
                        <a:rPr lang="en" sz="1000">
                          <a:solidFill>
                            <a:schemeClr val="dk1"/>
                          </a:solidFill>
                          <a:latin typeface="Century Gothic"/>
                          <a:ea typeface="Century Gothic"/>
                          <a:cs typeface="Century Gothic"/>
                          <a:sym typeface="Century Gothic"/>
                        </a:rPr>
                        <a:t>. Understand the </a:t>
                      </a:r>
                      <a:r>
                        <a:rPr lang="en" sz="1000" b="1">
                          <a:solidFill>
                            <a:schemeClr val="dk1"/>
                          </a:solidFill>
                          <a:latin typeface="Century Gothic"/>
                          <a:ea typeface="Century Gothic"/>
                          <a:cs typeface="Century Gothic"/>
                          <a:sym typeface="Century Gothic"/>
                        </a:rPr>
                        <a:t>one more/one less </a:t>
                      </a:r>
                      <a:r>
                        <a:rPr lang="en" sz="1000">
                          <a:solidFill>
                            <a:schemeClr val="dk1"/>
                          </a:solidFill>
                          <a:latin typeface="Century Gothic"/>
                          <a:ea typeface="Century Gothic"/>
                          <a:cs typeface="Century Gothic"/>
                          <a:sym typeface="Century Gothic"/>
                        </a:rPr>
                        <a:t>relationship between numbers. Explore the </a:t>
                      </a:r>
                      <a:r>
                        <a:rPr lang="en" sz="1000" b="1">
                          <a:solidFill>
                            <a:schemeClr val="dk1"/>
                          </a:solidFill>
                          <a:latin typeface="Century Gothic"/>
                          <a:ea typeface="Century Gothic"/>
                          <a:cs typeface="Century Gothic"/>
                          <a:sym typeface="Century Gothic"/>
                        </a:rPr>
                        <a:t>composition of numbers to 10</a:t>
                      </a:r>
                      <a:r>
                        <a:rPr lang="en" sz="1000">
                          <a:solidFill>
                            <a:schemeClr val="dk1"/>
                          </a:solidFill>
                          <a:latin typeface="Century Gothic"/>
                          <a:ea typeface="Century Gothic"/>
                          <a:cs typeface="Century Gothic"/>
                          <a:sym typeface="Century Gothic"/>
                        </a:rPr>
                        <a:t>. Automatically recall </a:t>
                      </a:r>
                      <a:r>
                        <a:rPr lang="en" sz="1000" b="1">
                          <a:solidFill>
                            <a:schemeClr val="dk1"/>
                          </a:solidFill>
                          <a:latin typeface="Century Gothic"/>
                          <a:ea typeface="Century Gothic"/>
                          <a:cs typeface="Century Gothic"/>
                          <a:sym typeface="Century Gothic"/>
                        </a:rPr>
                        <a:t>number bonds for numbers 0–10</a:t>
                      </a:r>
                      <a:r>
                        <a:rPr lang="en" sz="1000">
                          <a:solidFill>
                            <a:schemeClr val="dk1"/>
                          </a:solidFill>
                          <a:latin typeface="Century Gothic"/>
                          <a:ea typeface="Century Gothic"/>
                          <a:cs typeface="Century Gothic"/>
                          <a:sym typeface="Century Gothic"/>
                        </a:rPr>
                        <a:t>. Compose and decompose shapes (</a:t>
                      </a:r>
                      <a:r>
                        <a:rPr lang="en" sz="1000" b="1">
                          <a:solidFill>
                            <a:schemeClr val="dk1"/>
                          </a:solidFill>
                          <a:latin typeface="Century Gothic"/>
                          <a:ea typeface="Century Gothic"/>
                          <a:cs typeface="Century Gothic"/>
                          <a:sym typeface="Century Gothic"/>
                        </a:rPr>
                        <a:t>recognise shapes have other shapes within it</a:t>
                      </a:r>
                      <a:r>
                        <a:rPr lang="en" sz="1000">
                          <a:solidFill>
                            <a:schemeClr val="dk1"/>
                          </a:solidFill>
                          <a:latin typeface="Century Gothic"/>
                          <a:ea typeface="Century Gothic"/>
                          <a:cs typeface="Century Gothic"/>
                          <a:sym typeface="Century Gothic"/>
                        </a:rPr>
                        <a:t>). Continue and create </a:t>
                      </a:r>
                      <a:r>
                        <a:rPr lang="en" sz="1000" b="1">
                          <a:solidFill>
                            <a:schemeClr val="dk1"/>
                          </a:solidFill>
                          <a:latin typeface="Century Gothic"/>
                          <a:ea typeface="Century Gothic"/>
                          <a:cs typeface="Century Gothic"/>
                          <a:sym typeface="Century Gothic"/>
                        </a:rPr>
                        <a:t>repeating patterns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Compare length, weight and capacity</a:t>
                      </a:r>
                      <a:r>
                        <a:rPr lang="en" sz="1000">
                          <a:solidFill>
                            <a:schemeClr val="dk1"/>
                          </a:solidFill>
                          <a:latin typeface="Century Gothic"/>
                          <a:ea typeface="Century Gothic"/>
                          <a:cs typeface="Century Gothic"/>
                          <a:sym typeface="Century Gothic"/>
                        </a:rPr>
                        <a:t>. </a:t>
                      </a:r>
                      <a:endParaRPr sz="1000">
                        <a:solidFill>
                          <a:schemeClr val="dk1"/>
                        </a:solidFill>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116" name="Google Shape;116;p19"/>
          <p:cNvGraphicFramePr/>
          <p:nvPr/>
        </p:nvGraphicFramePr>
        <p:xfrm>
          <a:off x="124913" y="5518325"/>
          <a:ext cx="3000000" cy="300000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317625">
                <a:tc gridSpan="2">
                  <a:txBody>
                    <a:bodyPr/>
                    <a:lstStyle/>
                    <a:p>
                      <a:pPr marL="0" lvl="0" indent="0" algn="l" rtl="0">
                        <a:spcBef>
                          <a:spcPts val="0"/>
                        </a:spcBef>
                        <a:spcAft>
                          <a:spcPts val="0"/>
                        </a:spcAft>
                        <a:buNone/>
                      </a:pPr>
                      <a:r>
                        <a:rPr lang="en" sz="1100">
                          <a:latin typeface="Century Gothic"/>
                          <a:ea typeface="Century Gothic"/>
                          <a:cs typeface="Century Gothic"/>
                          <a:sym typeface="Century Gothic"/>
                        </a:rPr>
                        <a:t>Reception Early Learning Goals (ELGs)</a:t>
                      </a:r>
                      <a:endParaRPr sz="1100">
                        <a:latin typeface="Century Gothic"/>
                        <a:ea typeface="Century Gothic"/>
                        <a:cs typeface="Century Gothic"/>
                        <a:sym typeface="Century Gothic"/>
                      </a:endParaRPr>
                    </a:p>
                  </a:txBody>
                  <a:tcPr marL="63500" marR="63500" marT="63500" marB="63500">
                    <a:solidFill>
                      <a:srgbClr val="CCCCCC"/>
                    </a:solidFill>
                  </a:tcPr>
                </a:tc>
                <a:tc hMerge="1">
                  <a:txBody>
                    <a:bodyPr/>
                    <a:lstStyle/>
                    <a:p>
                      <a:endParaRPr lang="en-US"/>
                    </a:p>
                  </a:txBody>
                  <a:tcPr/>
                </a:tc>
                <a:extLst>
                  <a:ext uri="{0D108BD9-81ED-4DB2-BD59-A6C34878D82A}">
                    <a16:rowId xmlns:a16="http://schemas.microsoft.com/office/drawing/2014/main" val="10000"/>
                  </a:ext>
                </a:extLst>
              </a:tr>
              <a:tr h="826500">
                <a:tc>
                  <a:txBody>
                    <a:bodyPr/>
                    <a:lstStyle/>
                    <a:p>
                      <a:pPr marL="0" lvl="0" indent="0" algn="l" rtl="0">
                        <a:lnSpc>
                          <a:spcPct val="100000"/>
                        </a:lnSpc>
                        <a:spcBef>
                          <a:spcPts val="0"/>
                        </a:spcBef>
                        <a:spcAft>
                          <a:spcPts val="0"/>
                        </a:spcAft>
                        <a:buNone/>
                      </a:pPr>
                      <a:r>
                        <a:rPr lang="en" sz="1000" b="1">
                          <a:latin typeface="Century Gothic"/>
                          <a:ea typeface="Century Gothic"/>
                          <a:cs typeface="Century Gothic"/>
                          <a:sym typeface="Century Gothic"/>
                        </a:rPr>
                        <a:t>Number</a:t>
                      </a:r>
                      <a:endParaRPr sz="1000" b="1">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000">
                          <a:solidFill>
                            <a:schemeClr val="dk1"/>
                          </a:solidFill>
                          <a:latin typeface="Century Gothic"/>
                          <a:ea typeface="Century Gothic"/>
                          <a:cs typeface="Century Gothic"/>
                          <a:sym typeface="Century Gothic"/>
                        </a:rPr>
                        <a:t>Have a </a:t>
                      </a:r>
                      <a:r>
                        <a:rPr lang="en" sz="1000" b="1">
                          <a:solidFill>
                            <a:schemeClr val="dk1"/>
                          </a:solidFill>
                          <a:latin typeface="Century Gothic"/>
                          <a:ea typeface="Century Gothic"/>
                          <a:cs typeface="Century Gothic"/>
                          <a:sym typeface="Century Gothic"/>
                        </a:rPr>
                        <a:t>deep understanding of number to 10</a:t>
                      </a:r>
                      <a:r>
                        <a:rPr lang="en" sz="1000">
                          <a:solidFill>
                            <a:schemeClr val="dk1"/>
                          </a:solidFill>
                          <a:latin typeface="Century Gothic"/>
                          <a:ea typeface="Century Gothic"/>
                          <a:cs typeface="Century Gothic"/>
                          <a:sym typeface="Century Gothic"/>
                        </a:rPr>
                        <a:t>, including the composition of each number. </a:t>
                      </a:r>
                      <a:r>
                        <a:rPr lang="en" sz="1000" b="1">
                          <a:solidFill>
                            <a:schemeClr val="dk1"/>
                          </a:solidFill>
                          <a:latin typeface="Century Gothic"/>
                          <a:ea typeface="Century Gothic"/>
                          <a:cs typeface="Century Gothic"/>
                          <a:sym typeface="Century Gothic"/>
                        </a:rPr>
                        <a:t>Subitise</a:t>
                      </a:r>
                      <a:r>
                        <a:rPr lang="en" sz="1000">
                          <a:solidFill>
                            <a:schemeClr val="dk1"/>
                          </a:solidFill>
                          <a:latin typeface="Century Gothic"/>
                          <a:ea typeface="Century Gothic"/>
                          <a:cs typeface="Century Gothic"/>
                          <a:sym typeface="Century Gothic"/>
                        </a:rPr>
                        <a:t> (recognise quantities without counting) </a:t>
                      </a:r>
                      <a:r>
                        <a:rPr lang="en" sz="1000" b="1">
                          <a:solidFill>
                            <a:schemeClr val="dk1"/>
                          </a:solidFill>
                          <a:latin typeface="Century Gothic"/>
                          <a:ea typeface="Century Gothic"/>
                          <a:cs typeface="Century Gothic"/>
                          <a:sym typeface="Century Gothic"/>
                        </a:rPr>
                        <a:t>up to 5</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Automatically recall </a:t>
                      </a:r>
                      <a:r>
                        <a:rPr lang="en" sz="1000">
                          <a:solidFill>
                            <a:schemeClr val="dk1"/>
                          </a:solidFill>
                          <a:latin typeface="Century Gothic"/>
                          <a:ea typeface="Century Gothic"/>
                          <a:cs typeface="Century Gothic"/>
                          <a:sym typeface="Century Gothic"/>
                        </a:rPr>
                        <a:t>(without reference to, counting or other aids) </a:t>
                      </a:r>
                      <a:r>
                        <a:rPr lang="en" sz="1000" b="1">
                          <a:solidFill>
                            <a:schemeClr val="dk1"/>
                          </a:solidFill>
                          <a:latin typeface="Century Gothic"/>
                          <a:ea typeface="Century Gothic"/>
                          <a:cs typeface="Century Gothic"/>
                          <a:sym typeface="Century Gothic"/>
                        </a:rPr>
                        <a:t>number bonds up to 5</a:t>
                      </a:r>
                      <a:r>
                        <a:rPr lang="en" sz="1000">
                          <a:solidFill>
                            <a:schemeClr val="dk1"/>
                          </a:solidFill>
                          <a:latin typeface="Century Gothic"/>
                          <a:ea typeface="Century Gothic"/>
                          <a:cs typeface="Century Gothic"/>
                          <a:sym typeface="Century Gothic"/>
                        </a:rPr>
                        <a:t> (including subtraction) and </a:t>
                      </a:r>
                      <a:r>
                        <a:rPr lang="en" sz="1000" b="1">
                          <a:solidFill>
                            <a:schemeClr val="dk1"/>
                          </a:solidFill>
                          <a:latin typeface="Century Gothic"/>
                          <a:ea typeface="Century Gothic"/>
                          <a:cs typeface="Century Gothic"/>
                          <a:sym typeface="Century Gothic"/>
                        </a:rPr>
                        <a:t>some number bonds to 10</a:t>
                      </a:r>
                      <a:r>
                        <a:rPr lang="en" sz="1000">
                          <a:solidFill>
                            <a:schemeClr val="dk1"/>
                          </a:solidFill>
                          <a:latin typeface="Century Gothic"/>
                          <a:ea typeface="Century Gothic"/>
                          <a:cs typeface="Century Gothic"/>
                          <a:sym typeface="Century Gothic"/>
                        </a:rPr>
                        <a:t>, including </a:t>
                      </a:r>
                      <a:r>
                        <a:rPr lang="en" sz="1000" b="1">
                          <a:solidFill>
                            <a:schemeClr val="dk1"/>
                          </a:solidFill>
                          <a:latin typeface="Century Gothic"/>
                          <a:ea typeface="Century Gothic"/>
                          <a:cs typeface="Century Gothic"/>
                          <a:sym typeface="Century Gothic"/>
                        </a:rPr>
                        <a:t>double facts</a:t>
                      </a:r>
                      <a:r>
                        <a:rPr lang="en" sz="1000">
                          <a:solidFill>
                            <a:schemeClr val="dk1"/>
                          </a:solidFill>
                          <a:latin typeface="Century Gothic"/>
                          <a:ea typeface="Century Gothic"/>
                          <a:cs typeface="Century Gothic"/>
                          <a:sym typeface="Century Gothic"/>
                        </a:rPr>
                        <a:t>.</a:t>
                      </a:r>
                      <a:endParaRPr sz="1000">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Number Patterns</a:t>
                      </a:r>
                      <a:endParaRPr sz="1000" b="1">
                        <a:solidFill>
                          <a:schemeClr val="dk1"/>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Verbally count beyond 20</a:t>
                      </a:r>
                      <a:r>
                        <a:rPr lang="en" sz="1000">
                          <a:solidFill>
                            <a:schemeClr val="dk1"/>
                          </a:solidFill>
                          <a:latin typeface="Century Gothic"/>
                          <a:ea typeface="Century Gothic"/>
                          <a:cs typeface="Century Gothic"/>
                          <a:sym typeface="Century Gothic"/>
                        </a:rPr>
                        <a:t>, recognising the pattern of the counting system. </a:t>
                      </a:r>
                      <a:r>
                        <a:rPr lang="en" sz="1000" b="1">
                          <a:solidFill>
                            <a:schemeClr val="dk1"/>
                          </a:solidFill>
                          <a:latin typeface="Century Gothic"/>
                          <a:ea typeface="Century Gothic"/>
                          <a:cs typeface="Century Gothic"/>
                          <a:sym typeface="Century Gothic"/>
                        </a:rPr>
                        <a:t>Compare quantities up to 10 </a:t>
                      </a:r>
                      <a:r>
                        <a:rPr lang="en" sz="1000">
                          <a:solidFill>
                            <a:schemeClr val="dk1"/>
                          </a:solidFill>
                          <a:latin typeface="Century Gothic"/>
                          <a:ea typeface="Century Gothic"/>
                          <a:cs typeface="Century Gothic"/>
                          <a:sym typeface="Century Gothic"/>
                        </a:rPr>
                        <a:t>in different contexts, recognising when one quantity is greater, less or the same. </a:t>
                      </a:r>
                      <a:r>
                        <a:rPr lang="en" sz="1000" b="1">
                          <a:solidFill>
                            <a:schemeClr val="dk1"/>
                          </a:solidFill>
                          <a:latin typeface="Century Gothic"/>
                          <a:ea typeface="Century Gothic"/>
                          <a:cs typeface="Century Gothic"/>
                          <a:sym typeface="Century Gothic"/>
                        </a:rPr>
                        <a:t>Explore and represent patterns within numbers up to 10</a:t>
                      </a:r>
                      <a:r>
                        <a:rPr lang="en" sz="1000">
                          <a:solidFill>
                            <a:schemeClr val="dk1"/>
                          </a:solidFill>
                          <a:latin typeface="Century Gothic"/>
                          <a:ea typeface="Century Gothic"/>
                          <a:cs typeface="Century Gothic"/>
                          <a:sym typeface="Century Gothic"/>
                        </a:rPr>
                        <a:t>, including </a:t>
                      </a:r>
                      <a:r>
                        <a:rPr lang="en" sz="1000" b="1">
                          <a:solidFill>
                            <a:schemeClr val="dk1"/>
                          </a:solidFill>
                          <a:latin typeface="Century Gothic"/>
                          <a:ea typeface="Century Gothic"/>
                          <a:cs typeface="Century Gothic"/>
                          <a:sym typeface="Century Gothic"/>
                        </a:rPr>
                        <a:t>evens &amp; odds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double facts</a:t>
                      </a:r>
                      <a:r>
                        <a:rPr lang="en" sz="1000">
                          <a:solidFill>
                            <a:schemeClr val="dk1"/>
                          </a:solidFill>
                          <a:latin typeface="Century Gothic"/>
                          <a:ea typeface="Century Gothic"/>
                          <a:cs typeface="Century Gothic"/>
                          <a:sym typeface="Century Gothic"/>
                        </a:rPr>
                        <a:t> &amp; how quantities can be </a:t>
                      </a:r>
                      <a:r>
                        <a:rPr lang="en" sz="1000" b="1">
                          <a:solidFill>
                            <a:schemeClr val="dk1"/>
                          </a:solidFill>
                          <a:latin typeface="Century Gothic"/>
                          <a:ea typeface="Century Gothic"/>
                          <a:cs typeface="Century Gothic"/>
                          <a:sym typeface="Century Gothic"/>
                        </a:rPr>
                        <a:t>distributed equally</a:t>
                      </a:r>
                      <a:r>
                        <a:rPr lang="en" sz="1000">
                          <a:solidFill>
                            <a:schemeClr val="dk1"/>
                          </a:solidFill>
                          <a:latin typeface="Century Gothic"/>
                          <a:ea typeface="Century Gothic"/>
                          <a:cs typeface="Century Gothic"/>
                          <a:sym typeface="Century Gothic"/>
                        </a:rPr>
                        <a:t>.</a:t>
                      </a:r>
                      <a:endParaRPr sz="1000" b="1">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117" name="Google Shape;117;p19"/>
          <p:cNvGraphicFramePr/>
          <p:nvPr/>
        </p:nvGraphicFramePr>
        <p:xfrm>
          <a:off x="124913" y="6786025"/>
          <a:ext cx="3000000" cy="300000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1100">
                          <a:latin typeface="Century Gothic"/>
                          <a:ea typeface="Century Gothic"/>
                          <a:cs typeface="Century Gothic"/>
                          <a:sym typeface="Century Gothic"/>
                        </a:rPr>
                        <a:t>Linked Curriculum Goals</a:t>
                      </a:r>
                      <a:endParaRPr sz="1100">
                        <a:latin typeface="Century Gothic"/>
                        <a:ea typeface="Century Gothic"/>
                        <a:cs typeface="Century Gothic"/>
                        <a:sym typeface="Century Gothic"/>
                      </a:endParaRPr>
                    </a:p>
                  </a:txBody>
                  <a:tcPr marL="63500" marR="63500" marT="63500" marB="63500">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a:txBody>
                    <a:bodyPr/>
                    <a:lstStyle/>
                    <a:p>
                      <a:pPr marL="0" lvl="0" indent="0" algn="l" rtl="0">
                        <a:lnSpc>
                          <a:spcPct val="100000"/>
                        </a:lnSpc>
                        <a:spcBef>
                          <a:spcPts val="0"/>
                        </a:spcBef>
                        <a:spcAft>
                          <a:spcPts val="0"/>
                        </a:spcAft>
                        <a:buNone/>
                      </a:pPr>
                      <a:r>
                        <a:rPr lang="en" sz="1000" b="1">
                          <a:latin typeface="Century Gothic"/>
                          <a:ea typeface="Century Gothic"/>
                          <a:cs typeface="Century Gothic"/>
                          <a:sym typeface="Century Gothic"/>
                        </a:rPr>
                        <a:t>Nursery</a:t>
                      </a:r>
                      <a:endParaRPr sz="1000" b="1">
                        <a:latin typeface="Century Gothic"/>
                        <a:ea typeface="Century Gothic"/>
                        <a:cs typeface="Century Gothic"/>
                        <a:sym typeface="Century Gothic"/>
                      </a:endParaRPr>
                    </a:p>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Build</a:t>
                      </a:r>
                      <a:r>
                        <a:rPr lang="en" sz="1000" b="1">
                          <a:solidFill>
                            <a:schemeClr val="dk1"/>
                          </a:solidFill>
                          <a:latin typeface="Century Gothic"/>
                          <a:ea typeface="Century Gothic"/>
                          <a:cs typeface="Century Gothic"/>
                          <a:sym typeface="Century Gothic"/>
                        </a:rPr>
                        <a:t> </a:t>
                      </a:r>
                      <a:r>
                        <a:rPr lang="en" sz="1000">
                          <a:solidFill>
                            <a:schemeClr val="dk1"/>
                          </a:solidFill>
                          <a:latin typeface="Century Gothic"/>
                          <a:ea typeface="Century Gothic"/>
                          <a:cs typeface="Century Gothic"/>
                          <a:sym typeface="Century Gothic"/>
                        </a:rPr>
                        <a:t>a deep understanding of numbers to 5.</a:t>
                      </a:r>
                      <a:endParaRPr sz="1000">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Reception</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Build a deep understanding of numbers to 10.</a:t>
                      </a:r>
                      <a:endParaRPr sz="1000">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118" name="Google Shape;118;p19"/>
          <p:cNvGraphicFramePr/>
          <p:nvPr/>
        </p:nvGraphicFramePr>
        <p:xfrm>
          <a:off x="124913" y="385325"/>
          <a:ext cx="3000000" cy="300000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EYFS Statutory Educational Programme</a:t>
                      </a:r>
                      <a:endParaRPr sz="1100">
                        <a:latin typeface="Century Gothic"/>
                        <a:ea typeface="Century Gothic"/>
                        <a:cs typeface="Century Gothic"/>
                        <a:sym typeface="Century Gothic"/>
                      </a:endParaRPr>
                    </a:p>
                  </a:txBody>
                  <a:tcPr marL="63500" marR="63500" marT="63500" marB="63500">
                    <a:lnB w="12700" cap="flat" cmpd="sng">
                      <a:solidFill>
                        <a:srgbClr val="000000"/>
                      </a:solidFill>
                      <a:prstDash val="solid"/>
                      <a:round/>
                      <a:headEnd type="none" w="sm" len="sm"/>
                      <a:tailEnd type="none" w="sm" len="sm"/>
                    </a:lnB>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gridSpan="2">
                  <a:txBody>
                    <a:bodyPr/>
                    <a:lstStyle/>
                    <a:p>
                      <a:pPr marL="0" lvl="0" indent="0" algn="l" rtl="0">
                        <a:lnSpc>
                          <a:spcPct val="100000"/>
                        </a:lnSpc>
                        <a:spcBef>
                          <a:spcPts val="0"/>
                        </a:spcBef>
                        <a:spcAft>
                          <a:spcPts val="0"/>
                        </a:spcAft>
                        <a:buNone/>
                      </a:pPr>
                      <a:r>
                        <a:rPr lang="en" sz="1000">
                          <a:solidFill>
                            <a:schemeClr val="dk1"/>
                          </a:solidFill>
                          <a:latin typeface="Century Gothic"/>
                          <a:ea typeface="Century Gothic"/>
                          <a:cs typeface="Century Gothic"/>
                          <a:sym typeface="Century Gothic"/>
                        </a:rPr>
                        <a:t>Developing a strong grounding in number is essential so that all children develop the necessary building blocks to excel mathematically. Children should be able to count confidently, develop a deep understanding of the numbers to 10, the relationships between them and the patterns within those numbers.</a:t>
                      </a:r>
                      <a:endParaRPr sz="1000">
                        <a:solidFill>
                          <a:schemeClr val="dk1"/>
                        </a:solidFill>
                        <a:latin typeface="Century Gothic"/>
                        <a:ea typeface="Century Gothic"/>
                        <a:cs typeface="Century Gothic"/>
                        <a:sym typeface="Century Gothic"/>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graphicFrame>
        <p:nvGraphicFramePr>
          <p:cNvPr id="123" name="Google Shape;123;p20"/>
          <p:cNvGraphicFramePr/>
          <p:nvPr/>
        </p:nvGraphicFramePr>
        <p:xfrm>
          <a:off x="124888" y="1347825"/>
          <a:ext cx="10439500" cy="1640840"/>
        </p:xfrm>
        <a:graphic>
          <a:graphicData uri="http://schemas.openxmlformats.org/drawingml/2006/table">
            <a:tbl>
              <a:tblPr>
                <a:noFill/>
                <a:tableStyleId>{73C40E1F-C5D9-413B-8752-48439C1C1E52}</a:tableStyleId>
              </a:tblPr>
              <a:tblGrid>
                <a:gridCol w="2609875">
                  <a:extLst>
                    <a:ext uri="{9D8B030D-6E8A-4147-A177-3AD203B41FA5}">
                      <a16:colId xmlns:a16="http://schemas.microsoft.com/office/drawing/2014/main" val="20000"/>
                    </a:ext>
                  </a:extLst>
                </a:gridCol>
                <a:gridCol w="2609875">
                  <a:extLst>
                    <a:ext uri="{9D8B030D-6E8A-4147-A177-3AD203B41FA5}">
                      <a16:colId xmlns:a16="http://schemas.microsoft.com/office/drawing/2014/main" val="20001"/>
                    </a:ext>
                  </a:extLst>
                </a:gridCol>
                <a:gridCol w="2609875">
                  <a:extLst>
                    <a:ext uri="{9D8B030D-6E8A-4147-A177-3AD203B41FA5}">
                      <a16:colId xmlns:a16="http://schemas.microsoft.com/office/drawing/2014/main" val="20002"/>
                    </a:ext>
                  </a:extLst>
                </a:gridCol>
                <a:gridCol w="2609875">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On Entry</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Autumn</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Spring</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Summer</a:t>
                      </a:r>
                      <a:endParaRPr sz="1100">
                        <a:latin typeface="Century Gothic"/>
                        <a:ea typeface="Century Gothic"/>
                        <a:cs typeface="Century Gothic"/>
                        <a:sym typeface="Century Gothic"/>
                      </a:endParaRPr>
                    </a:p>
                  </a:txBody>
                  <a:tcPr marL="63500" marR="63500" marT="63500" marB="63500">
                    <a:solidFill>
                      <a:srgbClr val="CCCCCC"/>
                    </a:solidFill>
                  </a:tcPr>
                </a:tc>
                <a:extLst>
                  <a:ext uri="{0D108BD9-81ED-4DB2-BD59-A6C34878D82A}">
                    <a16:rowId xmlns:a16="http://schemas.microsoft.com/office/drawing/2014/main" val="10000"/>
                  </a:ext>
                </a:extLst>
              </a:tr>
              <a:tr h="1283250">
                <a:tc>
                  <a:txBody>
                    <a:bodyPr/>
                    <a:lstStyle/>
                    <a:p>
                      <a:pPr marL="0" lvl="0" indent="0" algn="l" rtl="0">
                        <a:lnSpc>
                          <a:spcPct val="100000"/>
                        </a:lnSpc>
                        <a:spcBef>
                          <a:spcPts val="0"/>
                        </a:spcBef>
                        <a:spcAft>
                          <a:spcPts val="0"/>
                        </a:spcAft>
                        <a:buClr>
                          <a:schemeClr val="dk1"/>
                        </a:buClr>
                        <a:buSzPts val="1100"/>
                        <a:buFont typeface="Arial"/>
                        <a:buNone/>
                      </a:pPr>
                      <a:r>
                        <a:rPr lang="en" sz="800" b="1">
                          <a:solidFill>
                            <a:schemeClr val="dk1"/>
                          </a:solidFill>
                          <a:latin typeface="Century Gothic"/>
                          <a:ea typeface="Century Gothic"/>
                          <a:cs typeface="Century Gothic"/>
                          <a:sym typeface="Century Gothic"/>
                        </a:rPr>
                        <a:t>Make connections</a:t>
                      </a:r>
                      <a:r>
                        <a:rPr lang="en" sz="800">
                          <a:solidFill>
                            <a:schemeClr val="dk1"/>
                          </a:solidFill>
                          <a:latin typeface="Century Gothic"/>
                          <a:ea typeface="Century Gothic"/>
                          <a:cs typeface="Century Gothic"/>
                          <a:sym typeface="Century Gothic"/>
                        </a:rPr>
                        <a:t> between the features of their </a:t>
                      </a:r>
                      <a:r>
                        <a:rPr lang="en" sz="800" b="1">
                          <a:solidFill>
                            <a:schemeClr val="dk1"/>
                          </a:solidFill>
                          <a:latin typeface="Century Gothic"/>
                          <a:ea typeface="Century Gothic"/>
                          <a:cs typeface="Century Gothic"/>
                          <a:sym typeface="Century Gothic"/>
                        </a:rPr>
                        <a:t>family</a:t>
                      </a:r>
                      <a:r>
                        <a:rPr lang="en" sz="800">
                          <a:solidFill>
                            <a:schemeClr val="dk1"/>
                          </a:solidFill>
                          <a:latin typeface="Century Gothic"/>
                          <a:ea typeface="Century Gothic"/>
                          <a:cs typeface="Century Gothic"/>
                          <a:sym typeface="Century Gothic"/>
                        </a:rPr>
                        <a:t> and other families. </a:t>
                      </a:r>
                      <a:r>
                        <a:rPr lang="en" sz="800" b="1">
                          <a:solidFill>
                            <a:schemeClr val="dk1"/>
                          </a:solidFill>
                          <a:latin typeface="Century Gothic"/>
                          <a:ea typeface="Century Gothic"/>
                          <a:cs typeface="Century Gothic"/>
                          <a:sym typeface="Century Gothic"/>
                        </a:rPr>
                        <a:t>Notice differences</a:t>
                      </a:r>
                      <a:r>
                        <a:rPr lang="en" sz="800">
                          <a:solidFill>
                            <a:schemeClr val="dk1"/>
                          </a:solidFill>
                          <a:latin typeface="Century Gothic"/>
                          <a:ea typeface="Century Gothic"/>
                          <a:cs typeface="Century Gothic"/>
                          <a:sym typeface="Century Gothic"/>
                        </a:rPr>
                        <a:t> between people. </a:t>
                      </a:r>
                      <a:r>
                        <a:rPr lang="en" sz="800" b="1">
                          <a:solidFill>
                            <a:schemeClr val="dk1"/>
                          </a:solidFill>
                          <a:latin typeface="Century Gothic"/>
                          <a:ea typeface="Century Gothic"/>
                          <a:cs typeface="Century Gothic"/>
                          <a:sym typeface="Century Gothic"/>
                        </a:rPr>
                        <a:t>Explore</a:t>
                      </a:r>
                      <a:r>
                        <a:rPr lang="en" sz="800">
                          <a:solidFill>
                            <a:schemeClr val="dk1"/>
                          </a:solidFill>
                          <a:latin typeface="Century Gothic"/>
                          <a:ea typeface="Century Gothic"/>
                          <a:cs typeface="Century Gothic"/>
                          <a:sym typeface="Century Gothic"/>
                        </a:rPr>
                        <a:t> and </a:t>
                      </a:r>
                      <a:r>
                        <a:rPr lang="en" sz="800" b="1">
                          <a:solidFill>
                            <a:schemeClr val="dk1"/>
                          </a:solidFill>
                          <a:latin typeface="Century Gothic"/>
                          <a:ea typeface="Century Gothic"/>
                          <a:cs typeface="Century Gothic"/>
                          <a:sym typeface="Century Gothic"/>
                        </a:rPr>
                        <a:t>respond to</a:t>
                      </a:r>
                      <a:r>
                        <a:rPr lang="en" sz="800">
                          <a:solidFill>
                            <a:schemeClr val="dk1"/>
                          </a:solidFill>
                          <a:latin typeface="Century Gothic"/>
                          <a:ea typeface="Century Gothic"/>
                          <a:cs typeface="Century Gothic"/>
                          <a:sym typeface="Century Gothic"/>
                        </a:rPr>
                        <a:t> different natural phenomena in their setting and on trips.  Seeks to </a:t>
                      </a:r>
                      <a:r>
                        <a:rPr lang="en" sz="800" b="1">
                          <a:solidFill>
                            <a:schemeClr val="dk1"/>
                          </a:solidFill>
                          <a:latin typeface="Century Gothic"/>
                          <a:ea typeface="Century Gothic"/>
                          <a:cs typeface="Century Gothic"/>
                          <a:sym typeface="Century Gothic"/>
                        </a:rPr>
                        <a:t>acquire basic skills</a:t>
                      </a:r>
                      <a:r>
                        <a:rPr lang="en" sz="800">
                          <a:solidFill>
                            <a:schemeClr val="dk1"/>
                          </a:solidFill>
                          <a:latin typeface="Century Gothic"/>
                          <a:ea typeface="Century Gothic"/>
                          <a:cs typeface="Century Gothic"/>
                          <a:sym typeface="Century Gothic"/>
                        </a:rPr>
                        <a:t> in turning on and operating some </a:t>
                      </a:r>
                      <a:r>
                        <a:rPr lang="en" sz="800" b="1">
                          <a:solidFill>
                            <a:schemeClr val="dk1"/>
                          </a:solidFill>
                          <a:latin typeface="Century Gothic"/>
                          <a:ea typeface="Century Gothic"/>
                          <a:cs typeface="Century Gothic"/>
                          <a:sym typeface="Century Gothic"/>
                        </a:rPr>
                        <a:t>digital equipment</a:t>
                      </a:r>
                      <a:r>
                        <a:rPr lang="en" sz="800">
                          <a:solidFill>
                            <a:schemeClr val="dk1"/>
                          </a:solidFill>
                          <a:latin typeface="Century Gothic"/>
                          <a:ea typeface="Century Gothic"/>
                          <a:cs typeface="Century Gothic"/>
                          <a:sym typeface="Century Gothic"/>
                        </a:rPr>
                        <a:t>. Operates mechanical toys.</a:t>
                      </a:r>
                      <a:endParaRPr sz="8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800">
                          <a:solidFill>
                            <a:schemeClr val="dk1"/>
                          </a:solidFill>
                          <a:latin typeface="Century Gothic"/>
                          <a:ea typeface="Century Gothic"/>
                          <a:cs typeface="Century Gothic"/>
                          <a:sym typeface="Century Gothic"/>
                        </a:rPr>
                        <a:t>Show </a:t>
                      </a:r>
                      <a:r>
                        <a:rPr lang="en" sz="800" b="1">
                          <a:solidFill>
                            <a:schemeClr val="dk1"/>
                          </a:solidFill>
                          <a:latin typeface="Century Gothic"/>
                          <a:ea typeface="Century Gothic"/>
                          <a:cs typeface="Century Gothic"/>
                          <a:sym typeface="Century Gothic"/>
                        </a:rPr>
                        <a:t>interest in different occupations</a:t>
                      </a:r>
                      <a:r>
                        <a:rPr lang="en" sz="800">
                          <a:solidFill>
                            <a:schemeClr val="dk1"/>
                          </a:solidFill>
                          <a:latin typeface="Century Gothic"/>
                          <a:ea typeface="Century Gothic"/>
                          <a:cs typeface="Century Gothic"/>
                          <a:sym typeface="Century Gothic"/>
                        </a:rPr>
                        <a:t>. Begin to </a:t>
                      </a:r>
                      <a:r>
                        <a:rPr lang="en" sz="800" b="1">
                          <a:solidFill>
                            <a:schemeClr val="dk1"/>
                          </a:solidFill>
                          <a:latin typeface="Century Gothic"/>
                          <a:ea typeface="Century Gothic"/>
                          <a:cs typeface="Century Gothic"/>
                          <a:sym typeface="Century Gothic"/>
                        </a:rPr>
                        <a:t>make sense of their own life- story</a:t>
                      </a:r>
                      <a:r>
                        <a:rPr lang="en" sz="800">
                          <a:solidFill>
                            <a:schemeClr val="dk1"/>
                          </a:solidFill>
                          <a:latin typeface="Century Gothic"/>
                          <a:ea typeface="Century Gothic"/>
                          <a:cs typeface="Century Gothic"/>
                          <a:sym typeface="Century Gothic"/>
                        </a:rPr>
                        <a:t> &amp; family’s history. Use </a:t>
                      </a:r>
                      <a:r>
                        <a:rPr lang="en" sz="800" b="1">
                          <a:solidFill>
                            <a:schemeClr val="dk1"/>
                          </a:solidFill>
                          <a:latin typeface="Century Gothic"/>
                          <a:ea typeface="Century Gothic"/>
                          <a:cs typeface="Century Gothic"/>
                          <a:sym typeface="Century Gothic"/>
                        </a:rPr>
                        <a:t>senses in exploration</a:t>
                      </a:r>
                      <a:r>
                        <a:rPr lang="en" sz="800">
                          <a:solidFill>
                            <a:schemeClr val="dk1"/>
                          </a:solidFill>
                          <a:latin typeface="Century Gothic"/>
                          <a:ea typeface="Century Gothic"/>
                          <a:cs typeface="Century Gothic"/>
                          <a:sym typeface="Century Gothic"/>
                        </a:rPr>
                        <a:t> of natural materials. </a:t>
                      </a:r>
                      <a:r>
                        <a:rPr lang="en" sz="800" b="1">
                          <a:solidFill>
                            <a:schemeClr val="dk1"/>
                          </a:solidFill>
                          <a:latin typeface="Century Gothic"/>
                          <a:ea typeface="Century Gothic"/>
                          <a:cs typeface="Century Gothic"/>
                          <a:sym typeface="Century Gothic"/>
                        </a:rPr>
                        <a:t>Explore materials </a:t>
                      </a:r>
                      <a:r>
                        <a:rPr lang="en" sz="800">
                          <a:solidFill>
                            <a:schemeClr val="dk1"/>
                          </a:solidFill>
                          <a:latin typeface="Century Gothic"/>
                          <a:ea typeface="Century Gothic"/>
                          <a:cs typeface="Century Gothic"/>
                          <a:sym typeface="Century Gothic"/>
                        </a:rPr>
                        <a:t>with similar/different properties. </a:t>
                      </a:r>
                      <a:r>
                        <a:rPr lang="en" sz="800" b="1">
                          <a:solidFill>
                            <a:schemeClr val="dk1"/>
                          </a:solidFill>
                          <a:latin typeface="Century Gothic"/>
                          <a:ea typeface="Century Gothic"/>
                          <a:cs typeface="Century Gothic"/>
                          <a:sym typeface="Century Gothic"/>
                        </a:rPr>
                        <a:t>Talk about what they see</a:t>
                      </a:r>
                      <a:r>
                        <a:rPr lang="en" sz="800">
                          <a:solidFill>
                            <a:schemeClr val="dk1"/>
                          </a:solidFill>
                          <a:latin typeface="Century Gothic"/>
                          <a:ea typeface="Century Gothic"/>
                          <a:cs typeface="Century Gothic"/>
                          <a:sym typeface="Century Gothic"/>
                        </a:rPr>
                        <a:t>, using a wide vocabulary. </a:t>
                      </a:r>
                      <a:r>
                        <a:rPr lang="en" sz="800" b="1">
                          <a:solidFill>
                            <a:schemeClr val="dk1"/>
                          </a:solidFill>
                          <a:latin typeface="Century Gothic"/>
                          <a:ea typeface="Century Gothic"/>
                          <a:cs typeface="Century Gothic"/>
                          <a:sym typeface="Century Gothic"/>
                        </a:rPr>
                        <a:t>Explore how things work.</a:t>
                      </a:r>
                      <a:r>
                        <a:rPr lang="en" sz="800">
                          <a:solidFill>
                            <a:schemeClr val="dk1"/>
                          </a:solidFill>
                          <a:latin typeface="Century Gothic"/>
                          <a:ea typeface="Century Gothic"/>
                          <a:cs typeface="Century Gothic"/>
                          <a:sym typeface="Century Gothic"/>
                        </a:rPr>
                        <a:t> Begin to understand the need to </a:t>
                      </a:r>
                      <a:r>
                        <a:rPr lang="en" sz="800" b="1">
                          <a:solidFill>
                            <a:schemeClr val="dk1"/>
                          </a:solidFill>
                          <a:latin typeface="Century Gothic"/>
                          <a:ea typeface="Century Gothic"/>
                          <a:cs typeface="Century Gothic"/>
                          <a:sym typeface="Century Gothic"/>
                        </a:rPr>
                        <a:t>respect/care for the natural environment &amp; living things</a:t>
                      </a:r>
                      <a:r>
                        <a:rPr lang="en" sz="800">
                          <a:solidFill>
                            <a:schemeClr val="dk1"/>
                          </a:solidFill>
                          <a:latin typeface="Century Gothic"/>
                          <a:ea typeface="Century Gothic"/>
                          <a:cs typeface="Century Gothic"/>
                          <a:sym typeface="Century Gothic"/>
                        </a:rPr>
                        <a:t>. Shows an interest in technological toys, real objects and touchscreen devices. Skilled in making toys work.</a:t>
                      </a:r>
                      <a:endParaRPr sz="8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Clr>
                          <a:schemeClr val="dk1"/>
                        </a:buClr>
                        <a:buSzPts val="1100"/>
                        <a:buFont typeface="Arial"/>
                        <a:buNone/>
                      </a:pPr>
                      <a:r>
                        <a:rPr lang="en" sz="800">
                          <a:solidFill>
                            <a:schemeClr val="dk1"/>
                          </a:solidFill>
                          <a:latin typeface="Century Gothic"/>
                          <a:ea typeface="Century Gothic"/>
                          <a:cs typeface="Century Gothic"/>
                          <a:sym typeface="Century Gothic"/>
                        </a:rPr>
                        <a:t>Continue to develop </a:t>
                      </a:r>
                      <a:r>
                        <a:rPr lang="en" sz="800" b="1">
                          <a:solidFill>
                            <a:schemeClr val="dk1"/>
                          </a:solidFill>
                          <a:latin typeface="Century Gothic"/>
                          <a:ea typeface="Century Gothic"/>
                          <a:cs typeface="Century Gothic"/>
                          <a:sym typeface="Century Gothic"/>
                        </a:rPr>
                        <a:t>positive attitudes about the differences between people</a:t>
                      </a:r>
                      <a:r>
                        <a:rPr lang="en" sz="800">
                          <a:solidFill>
                            <a:schemeClr val="dk1"/>
                          </a:solidFill>
                          <a:latin typeface="Century Gothic"/>
                          <a:ea typeface="Century Gothic"/>
                          <a:cs typeface="Century Gothic"/>
                          <a:sym typeface="Century Gothic"/>
                        </a:rPr>
                        <a:t>. Begin to </a:t>
                      </a:r>
                      <a:r>
                        <a:rPr lang="en" sz="800" b="1">
                          <a:solidFill>
                            <a:schemeClr val="dk1"/>
                          </a:solidFill>
                          <a:latin typeface="Century Gothic"/>
                          <a:ea typeface="Century Gothic"/>
                          <a:cs typeface="Century Gothic"/>
                          <a:sym typeface="Century Gothic"/>
                        </a:rPr>
                        <a:t>make sense of their own life- story</a:t>
                      </a:r>
                      <a:r>
                        <a:rPr lang="en" sz="800">
                          <a:solidFill>
                            <a:schemeClr val="dk1"/>
                          </a:solidFill>
                          <a:latin typeface="Century Gothic"/>
                          <a:ea typeface="Century Gothic"/>
                          <a:cs typeface="Century Gothic"/>
                          <a:sym typeface="Century Gothic"/>
                        </a:rPr>
                        <a:t> &amp; family’s history. </a:t>
                      </a:r>
                      <a:r>
                        <a:rPr lang="en" sz="800" b="1">
                          <a:solidFill>
                            <a:schemeClr val="dk1"/>
                          </a:solidFill>
                          <a:latin typeface="Century Gothic"/>
                          <a:ea typeface="Century Gothic"/>
                          <a:cs typeface="Century Gothic"/>
                          <a:sym typeface="Century Gothic"/>
                        </a:rPr>
                        <a:t>Explore materials </a:t>
                      </a:r>
                      <a:r>
                        <a:rPr lang="en" sz="800">
                          <a:solidFill>
                            <a:schemeClr val="dk1"/>
                          </a:solidFill>
                          <a:latin typeface="Century Gothic"/>
                          <a:ea typeface="Century Gothic"/>
                          <a:cs typeface="Century Gothic"/>
                          <a:sym typeface="Century Gothic"/>
                        </a:rPr>
                        <a:t>with similar/different properties. </a:t>
                      </a:r>
                      <a:endParaRPr sz="800">
                        <a:solidFill>
                          <a:schemeClr val="dk1"/>
                        </a:solidFill>
                        <a:latin typeface="Century Gothic"/>
                        <a:ea typeface="Century Gothic"/>
                        <a:cs typeface="Century Gothic"/>
                        <a:sym typeface="Century Gothic"/>
                      </a:endParaRPr>
                    </a:p>
                    <a:p>
                      <a:pPr marL="0" lvl="0" indent="0" algn="l" rtl="0">
                        <a:lnSpc>
                          <a:spcPct val="100000"/>
                        </a:lnSpc>
                        <a:spcBef>
                          <a:spcPts val="0"/>
                        </a:spcBef>
                        <a:spcAft>
                          <a:spcPts val="0"/>
                        </a:spcAft>
                        <a:buClr>
                          <a:schemeClr val="dk1"/>
                        </a:buClr>
                        <a:buSzPts val="1100"/>
                        <a:buFont typeface="Arial"/>
                        <a:buNone/>
                      </a:pPr>
                      <a:r>
                        <a:rPr lang="en" sz="800" b="1">
                          <a:solidFill>
                            <a:schemeClr val="dk1"/>
                          </a:solidFill>
                          <a:latin typeface="Century Gothic"/>
                          <a:ea typeface="Century Gothic"/>
                          <a:cs typeface="Century Gothic"/>
                          <a:sym typeface="Century Gothic"/>
                        </a:rPr>
                        <a:t>Explore different forces</a:t>
                      </a:r>
                      <a:r>
                        <a:rPr lang="en" sz="800">
                          <a:solidFill>
                            <a:schemeClr val="dk1"/>
                          </a:solidFill>
                          <a:latin typeface="Century Gothic"/>
                          <a:ea typeface="Century Gothic"/>
                          <a:cs typeface="Century Gothic"/>
                          <a:sym typeface="Century Gothic"/>
                        </a:rPr>
                        <a:t> they can feel. </a:t>
                      </a:r>
                      <a:r>
                        <a:rPr lang="en" sz="800" b="1">
                          <a:solidFill>
                            <a:schemeClr val="dk1"/>
                          </a:solidFill>
                          <a:latin typeface="Century Gothic"/>
                          <a:ea typeface="Century Gothic"/>
                          <a:cs typeface="Century Gothic"/>
                          <a:sym typeface="Century Gothic"/>
                        </a:rPr>
                        <a:t>Plant seeds and care for growing plants</a:t>
                      </a:r>
                      <a:r>
                        <a:rPr lang="en" sz="800">
                          <a:solidFill>
                            <a:schemeClr val="dk1"/>
                          </a:solidFill>
                          <a:latin typeface="Century Gothic"/>
                          <a:ea typeface="Century Gothic"/>
                          <a:cs typeface="Century Gothic"/>
                          <a:sym typeface="Century Gothic"/>
                        </a:rPr>
                        <a:t>. </a:t>
                      </a:r>
                      <a:r>
                        <a:rPr lang="en" sz="800" b="1">
                          <a:solidFill>
                            <a:schemeClr val="dk1"/>
                          </a:solidFill>
                          <a:latin typeface="Century Gothic"/>
                          <a:ea typeface="Century Gothic"/>
                          <a:cs typeface="Century Gothic"/>
                          <a:sym typeface="Century Gothic"/>
                        </a:rPr>
                        <a:t>Talk about what they see</a:t>
                      </a:r>
                      <a:r>
                        <a:rPr lang="en" sz="800">
                          <a:solidFill>
                            <a:schemeClr val="dk1"/>
                          </a:solidFill>
                          <a:latin typeface="Century Gothic"/>
                          <a:ea typeface="Century Gothic"/>
                          <a:cs typeface="Century Gothic"/>
                          <a:sym typeface="Century Gothic"/>
                        </a:rPr>
                        <a:t>, using a wide vocabulary. </a:t>
                      </a:r>
                      <a:r>
                        <a:rPr lang="en" sz="800" b="1">
                          <a:solidFill>
                            <a:schemeClr val="dk1"/>
                          </a:solidFill>
                          <a:latin typeface="Century Gothic"/>
                          <a:ea typeface="Century Gothic"/>
                          <a:cs typeface="Century Gothic"/>
                          <a:sym typeface="Century Gothic"/>
                        </a:rPr>
                        <a:t>Knows how to operate simple equipment</a:t>
                      </a:r>
                      <a:r>
                        <a:rPr lang="en" sz="800">
                          <a:solidFill>
                            <a:schemeClr val="dk1"/>
                          </a:solidFill>
                          <a:latin typeface="Century Gothic"/>
                          <a:ea typeface="Century Gothic"/>
                          <a:cs typeface="Century Gothic"/>
                          <a:sym typeface="Century Gothic"/>
                        </a:rPr>
                        <a:t>.</a:t>
                      </a:r>
                      <a:endParaRPr sz="8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800">
                          <a:solidFill>
                            <a:schemeClr val="dk1"/>
                          </a:solidFill>
                          <a:latin typeface="Century Gothic"/>
                          <a:ea typeface="Century Gothic"/>
                          <a:cs typeface="Century Gothic"/>
                          <a:sym typeface="Century Gothic"/>
                        </a:rPr>
                        <a:t>Know there are </a:t>
                      </a:r>
                      <a:r>
                        <a:rPr lang="en" sz="800" b="1">
                          <a:solidFill>
                            <a:schemeClr val="dk1"/>
                          </a:solidFill>
                          <a:latin typeface="Century Gothic"/>
                          <a:ea typeface="Century Gothic"/>
                          <a:cs typeface="Century Gothic"/>
                          <a:sym typeface="Century Gothic"/>
                        </a:rPr>
                        <a:t>different countries</a:t>
                      </a:r>
                      <a:r>
                        <a:rPr lang="en" sz="800">
                          <a:solidFill>
                            <a:schemeClr val="dk1"/>
                          </a:solidFill>
                          <a:latin typeface="Century Gothic"/>
                          <a:ea typeface="Century Gothic"/>
                          <a:cs typeface="Century Gothic"/>
                          <a:sym typeface="Century Gothic"/>
                        </a:rPr>
                        <a:t> &amp; talk about </a:t>
                      </a:r>
                      <a:r>
                        <a:rPr lang="en" sz="800" b="1">
                          <a:solidFill>
                            <a:schemeClr val="dk1"/>
                          </a:solidFill>
                          <a:latin typeface="Century Gothic"/>
                          <a:ea typeface="Century Gothic"/>
                          <a:cs typeface="Century Gothic"/>
                          <a:sym typeface="Century Gothic"/>
                        </a:rPr>
                        <a:t>differences experienced</a:t>
                      </a:r>
                      <a:r>
                        <a:rPr lang="en" sz="800">
                          <a:solidFill>
                            <a:schemeClr val="dk1"/>
                          </a:solidFill>
                          <a:latin typeface="Century Gothic"/>
                          <a:ea typeface="Century Gothic"/>
                          <a:cs typeface="Century Gothic"/>
                          <a:sym typeface="Century Gothic"/>
                        </a:rPr>
                        <a:t> or seen. Begin to make sense of </a:t>
                      </a:r>
                      <a:r>
                        <a:rPr lang="en" sz="800" b="1">
                          <a:solidFill>
                            <a:schemeClr val="dk1"/>
                          </a:solidFill>
                          <a:latin typeface="Century Gothic"/>
                          <a:ea typeface="Century Gothic"/>
                          <a:cs typeface="Century Gothic"/>
                          <a:sym typeface="Century Gothic"/>
                        </a:rPr>
                        <a:t>own life-story</a:t>
                      </a:r>
                      <a:r>
                        <a:rPr lang="en" sz="800">
                          <a:solidFill>
                            <a:schemeClr val="dk1"/>
                          </a:solidFill>
                          <a:latin typeface="Century Gothic"/>
                          <a:ea typeface="Century Gothic"/>
                          <a:cs typeface="Century Gothic"/>
                          <a:sym typeface="Century Gothic"/>
                        </a:rPr>
                        <a:t> and </a:t>
                      </a:r>
                      <a:r>
                        <a:rPr lang="en" sz="800" b="1">
                          <a:solidFill>
                            <a:schemeClr val="dk1"/>
                          </a:solidFill>
                          <a:latin typeface="Century Gothic"/>
                          <a:ea typeface="Century Gothic"/>
                          <a:cs typeface="Century Gothic"/>
                          <a:sym typeface="Century Gothic"/>
                        </a:rPr>
                        <a:t>family history</a:t>
                      </a:r>
                      <a:r>
                        <a:rPr lang="en" sz="800">
                          <a:solidFill>
                            <a:schemeClr val="dk1"/>
                          </a:solidFill>
                          <a:latin typeface="Century Gothic"/>
                          <a:ea typeface="Century Gothic"/>
                          <a:cs typeface="Century Gothic"/>
                          <a:sym typeface="Century Gothic"/>
                        </a:rPr>
                        <a:t>. </a:t>
                      </a:r>
                      <a:r>
                        <a:rPr lang="en" sz="800" b="1">
                          <a:solidFill>
                            <a:schemeClr val="dk1"/>
                          </a:solidFill>
                          <a:latin typeface="Century Gothic"/>
                          <a:ea typeface="Century Gothic"/>
                          <a:cs typeface="Century Gothic"/>
                          <a:sym typeface="Century Gothic"/>
                        </a:rPr>
                        <a:t>Value self</a:t>
                      </a:r>
                      <a:r>
                        <a:rPr lang="en" sz="800">
                          <a:solidFill>
                            <a:schemeClr val="dk1"/>
                          </a:solidFill>
                          <a:latin typeface="Century Gothic"/>
                          <a:ea typeface="Century Gothic"/>
                          <a:cs typeface="Century Gothic"/>
                          <a:sym typeface="Century Gothic"/>
                        </a:rPr>
                        <a:t> as an individual. Talk about </a:t>
                      </a:r>
                      <a:r>
                        <a:rPr lang="en" sz="800" b="1">
                          <a:solidFill>
                            <a:schemeClr val="dk1"/>
                          </a:solidFill>
                          <a:latin typeface="Century Gothic"/>
                          <a:ea typeface="Century Gothic"/>
                          <a:cs typeface="Century Gothic"/>
                          <a:sym typeface="Century Gothic"/>
                        </a:rPr>
                        <a:t>differences between materials</a:t>
                      </a:r>
                      <a:r>
                        <a:rPr lang="en" sz="800">
                          <a:solidFill>
                            <a:schemeClr val="dk1"/>
                          </a:solidFill>
                          <a:latin typeface="Century Gothic"/>
                          <a:ea typeface="Century Gothic"/>
                          <a:cs typeface="Century Gothic"/>
                          <a:sym typeface="Century Gothic"/>
                        </a:rPr>
                        <a:t> &amp; </a:t>
                      </a:r>
                      <a:r>
                        <a:rPr lang="en" sz="800" b="1">
                          <a:solidFill>
                            <a:schemeClr val="dk1"/>
                          </a:solidFill>
                          <a:latin typeface="Century Gothic"/>
                          <a:ea typeface="Century Gothic"/>
                          <a:cs typeface="Century Gothic"/>
                          <a:sym typeface="Century Gothic"/>
                        </a:rPr>
                        <a:t>changes they notice</a:t>
                      </a:r>
                      <a:r>
                        <a:rPr lang="en" sz="800">
                          <a:solidFill>
                            <a:schemeClr val="dk1"/>
                          </a:solidFill>
                          <a:latin typeface="Century Gothic"/>
                          <a:ea typeface="Century Gothic"/>
                          <a:cs typeface="Century Gothic"/>
                          <a:sym typeface="Century Gothic"/>
                        </a:rPr>
                        <a:t>. Understand the key features of some </a:t>
                      </a:r>
                      <a:r>
                        <a:rPr lang="en" sz="800" b="1">
                          <a:solidFill>
                            <a:schemeClr val="dk1"/>
                          </a:solidFill>
                          <a:latin typeface="Century Gothic"/>
                          <a:ea typeface="Century Gothic"/>
                          <a:cs typeface="Century Gothic"/>
                          <a:sym typeface="Century Gothic"/>
                        </a:rPr>
                        <a:t>life cycles</a:t>
                      </a:r>
                      <a:r>
                        <a:rPr lang="en" sz="800">
                          <a:solidFill>
                            <a:schemeClr val="dk1"/>
                          </a:solidFill>
                          <a:latin typeface="Century Gothic"/>
                          <a:ea typeface="Century Gothic"/>
                          <a:cs typeface="Century Gothic"/>
                          <a:sym typeface="Century Gothic"/>
                        </a:rPr>
                        <a:t>. Talk about what they see, using a wide vocabulary. Knows that </a:t>
                      </a:r>
                      <a:r>
                        <a:rPr lang="en" sz="800" b="1">
                          <a:solidFill>
                            <a:schemeClr val="dk1"/>
                          </a:solidFill>
                          <a:latin typeface="Century Gothic"/>
                          <a:ea typeface="Century Gothic"/>
                          <a:cs typeface="Century Gothic"/>
                          <a:sym typeface="Century Gothic"/>
                        </a:rPr>
                        <a:t>info can be retrieved</a:t>
                      </a:r>
                      <a:r>
                        <a:rPr lang="en" sz="800">
                          <a:solidFill>
                            <a:schemeClr val="dk1"/>
                          </a:solidFill>
                          <a:latin typeface="Century Gothic"/>
                          <a:ea typeface="Century Gothic"/>
                          <a:cs typeface="Century Gothic"/>
                          <a:sym typeface="Century Gothic"/>
                        </a:rPr>
                        <a:t> from digital devices &amp; the internet. Plays with a range of materials to learn </a:t>
                      </a:r>
                      <a:r>
                        <a:rPr lang="en" sz="800" b="1">
                          <a:solidFill>
                            <a:schemeClr val="dk1"/>
                          </a:solidFill>
                          <a:latin typeface="Century Gothic"/>
                          <a:ea typeface="Century Gothic"/>
                          <a:cs typeface="Century Gothic"/>
                          <a:sym typeface="Century Gothic"/>
                        </a:rPr>
                        <a:t>cause &amp; effect</a:t>
                      </a:r>
                      <a:r>
                        <a:rPr lang="en" sz="800">
                          <a:solidFill>
                            <a:schemeClr val="dk1"/>
                          </a:solidFill>
                          <a:latin typeface="Century Gothic"/>
                          <a:ea typeface="Century Gothic"/>
                          <a:cs typeface="Century Gothic"/>
                          <a:sym typeface="Century Gothic"/>
                        </a:rPr>
                        <a:t>.</a:t>
                      </a:r>
                      <a:endParaRPr sz="800">
                        <a:solidFill>
                          <a:schemeClr val="dk1"/>
                        </a:solidFill>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sp>
        <p:nvSpPr>
          <p:cNvPr id="124" name="Google Shape;124;p20"/>
          <p:cNvSpPr txBox="1"/>
          <p:nvPr/>
        </p:nvSpPr>
        <p:spPr>
          <a:xfrm>
            <a:off x="25650" y="0"/>
            <a:ext cx="1068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latin typeface="Century Gothic"/>
                <a:ea typeface="Century Gothic"/>
                <a:cs typeface="Century Gothic"/>
                <a:sym typeface="Century Gothic"/>
              </a:rPr>
              <a:t>Understanding the World Progression </a:t>
            </a:r>
            <a:r>
              <a:rPr lang="en" sz="1800">
                <a:solidFill>
                  <a:schemeClr val="dk1"/>
                </a:solidFill>
                <a:latin typeface="Century Gothic"/>
                <a:ea typeface="Century Gothic"/>
                <a:cs typeface="Century Gothic"/>
                <a:sym typeface="Century Gothic"/>
              </a:rPr>
              <a:t>Checkpoints</a:t>
            </a:r>
            <a:endParaRPr sz="1800">
              <a:latin typeface="Century Gothic"/>
              <a:ea typeface="Century Gothic"/>
              <a:cs typeface="Century Gothic"/>
              <a:sym typeface="Century Gothic"/>
            </a:endParaRPr>
          </a:p>
        </p:txBody>
      </p:sp>
      <p:graphicFrame>
        <p:nvGraphicFramePr>
          <p:cNvPr id="125" name="Google Shape;125;p20"/>
          <p:cNvGraphicFramePr/>
          <p:nvPr/>
        </p:nvGraphicFramePr>
        <p:xfrm>
          <a:off x="124888" y="3053275"/>
          <a:ext cx="10439500" cy="2006600"/>
        </p:xfrm>
        <a:graphic>
          <a:graphicData uri="http://schemas.openxmlformats.org/drawingml/2006/table">
            <a:tbl>
              <a:tblPr>
                <a:noFill/>
                <a:tableStyleId>{73C40E1F-C5D9-413B-8752-48439C1C1E52}</a:tableStyleId>
              </a:tblPr>
              <a:tblGrid>
                <a:gridCol w="2609875">
                  <a:extLst>
                    <a:ext uri="{9D8B030D-6E8A-4147-A177-3AD203B41FA5}">
                      <a16:colId xmlns:a16="http://schemas.microsoft.com/office/drawing/2014/main" val="20000"/>
                    </a:ext>
                  </a:extLst>
                </a:gridCol>
                <a:gridCol w="2609875">
                  <a:extLst>
                    <a:ext uri="{9D8B030D-6E8A-4147-A177-3AD203B41FA5}">
                      <a16:colId xmlns:a16="http://schemas.microsoft.com/office/drawing/2014/main" val="20001"/>
                    </a:ext>
                  </a:extLst>
                </a:gridCol>
                <a:gridCol w="2609875">
                  <a:extLst>
                    <a:ext uri="{9D8B030D-6E8A-4147-A177-3AD203B41FA5}">
                      <a16:colId xmlns:a16="http://schemas.microsoft.com/office/drawing/2014/main" val="20002"/>
                    </a:ext>
                  </a:extLst>
                </a:gridCol>
                <a:gridCol w="2609875">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Reception On Entry</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Autumn</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Spring</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Summer</a:t>
                      </a:r>
                      <a:endParaRPr sz="1100">
                        <a:latin typeface="Century Gothic"/>
                        <a:ea typeface="Century Gothic"/>
                        <a:cs typeface="Century Gothic"/>
                        <a:sym typeface="Century Gothic"/>
                      </a:endParaRPr>
                    </a:p>
                  </a:txBody>
                  <a:tcPr marL="63500" marR="63500" marT="63500" marB="63500">
                    <a:solidFill>
                      <a:srgbClr val="CCCCCC"/>
                    </a:solidFill>
                  </a:tcPr>
                </a:tc>
                <a:extLst>
                  <a:ext uri="{0D108BD9-81ED-4DB2-BD59-A6C34878D82A}">
                    <a16:rowId xmlns:a16="http://schemas.microsoft.com/office/drawing/2014/main" val="10000"/>
                  </a:ext>
                </a:extLst>
              </a:tr>
              <a:tr h="1617050">
                <a:tc>
                  <a:txBody>
                    <a:bodyPr/>
                    <a:lstStyle/>
                    <a:p>
                      <a:pPr marL="0" lvl="0" indent="0" algn="l" rtl="0">
                        <a:spcBef>
                          <a:spcPts val="0"/>
                        </a:spcBef>
                        <a:spcAft>
                          <a:spcPts val="0"/>
                        </a:spcAft>
                        <a:buClr>
                          <a:schemeClr val="dk1"/>
                        </a:buClr>
                        <a:buSzPts val="1100"/>
                        <a:buFont typeface="Arial"/>
                        <a:buNone/>
                      </a:pPr>
                      <a:r>
                        <a:rPr lang="en" sz="800">
                          <a:solidFill>
                            <a:schemeClr val="dk1"/>
                          </a:solidFill>
                          <a:latin typeface="Century Gothic"/>
                          <a:ea typeface="Century Gothic"/>
                          <a:cs typeface="Century Gothic"/>
                          <a:sym typeface="Century Gothic"/>
                        </a:rPr>
                        <a:t>Know there are </a:t>
                      </a:r>
                      <a:r>
                        <a:rPr lang="en" sz="800" b="1">
                          <a:solidFill>
                            <a:schemeClr val="dk1"/>
                          </a:solidFill>
                          <a:latin typeface="Century Gothic"/>
                          <a:ea typeface="Century Gothic"/>
                          <a:cs typeface="Century Gothic"/>
                          <a:sym typeface="Century Gothic"/>
                        </a:rPr>
                        <a:t>different countries</a:t>
                      </a:r>
                      <a:r>
                        <a:rPr lang="en" sz="800">
                          <a:solidFill>
                            <a:schemeClr val="dk1"/>
                          </a:solidFill>
                          <a:latin typeface="Century Gothic"/>
                          <a:ea typeface="Century Gothic"/>
                          <a:cs typeface="Century Gothic"/>
                          <a:sym typeface="Century Gothic"/>
                        </a:rPr>
                        <a:t> &amp; talk about </a:t>
                      </a:r>
                      <a:r>
                        <a:rPr lang="en" sz="800" b="1">
                          <a:solidFill>
                            <a:schemeClr val="dk1"/>
                          </a:solidFill>
                          <a:latin typeface="Century Gothic"/>
                          <a:ea typeface="Century Gothic"/>
                          <a:cs typeface="Century Gothic"/>
                          <a:sym typeface="Century Gothic"/>
                        </a:rPr>
                        <a:t>differences experienced</a:t>
                      </a:r>
                      <a:r>
                        <a:rPr lang="en" sz="800">
                          <a:solidFill>
                            <a:schemeClr val="dk1"/>
                          </a:solidFill>
                          <a:latin typeface="Century Gothic"/>
                          <a:ea typeface="Century Gothic"/>
                          <a:cs typeface="Century Gothic"/>
                          <a:sym typeface="Century Gothic"/>
                        </a:rPr>
                        <a:t> or seen. Begin to make sense of </a:t>
                      </a:r>
                      <a:r>
                        <a:rPr lang="en" sz="800" b="1">
                          <a:solidFill>
                            <a:schemeClr val="dk1"/>
                          </a:solidFill>
                          <a:latin typeface="Century Gothic"/>
                          <a:ea typeface="Century Gothic"/>
                          <a:cs typeface="Century Gothic"/>
                          <a:sym typeface="Century Gothic"/>
                        </a:rPr>
                        <a:t>own life-story</a:t>
                      </a:r>
                      <a:r>
                        <a:rPr lang="en" sz="800">
                          <a:solidFill>
                            <a:schemeClr val="dk1"/>
                          </a:solidFill>
                          <a:latin typeface="Century Gothic"/>
                          <a:ea typeface="Century Gothic"/>
                          <a:cs typeface="Century Gothic"/>
                          <a:sym typeface="Century Gothic"/>
                        </a:rPr>
                        <a:t> and </a:t>
                      </a:r>
                      <a:r>
                        <a:rPr lang="en" sz="800" b="1">
                          <a:solidFill>
                            <a:schemeClr val="dk1"/>
                          </a:solidFill>
                          <a:latin typeface="Century Gothic"/>
                          <a:ea typeface="Century Gothic"/>
                          <a:cs typeface="Century Gothic"/>
                          <a:sym typeface="Century Gothic"/>
                        </a:rPr>
                        <a:t>family history</a:t>
                      </a:r>
                      <a:r>
                        <a:rPr lang="en" sz="800">
                          <a:solidFill>
                            <a:schemeClr val="dk1"/>
                          </a:solidFill>
                          <a:latin typeface="Century Gothic"/>
                          <a:ea typeface="Century Gothic"/>
                          <a:cs typeface="Century Gothic"/>
                          <a:sym typeface="Century Gothic"/>
                        </a:rPr>
                        <a:t>. </a:t>
                      </a:r>
                      <a:r>
                        <a:rPr lang="en" sz="800" b="1">
                          <a:solidFill>
                            <a:schemeClr val="dk1"/>
                          </a:solidFill>
                          <a:latin typeface="Century Gothic"/>
                          <a:ea typeface="Century Gothic"/>
                          <a:cs typeface="Century Gothic"/>
                          <a:sym typeface="Century Gothic"/>
                        </a:rPr>
                        <a:t>Value self</a:t>
                      </a:r>
                      <a:r>
                        <a:rPr lang="en" sz="800">
                          <a:solidFill>
                            <a:schemeClr val="dk1"/>
                          </a:solidFill>
                          <a:latin typeface="Century Gothic"/>
                          <a:ea typeface="Century Gothic"/>
                          <a:cs typeface="Century Gothic"/>
                          <a:sym typeface="Century Gothic"/>
                        </a:rPr>
                        <a:t> as an individual. Talk about </a:t>
                      </a:r>
                      <a:r>
                        <a:rPr lang="en" sz="800" b="1">
                          <a:solidFill>
                            <a:schemeClr val="dk1"/>
                          </a:solidFill>
                          <a:latin typeface="Century Gothic"/>
                          <a:ea typeface="Century Gothic"/>
                          <a:cs typeface="Century Gothic"/>
                          <a:sym typeface="Century Gothic"/>
                        </a:rPr>
                        <a:t>differences between materials</a:t>
                      </a:r>
                      <a:r>
                        <a:rPr lang="en" sz="800">
                          <a:solidFill>
                            <a:schemeClr val="dk1"/>
                          </a:solidFill>
                          <a:latin typeface="Century Gothic"/>
                          <a:ea typeface="Century Gothic"/>
                          <a:cs typeface="Century Gothic"/>
                          <a:sym typeface="Century Gothic"/>
                        </a:rPr>
                        <a:t> &amp; </a:t>
                      </a:r>
                      <a:r>
                        <a:rPr lang="en" sz="800" b="1">
                          <a:solidFill>
                            <a:schemeClr val="dk1"/>
                          </a:solidFill>
                          <a:latin typeface="Century Gothic"/>
                          <a:ea typeface="Century Gothic"/>
                          <a:cs typeface="Century Gothic"/>
                          <a:sym typeface="Century Gothic"/>
                        </a:rPr>
                        <a:t>changes they notice</a:t>
                      </a:r>
                      <a:r>
                        <a:rPr lang="en" sz="800">
                          <a:solidFill>
                            <a:schemeClr val="dk1"/>
                          </a:solidFill>
                          <a:latin typeface="Century Gothic"/>
                          <a:ea typeface="Century Gothic"/>
                          <a:cs typeface="Century Gothic"/>
                          <a:sym typeface="Century Gothic"/>
                        </a:rPr>
                        <a:t>. Understand the key features of some </a:t>
                      </a:r>
                      <a:r>
                        <a:rPr lang="en" sz="800" b="1">
                          <a:solidFill>
                            <a:schemeClr val="dk1"/>
                          </a:solidFill>
                          <a:latin typeface="Century Gothic"/>
                          <a:ea typeface="Century Gothic"/>
                          <a:cs typeface="Century Gothic"/>
                          <a:sym typeface="Century Gothic"/>
                        </a:rPr>
                        <a:t>life cycles</a:t>
                      </a:r>
                      <a:r>
                        <a:rPr lang="en" sz="800">
                          <a:solidFill>
                            <a:schemeClr val="dk1"/>
                          </a:solidFill>
                          <a:latin typeface="Century Gothic"/>
                          <a:ea typeface="Century Gothic"/>
                          <a:cs typeface="Century Gothic"/>
                          <a:sym typeface="Century Gothic"/>
                        </a:rPr>
                        <a:t>. Talk about what they see, using a wide vocabulary. Knows that </a:t>
                      </a:r>
                      <a:r>
                        <a:rPr lang="en" sz="800" b="1">
                          <a:solidFill>
                            <a:schemeClr val="dk1"/>
                          </a:solidFill>
                          <a:latin typeface="Century Gothic"/>
                          <a:ea typeface="Century Gothic"/>
                          <a:cs typeface="Century Gothic"/>
                          <a:sym typeface="Century Gothic"/>
                        </a:rPr>
                        <a:t>info can be retrieved</a:t>
                      </a:r>
                      <a:r>
                        <a:rPr lang="en" sz="800">
                          <a:solidFill>
                            <a:schemeClr val="dk1"/>
                          </a:solidFill>
                          <a:latin typeface="Century Gothic"/>
                          <a:ea typeface="Century Gothic"/>
                          <a:cs typeface="Century Gothic"/>
                          <a:sym typeface="Century Gothic"/>
                        </a:rPr>
                        <a:t> from digital devices &amp; the internet. Plays with a range of materials to learn </a:t>
                      </a:r>
                      <a:r>
                        <a:rPr lang="en" sz="800" b="1">
                          <a:solidFill>
                            <a:schemeClr val="dk1"/>
                          </a:solidFill>
                          <a:latin typeface="Century Gothic"/>
                          <a:ea typeface="Century Gothic"/>
                          <a:cs typeface="Century Gothic"/>
                          <a:sym typeface="Century Gothic"/>
                        </a:rPr>
                        <a:t>cause &amp; effect</a:t>
                      </a:r>
                      <a:r>
                        <a:rPr lang="en" sz="800">
                          <a:solidFill>
                            <a:schemeClr val="dk1"/>
                          </a:solidFill>
                          <a:latin typeface="Century Gothic"/>
                          <a:ea typeface="Century Gothic"/>
                          <a:cs typeface="Century Gothic"/>
                          <a:sym typeface="Century Gothic"/>
                        </a:rPr>
                        <a:t>.</a:t>
                      </a:r>
                      <a:endParaRPr sz="8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800" b="1">
                          <a:solidFill>
                            <a:schemeClr val="dk1"/>
                          </a:solidFill>
                          <a:latin typeface="Century Gothic"/>
                          <a:ea typeface="Century Gothic"/>
                          <a:cs typeface="Century Gothic"/>
                          <a:sym typeface="Century Gothic"/>
                        </a:rPr>
                        <a:t>Draw information from a simple map</a:t>
                      </a:r>
                      <a:r>
                        <a:rPr lang="en" sz="800">
                          <a:solidFill>
                            <a:schemeClr val="dk1"/>
                          </a:solidFill>
                          <a:latin typeface="Century Gothic"/>
                          <a:ea typeface="Century Gothic"/>
                          <a:cs typeface="Century Gothic"/>
                          <a:sym typeface="Century Gothic"/>
                        </a:rPr>
                        <a:t>. Understand that </a:t>
                      </a:r>
                      <a:r>
                        <a:rPr lang="en" sz="800" b="1">
                          <a:solidFill>
                            <a:schemeClr val="dk1"/>
                          </a:solidFill>
                          <a:latin typeface="Century Gothic"/>
                          <a:ea typeface="Century Gothic"/>
                          <a:cs typeface="Century Gothic"/>
                          <a:sym typeface="Century Gothic"/>
                        </a:rPr>
                        <a:t>some places are special to members of their community</a:t>
                      </a:r>
                      <a:r>
                        <a:rPr lang="en" sz="800">
                          <a:solidFill>
                            <a:schemeClr val="dk1"/>
                          </a:solidFill>
                          <a:latin typeface="Century Gothic"/>
                          <a:ea typeface="Century Gothic"/>
                          <a:cs typeface="Century Gothic"/>
                          <a:sym typeface="Century Gothic"/>
                        </a:rPr>
                        <a:t>. </a:t>
                      </a:r>
                      <a:r>
                        <a:rPr lang="en" sz="800" b="1">
                          <a:solidFill>
                            <a:schemeClr val="dk1"/>
                          </a:solidFill>
                          <a:latin typeface="Century Gothic"/>
                          <a:ea typeface="Century Gothic"/>
                          <a:cs typeface="Century Gothic"/>
                          <a:sym typeface="Century Gothic"/>
                        </a:rPr>
                        <a:t>Explore the natural world</a:t>
                      </a:r>
                      <a:r>
                        <a:rPr lang="en" sz="800">
                          <a:solidFill>
                            <a:schemeClr val="dk1"/>
                          </a:solidFill>
                          <a:latin typeface="Century Gothic"/>
                          <a:ea typeface="Century Gothic"/>
                          <a:cs typeface="Century Gothic"/>
                          <a:sym typeface="Century Gothic"/>
                        </a:rPr>
                        <a:t> around them. </a:t>
                      </a:r>
                      <a:r>
                        <a:rPr lang="en" sz="800" b="1">
                          <a:solidFill>
                            <a:schemeClr val="dk1"/>
                          </a:solidFill>
                          <a:latin typeface="Century Gothic"/>
                          <a:ea typeface="Century Gothic"/>
                          <a:cs typeface="Century Gothic"/>
                          <a:sym typeface="Century Gothic"/>
                        </a:rPr>
                        <a:t>Talk about members of their immediate family &amp; community</a:t>
                      </a:r>
                      <a:r>
                        <a:rPr lang="en" sz="800">
                          <a:solidFill>
                            <a:schemeClr val="dk1"/>
                          </a:solidFill>
                          <a:latin typeface="Century Gothic"/>
                          <a:ea typeface="Century Gothic"/>
                          <a:cs typeface="Century Gothic"/>
                          <a:sym typeface="Century Gothic"/>
                        </a:rPr>
                        <a:t>. Name &amp; </a:t>
                      </a:r>
                      <a:r>
                        <a:rPr lang="en" sz="800" b="1">
                          <a:solidFill>
                            <a:schemeClr val="dk1"/>
                          </a:solidFill>
                          <a:latin typeface="Century Gothic"/>
                          <a:ea typeface="Century Gothic"/>
                          <a:cs typeface="Century Gothic"/>
                          <a:sym typeface="Century Gothic"/>
                        </a:rPr>
                        <a:t>describe people </a:t>
                      </a:r>
                      <a:r>
                        <a:rPr lang="en" sz="800">
                          <a:solidFill>
                            <a:schemeClr val="dk1"/>
                          </a:solidFill>
                          <a:latin typeface="Century Gothic"/>
                          <a:ea typeface="Century Gothic"/>
                          <a:cs typeface="Century Gothic"/>
                          <a:sym typeface="Century Gothic"/>
                        </a:rPr>
                        <a:t>who are familiar to them. </a:t>
                      </a:r>
                      <a:r>
                        <a:rPr lang="en" sz="800" b="1">
                          <a:solidFill>
                            <a:schemeClr val="dk1"/>
                          </a:solidFill>
                          <a:latin typeface="Century Gothic"/>
                          <a:ea typeface="Century Gothic"/>
                          <a:cs typeface="Century Gothic"/>
                          <a:sym typeface="Century Gothic"/>
                        </a:rPr>
                        <a:t>Complete a simple program</a:t>
                      </a:r>
                      <a:r>
                        <a:rPr lang="en" sz="800">
                          <a:solidFill>
                            <a:schemeClr val="dk1"/>
                          </a:solidFill>
                          <a:latin typeface="Century Gothic"/>
                          <a:ea typeface="Century Gothic"/>
                          <a:cs typeface="Century Gothic"/>
                          <a:sym typeface="Century Gothic"/>
                        </a:rPr>
                        <a:t> on electronic devices. </a:t>
                      </a:r>
                      <a:r>
                        <a:rPr lang="en" sz="800" b="1">
                          <a:solidFill>
                            <a:schemeClr val="dk1"/>
                          </a:solidFill>
                          <a:latin typeface="Century Gothic"/>
                          <a:ea typeface="Century Gothic"/>
                          <a:cs typeface="Century Gothic"/>
                          <a:sym typeface="Century Gothic"/>
                        </a:rPr>
                        <a:t>Use ICT hardware</a:t>
                      </a:r>
                      <a:r>
                        <a:rPr lang="en" sz="800">
                          <a:solidFill>
                            <a:schemeClr val="dk1"/>
                          </a:solidFill>
                          <a:latin typeface="Century Gothic"/>
                          <a:ea typeface="Century Gothic"/>
                          <a:cs typeface="Century Gothic"/>
                          <a:sym typeface="Century Gothic"/>
                        </a:rPr>
                        <a:t> to interact with age appropriate computer software. </a:t>
                      </a:r>
                      <a:endParaRPr sz="8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800" b="1">
                          <a:solidFill>
                            <a:schemeClr val="dk1"/>
                          </a:solidFill>
                          <a:latin typeface="Century Gothic"/>
                          <a:ea typeface="Century Gothic"/>
                          <a:cs typeface="Century Gothic"/>
                          <a:sym typeface="Century Gothic"/>
                        </a:rPr>
                        <a:t>Draw information from a simple map</a:t>
                      </a:r>
                      <a:r>
                        <a:rPr lang="en" sz="800">
                          <a:solidFill>
                            <a:schemeClr val="dk1"/>
                          </a:solidFill>
                          <a:latin typeface="Century Gothic"/>
                          <a:ea typeface="Century Gothic"/>
                          <a:cs typeface="Century Gothic"/>
                          <a:sym typeface="Century Gothic"/>
                        </a:rPr>
                        <a:t>. Understand that </a:t>
                      </a:r>
                      <a:r>
                        <a:rPr lang="en" sz="800" b="1">
                          <a:solidFill>
                            <a:schemeClr val="dk1"/>
                          </a:solidFill>
                          <a:latin typeface="Century Gothic"/>
                          <a:ea typeface="Century Gothic"/>
                          <a:cs typeface="Century Gothic"/>
                          <a:sym typeface="Century Gothic"/>
                        </a:rPr>
                        <a:t>some places are special to members of their community</a:t>
                      </a:r>
                      <a:r>
                        <a:rPr lang="en" sz="800">
                          <a:solidFill>
                            <a:schemeClr val="dk1"/>
                          </a:solidFill>
                          <a:latin typeface="Century Gothic"/>
                          <a:ea typeface="Century Gothic"/>
                          <a:cs typeface="Century Gothic"/>
                          <a:sym typeface="Century Gothic"/>
                        </a:rPr>
                        <a:t>. </a:t>
                      </a:r>
                      <a:r>
                        <a:rPr lang="en" sz="800" b="1">
                          <a:solidFill>
                            <a:schemeClr val="dk1"/>
                          </a:solidFill>
                          <a:latin typeface="Century Gothic"/>
                          <a:ea typeface="Century Gothic"/>
                          <a:cs typeface="Century Gothic"/>
                          <a:sym typeface="Century Gothic"/>
                        </a:rPr>
                        <a:t>Recognise that people have different beliefs</a:t>
                      </a:r>
                      <a:r>
                        <a:rPr lang="en" sz="800">
                          <a:solidFill>
                            <a:schemeClr val="dk1"/>
                          </a:solidFill>
                          <a:latin typeface="Century Gothic"/>
                          <a:ea typeface="Century Gothic"/>
                          <a:cs typeface="Century Gothic"/>
                          <a:sym typeface="Century Gothic"/>
                        </a:rPr>
                        <a:t> &amp; celebrate special times in different ways. </a:t>
                      </a:r>
                      <a:r>
                        <a:rPr lang="en" sz="800" b="1">
                          <a:solidFill>
                            <a:schemeClr val="dk1"/>
                          </a:solidFill>
                          <a:latin typeface="Century Gothic"/>
                          <a:ea typeface="Century Gothic"/>
                          <a:cs typeface="Century Gothic"/>
                          <a:sym typeface="Century Gothic"/>
                        </a:rPr>
                        <a:t>Recognise some similarities &amp; differences between life in this country and life in other countries</a:t>
                      </a:r>
                      <a:r>
                        <a:rPr lang="en" sz="800">
                          <a:solidFill>
                            <a:schemeClr val="dk1"/>
                          </a:solidFill>
                          <a:latin typeface="Century Gothic"/>
                          <a:ea typeface="Century Gothic"/>
                          <a:cs typeface="Century Gothic"/>
                          <a:sym typeface="Century Gothic"/>
                        </a:rPr>
                        <a:t>. </a:t>
                      </a:r>
                      <a:r>
                        <a:rPr lang="en" sz="800" b="1">
                          <a:solidFill>
                            <a:schemeClr val="dk1"/>
                          </a:solidFill>
                          <a:latin typeface="Century Gothic"/>
                          <a:ea typeface="Century Gothic"/>
                          <a:cs typeface="Century Gothic"/>
                          <a:sym typeface="Century Gothic"/>
                        </a:rPr>
                        <a:t>Describe what they see, hear &amp; feel </a:t>
                      </a:r>
                      <a:r>
                        <a:rPr lang="en" sz="800">
                          <a:solidFill>
                            <a:schemeClr val="dk1"/>
                          </a:solidFill>
                          <a:latin typeface="Century Gothic"/>
                          <a:ea typeface="Century Gothic"/>
                          <a:cs typeface="Century Gothic"/>
                          <a:sym typeface="Century Gothic"/>
                        </a:rPr>
                        <a:t>whilst outside. Comment on images of </a:t>
                      </a:r>
                      <a:r>
                        <a:rPr lang="en" sz="800" b="1">
                          <a:solidFill>
                            <a:schemeClr val="dk1"/>
                          </a:solidFill>
                          <a:latin typeface="Century Gothic"/>
                          <a:ea typeface="Century Gothic"/>
                          <a:cs typeface="Century Gothic"/>
                          <a:sym typeface="Century Gothic"/>
                        </a:rPr>
                        <a:t>familiar situations in the past</a:t>
                      </a:r>
                      <a:r>
                        <a:rPr lang="en" sz="800">
                          <a:solidFill>
                            <a:schemeClr val="dk1"/>
                          </a:solidFill>
                          <a:latin typeface="Century Gothic"/>
                          <a:ea typeface="Century Gothic"/>
                          <a:cs typeface="Century Gothic"/>
                          <a:sym typeface="Century Gothic"/>
                        </a:rPr>
                        <a:t>.  </a:t>
                      </a:r>
                      <a:r>
                        <a:rPr lang="en" sz="800" b="1">
                          <a:solidFill>
                            <a:schemeClr val="dk1"/>
                          </a:solidFill>
                          <a:latin typeface="Century Gothic"/>
                          <a:ea typeface="Century Gothic"/>
                          <a:cs typeface="Century Gothic"/>
                          <a:sym typeface="Century Gothic"/>
                        </a:rPr>
                        <a:t>Compare &amp; contrast characters </a:t>
                      </a:r>
                      <a:r>
                        <a:rPr lang="en" sz="800">
                          <a:solidFill>
                            <a:schemeClr val="dk1"/>
                          </a:solidFill>
                          <a:latin typeface="Century Gothic"/>
                          <a:ea typeface="Century Gothic"/>
                          <a:cs typeface="Century Gothic"/>
                          <a:sym typeface="Century Gothic"/>
                        </a:rPr>
                        <a:t>from stories &amp; figures from the past. </a:t>
                      </a:r>
                      <a:r>
                        <a:rPr lang="en" sz="800" b="1">
                          <a:solidFill>
                            <a:schemeClr val="dk1"/>
                          </a:solidFill>
                          <a:latin typeface="Century Gothic"/>
                          <a:ea typeface="Century Gothic"/>
                          <a:cs typeface="Century Gothic"/>
                          <a:sym typeface="Century Gothic"/>
                        </a:rPr>
                        <a:t>Create content</a:t>
                      </a:r>
                      <a:r>
                        <a:rPr lang="en" sz="800">
                          <a:solidFill>
                            <a:schemeClr val="dk1"/>
                          </a:solidFill>
                          <a:latin typeface="Century Gothic"/>
                          <a:ea typeface="Century Gothic"/>
                          <a:cs typeface="Century Gothic"/>
                          <a:sym typeface="Century Gothic"/>
                        </a:rPr>
                        <a:t> such as a video recording, stories or draw a picture on screen.</a:t>
                      </a:r>
                      <a:endParaRPr sz="8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None/>
                      </a:pPr>
                      <a:r>
                        <a:rPr lang="en" sz="800" b="1">
                          <a:solidFill>
                            <a:schemeClr val="dk1"/>
                          </a:solidFill>
                          <a:latin typeface="Century Gothic"/>
                          <a:ea typeface="Century Gothic"/>
                          <a:cs typeface="Century Gothic"/>
                          <a:sym typeface="Century Gothic"/>
                        </a:rPr>
                        <a:t>Draw information from a simple map</a:t>
                      </a:r>
                      <a:r>
                        <a:rPr lang="en" sz="800">
                          <a:solidFill>
                            <a:schemeClr val="dk1"/>
                          </a:solidFill>
                          <a:latin typeface="Century Gothic"/>
                          <a:ea typeface="Century Gothic"/>
                          <a:cs typeface="Century Gothic"/>
                          <a:sym typeface="Century Gothic"/>
                        </a:rPr>
                        <a:t>. Understand that </a:t>
                      </a:r>
                      <a:r>
                        <a:rPr lang="en" sz="800" b="1">
                          <a:solidFill>
                            <a:schemeClr val="dk1"/>
                          </a:solidFill>
                          <a:latin typeface="Century Gothic"/>
                          <a:ea typeface="Century Gothic"/>
                          <a:cs typeface="Century Gothic"/>
                          <a:sym typeface="Century Gothic"/>
                        </a:rPr>
                        <a:t>some places are special to members of their community</a:t>
                      </a:r>
                      <a:r>
                        <a:rPr lang="en" sz="800">
                          <a:solidFill>
                            <a:schemeClr val="dk1"/>
                          </a:solidFill>
                          <a:latin typeface="Century Gothic"/>
                          <a:ea typeface="Century Gothic"/>
                          <a:cs typeface="Century Gothic"/>
                          <a:sym typeface="Century Gothic"/>
                        </a:rPr>
                        <a:t>. </a:t>
                      </a:r>
                      <a:r>
                        <a:rPr lang="en" sz="800" b="1">
                          <a:solidFill>
                            <a:schemeClr val="dk1"/>
                          </a:solidFill>
                          <a:latin typeface="Century Gothic"/>
                          <a:ea typeface="Century Gothic"/>
                          <a:cs typeface="Century Gothic"/>
                          <a:sym typeface="Century Gothic"/>
                        </a:rPr>
                        <a:t>Recognise that people have different beliefs</a:t>
                      </a:r>
                      <a:r>
                        <a:rPr lang="en" sz="800">
                          <a:solidFill>
                            <a:schemeClr val="dk1"/>
                          </a:solidFill>
                          <a:latin typeface="Century Gothic"/>
                          <a:ea typeface="Century Gothic"/>
                          <a:cs typeface="Century Gothic"/>
                          <a:sym typeface="Century Gothic"/>
                        </a:rPr>
                        <a:t> &amp; celebrate special times in different ways. </a:t>
                      </a:r>
                      <a:r>
                        <a:rPr lang="en" sz="800" b="1">
                          <a:solidFill>
                            <a:schemeClr val="dk1"/>
                          </a:solidFill>
                          <a:latin typeface="Century Gothic"/>
                          <a:ea typeface="Century Gothic"/>
                          <a:cs typeface="Century Gothic"/>
                          <a:sym typeface="Century Gothic"/>
                        </a:rPr>
                        <a:t>Recognise some similarities &amp; differences between life in this country and life in other countries</a:t>
                      </a:r>
                      <a:r>
                        <a:rPr lang="en" sz="800">
                          <a:solidFill>
                            <a:schemeClr val="dk1"/>
                          </a:solidFill>
                          <a:latin typeface="Century Gothic"/>
                          <a:ea typeface="Century Gothic"/>
                          <a:cs typeface="Century Gothic"/>
                          <a:sym typeface="Century Gothic"/>
                        </a:rPr>
                        <a:t>. Recognise some </a:t>
                      </a:r>
                      <a:r>
                        <a:rPr lang="en" sz="800" b="1">
                          <a:solidFill>
                            <a:schemeClr val="dk1"/>
                          </a:solidFill>
                          <a:latin typeface="Century Gothic"/>
                          <a:ea typeface="Century Gothic"/>
                          <a:cs typeface="Century Gothic"/>
                          <a:sym typeface="Century Gothic"/>
                        </a:rPr>
                        <a:t>environments are different</a:t>
                      </a:r>
                      <a:r>
                        <a:rPr lang="en" sz="800">
                          <a:solidFill>
                            <a:schemeClr val="dk1"/>
                          </a:solidFill>
                          <a:latin typeface="Century Gothic"/>
                          <a:ea typeface="Century Gothic"/>
                          <a:cs typeface="Century Gothic"/>
                          <a:sym typeface="Century Gothic"/>
                        </a:rPr>
                        <a:t> to where they live. Understand </a:t>
                      </a:r>
                      <a:r>
                        <a:rPr lang="en" sz="800" b="1">
                          <a:solidFill>
                            <a:schemeClr val="dk1"/>
                          </a:solidFill>
                          <a:latin typeface="Century Gothic"/>
                          <a:ea typeface="Century Gothic"/>
                          <a:cs typeface="Century Gothic"/>
                          <a:sym typeface="Century Gothic"/>
                        </a:rPr>
                        <a:t>effects of changing seasons </a:t>
                      </a:r>
                      <a:r>
                        <a:rPr lang="en" sz="800">
                          <a:solidFill>
                            <a:schemeClr val="dk1"/>
                          </a:solidFill>
                          <a:latin typeface="Century Gothic"/>
                          <a:ea typeface="Century Gothic"/>
                          <a:cs typeface="Century Gothic"/>
                          <a:sym typeface="Century Gothic"/>
                        </a:rPr>
                        <a:t>on the natural world. Comment on familiar situations in </a:t>
                      </a:r>
                      <a:r>
                        <a:rPr lang="en" sz="800" b="1">
                          <a:solidFill>
                            <a:schemeClr val="dk1"/>
                          </a:solidFill>
                          <a:latin typeface="Century Gothic"/>
                          <a:ea typeface="Century Gothic"/>
                          <a:cs typeface="Century Gothic"/>
                          <a:sym typeface="Century Gothic"/>
                        </a:rPr>
                        <a:t>the past</a:t>
                      </a:r>
                      <a:r>
                        <a:rPr lang="en" sz="800">
                          <a:solidFill>
                            <a:schemeClr val="dk1"/>
                          </a:solidFill>
                          <a:latin typeface="Century Gothic"/>
                          <a:ea typeface="Century Gothic"/>
                          <a:cs typeface="Century Gothic"/>
                          <a:sym typeface="Century Gothic"/>
                        </a:rPr>
                        <a:t>. </a:t>
                      </a:r>
                      <a:r>
                        <a:rPr lang="en" sz="800" b="1">
                          <a:solidFill>
                            <a:schemeClr val="dk1"/>
                          </a:solidFill>
                          <a:latin typeface="Century Gothic"/>
                          <a:ea typeface="Century Gothic"/>
                          <a:cs typeface="Century Gothic"/>
                          <a:sym typeface="Century Gothic"/>
                        </a:rPr>
                        <a:t>Compare &amp; contrast characters</a:t>
                      </a:r>
                      <a:r>
                        <a:rPr lang="en" sz="800">
                          <a:solidFill>
                            <a:schemeClr val="dk1"/>
                          </a:solidFill>
                          <a:latin typeface="Century Gothic"/>
                          <a:ea typeface="Century Gothic"/>
                          <a:cs typeface="Century Gothic"/>
                          <a:sym typeface="Century Gothic"/>
                        </a:rPr>
                        <a:t> from stories &amp; figures from the past. Develop </a:t>
                      </a:r>
                      <a:r>
                        <a:rPr lang="en" sz="800" b="1">
                          <a:solidFill>
                            <a:schemeClr val="dk1"/>
                          </a:solidFill>
                          <a:latin typeface="Century Gothic"/>
                          <a:ea typeface="Century Gothic"/>
                          <a:cs typeface="Century Gothic"/>
                          <a:sym typeface="Century Gothic"/>
                        </a:rPr>
                        <a:t>digital literacy skills</a:t>
                      </a:r>
                      <a:r>
                        <a:rPr lang="en" sz="800">
                          <a:solidFill>
                            <a:schemeClr val="dk1"/>
                          </a:solidFill>
                          <a:latin typeface="Century Gothic"/>
                          <a:ea typeface="Century Gothic"/>
                          <a:cs typeface="Century Gothic"/>
                          <a:sym typeface="Century Gothic"/>
                        </a:rPr>
                        <a:t> to </a:t>
                      </a:r>
                      <a:r>
                        <a:rPr lang="en" sz="800" b="1">
                          <a:solidFill>
                            <a:schemeClr val="dk1"/>
                          </a:solidFill>
                          <a:latin typeface="Century Gothic"/>
                          <a:ea typeface="Century Gothic"/>
                          <a:cs typeface="Century Gothic"/>
                          <a:sym typeface="Century Gothic"/>
                        </a:rPr>
                        <a:t>interact with technology</a:t>
                      </a:r>
                      <a:r>
                        <a:rPr lang="en" sz="800">
                          <a:solidFill>
                            <a:schemeClr val="dk1"/>
                          </a:solidFill>
                          <a:latin typeface="Century Gothic"/>
                          <a:ea typeface="Century Gothic"/>
                          <a:cs typeface="Century Gothic"/>
                          <a:sym typeface="Century Gothic"/>
                        </a:rPr>
                        <a:t>. Use the internet to retrieve info. </a:t>
                      </a:r>
                      <a:endParaRPr sz="800">
                        <a:solidFill>
                          <a:schemeClr val="dk1"/>
                        </a:solidFill>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126" name="Google Shape;126;p20"/>
          <p:cNvGraphicFramePr/>
          <p:nvPr/>
        </p:nvGraphicFramePr>
        <p:xfrm>
          <a:off x="124900" y="5152950"/>
          <a:ext cx="10439475" cy="1397000"/>
        </p:xfrm>
        <a:graphic>
          <a:graphicData uri="http://schemas.openxmlformats.org/drawingml/2006/table">
            <a:tbl>
              <a:tblPr>
                <a:noFill/>
                <a:tableStyleId>{73C40E1F-C5D9-413B-8752-48439C1C1E52}</a:tableStyleId>
              </a:tblPr>
              <a:tblGrid>
                <a:gridCol w="3479825">
                  <a:extLst>
                    <a:ext uri="{9D8B030D-6E8A-4147-A177-3AD203B41FA5}">
                      <a16:colId xmlns:a16="http://schemas.microsoft.com/office/drawing/2014/main" val="20000"/>
                    </a:ext>
                  </a:extLst>
                </a:gridCol>
                <a:gridCol w="3479825">
                  <a:extLst>
                    <a:ext uri="{9D8B030D-6E8A-4147-A177-3AD203B41FA5}">
                      <a16:colId xmlns:a16="http://schemas.microsoft.com/office/drawing/2014/main" val="20001"/>
                    </a:ext>
                  </a:extLst>
                </a:gridCol>
                <a:gridCol w="3479825">
                  <a:extLst>
                    <a:ext uri="{9D8B030D-6E8A-4147-A177-3AD203B41FA5}">
                      <a16:colId xmlns:a16="http://schemas.microsoft.com/office/drawing/2014/main" val="20002"/>
                    </a:ext>
                  </a:extLst>
                </a:gridCol>
              </a:tblGrid>
              <a:tr h="0">
                <a:tc gridSpan="3">
                  <a:txBody>
                    <a:bodyPr/>
                    <a:lstStyle/>
                    <a:p>
                      <a:pPr marL="0" lvl="0" indent="0" algn="l" rtl="0">
                        <a:spcBef>
                          <a:spcPts val="0"/>
                        </a:spcBef>
                        <a:spcAft>
                          <a:spcPts val="0"/>
                        </a:spcAft>
                        <a:buNone/>
                      </a:pPr>
                      <a:r>
                        <a:rPr lang="en" sz="1100">
                          <a:latin typeface="Century Gothic"/>
                          <a:ea typeface="Century Gothic"/>
                          <a:cs typeface="Century Gothic"/>
                          <a:sym typeface="Century Gothic"/>
                        </a:rPr>
                        <a:t>Reception Early Learning Goals (ELGs)</a:t>
                      </a:r>
                      <a:endParaRPr sz="1100">
                        <a:latin typeface="Century Gothic"/>
                        <a:ea typeface="Century Gothic"/>
                        <a:cs typeface="Century Gothic"/>
                        <a:sym typeface="Century Gothic"/>
                      </a:endParaRPr>
                    </a:p>
                  </a:txBody>
                  <a:tcPr marL="63500" marR="63500" marT="63500" marB="63500">
                    <a:solidFill>
                      <a:srgbClr val="CCCCCC"/>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94650">
                <a:tc>
                  <a:txBody>
                    <a:bodyPr/>
                    <a:lstStyle/>
                    <a:p>
                      <a:pPr marL="0" lvl="0" indent="0" algn="l" rtl="0">
                        <a:lnSpc>
                          <a:spcPct val="100000"/>
                        </a:lnSpc>
                        <a:spcBef>
                          <a:spcPts val="0"/>
                        </a:spcBef>
                        <a:spcAft>
                          <a:spcPts val="0"/>
                        </a:spcAft>
                        <a:buNone/>
                      </a:pPr>
                      <a:r>
                        <a:rPr lang="en" sz="800" b="1">
                          <a:latin typeface="Century Gothic"/>
                          <a:ea typeface="Century Gothic"/>
                          <a:cs typeface="Century Gothic"/>
                          <a:sym typeface="Century Gothic"/>
                        </a:rPr>
                        <a:t>Past and Present</a:t>
                      </a:r>
                      <a:endParaRPr sz="800" b="1">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800" b="1">
                          <a:solidFill>
                            <a:schemeClr val="dk1"/>
                          </a:solidFill>
                          <a:latin typeface="Century Gothic"/>
                          <a:ea typeface="Century Gothic"/>
                          <a:cs typeface="Century Gothic"/>
                          <a:sym typeface="Century Gothic"/>
                        </a:rPr>
                        <a:t>Talk about the lives of the people around them</a:t>
                      </a:r>
                      <a:r>
                        <a:rPr lang="en" sz="800">
                          <a:solidFill>
                            <a:schemeClr val="dk1"/>
                          </a:solidFill>
                          <a:latin typeface="Century Gothic"/>
                          <a:ea typeface="Century Gothic"/>
                          <a:cs typeface="Century Gothic"/>
                          <a:sym typeface="Century Gothic"/>
                        </a:rPr>
                        <a:t> and their roles in society. Know some </a:t>
                      </a:r>
                      <a:r>
                        <a:rPr lang="en" sz="800" b="1">
                          <a:solidFill>
                            <a:schemeClr val="dk1"/>
                          </a:solidFill>
                          <a:latin typeface="Century Gothic"/>
                          <a:ea typeface="Century Gothic"/>
                          <a:cs typeface="Century Gothic"/>
                          <a:sym typeface="Century Gothic"/>
                        </a:rPr>
                        <a:t>similarities and differences between things in the past and now</a:t>
                      </a:r>
                      <a:r>
                        <a:rPr lang="en" sz="800">
                          <a:solidFill>
                            <a:schemeClr val="dk1"/>
                          </a:solidFill>
                          <a:latin typeface="Century Gothic"/>
                          <a:ea typeface="Century Gothic"/>
                          <a:cs typeface="Century Gothic"/>
                          <a:sym typeface="Century Gothic"/>
                        </a:rPr>
                        <a:t>, drawing on their experiences and what has been read in class. </a:t>
                      </a:r>
                      <a:r>
                        <a:rPr lang="en" sz="800" b="1">
                          <a:solidFill>
                            <a:schemeClr val="dk1"/>
                          </a:solidFill>
                          <a:latin typeface="Century Gothic"/>
                          <a:ea typeface="Century Gothic"/>
                          <a:cs typeface="Century Gothic"/>
                          <a:sym typeface="Century Gothic"/>
                        </a:rPr>
                        <a:t>Understand the past</a:t>
                      </a:r>
                      <a:r>
                        <a:rPr lang="en" sz="800">
                          <a:solidFill>
                            <a:schemeClr val="dk1"/>
                          </a:solidFill>
                          <a:latin typeface="Century Gothic"/>
                          <a:ea typeface="Century Gothic"/>
                          <a:cs typeface="Century Gothic"/>
                          <a:sym typeface="Century Gothic"/>
                        </a:rPr>
                        <a:t> through settings, characters and events encountered in books &amp; storytelling.</a:t>
                      </a:r>
                      <a:endParaRPr sz="800">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800" b="1">
                          <a:solidFill>
                            <a:schemeClr val="dk1"/>
                          </a:solidFill>
                          <a:latin typeface="Century Gothic"/>
                          <a:ea typeface="Century Gothic"/>
                          <a:cs typeface="Century Gothic"/>
                          <a:sym typeface="Century Gothic"/>
                        </a:rPr>
                        <a:t>People, Culture and Communities</a:t>
                      </a:r>
                      <a:endParaRPr sz="800" b="1">
                        <a:solidFill>
                          <a:schemeClr val="dk1"/>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800" b="1">
                          <a:solidFill>
                            <a:schemeClr val="dk1"/>
                          </a:solidFill>
                          <a:latin typeface="Century Gothic"/>
                          <a:ea typeface="Century Gothic"/>
                          <a:cs typeface="Century Gothic"/>
                          <a:sym typeface="Century Gothic"/>
                        </a:rPr>
                        <a:t>Describe their immediate environment</a:t>
                      </a:r>
                      <a:r>
                        <a:rPr lang="en" sz="800">
                          <a:solidFill>
                            <a:schemeClr val="dk1"/>
                          </a:solidFill>
                          <a:latin typeface="Century Gothic"/>
                          <a:ea typeface="Century Gothic"/>
                          <a:cs typeface="Century Gothic"/>
                          <a:sym typeface="Century Gothic"/>
                        </a:rPr>
                        <a:t> using knowledge from observation, discussion, stories, non-fiction texts &amp; maps. Know some </a:t>
                      </a:r>
                      <a:r>
                        <a:rPr lang="en" sz="800" b="1">
                          <a:solidFill>
                            <a:schemeClr val="dk1"/>
                          </a:solidFill>
                          <a:latin typeface="Century Gothic"/>
                          <a:ea typeface="Century Gothic"/>
                          <a:cs typeface="Century Gothic"/>
                          <a:sym typeface="Century Gothic"/>
                        </a:rPr>
                        <a:t>similarities &amp; differences between different religious and cultural communities</a:t>
                      </a:r>
                      <a:r>
                        <a:rPr lang="en" sz="800">
                          <a:solidFill>
                            <a:schemeClr val="dk1"/>
                          </a:solidFill>
                          <a:latin typeface="Century Gothic"/>
                          <a:ea typeface="Century Gothic"/>
                          <a:cs typeface="Century Gothic"/>
                          <a:sym typeface="Century Gothic"/>
                        </a:rPr>
                        <a:t> in this country, drawing on their experiences and what has been read. Explain some </a:t>
                      </a:r>
                      <a:r>
                        <a:rPr lang="en" sz="800" b="1">
                          <a:solidFill>
                            <a:schemeClr val="dk1"/>
                          </a:solidFill>
                          <a:latin typeface="Century Gothic"/>
                          <a:ea typeface="Century Gothic"/>
                          <a:cs typeface="Century Gothic"/>
                          <a:sym typeface="Century Gothic"/>
                        </a:rPr>
                        <a:t>similarities &amp; differences between life in this country and life in other countries</a:t>
                      </a:r>
                      <a:r>
                        <a:rPr lang="en" sz="800">
                          <a:solidFill>
                            <a:schemeClr val="dk1"/>
                          </a:solidFill>
                          <a:latin typeface="Century Gothic"/>
                          <a:ea typeface="Century Gothic"/>
                          <a:cs typeface="Century Gothic"/>
                          <a:sym typeface="Century Gothic"/>
                        </a:rPr>
                        <a:t>, drawing on knowledge from stories, non-fiction texts and maps.</a:t>
                      </a:r>
                      <a:endParaRPr sz="800" b="1">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800" b="1">
                          <a:solidFill>
                            <a:schemeClr val="dk1"/>
                          </a:solidFill>
                          <a:latin typeface="Century Gothic"/>
                          <a:ea typeface="Century Gothic"/>
                          <a:cs typeface="Century Gothic"/>
                          <a:sym typeface="Century Gothic"/>
                        </a:rPr>
                        <a:t>The Natural World</a:t>
                      </a:r>
                      <a:endParaRPr sz="800" b="1">
                        <a:solidFill>
                          <a:schemeClr val="dk1"/>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800" b="1">
                          <a:solidFill>
                            <a:schemeClr val="dk1"/>
                          </a:solidFill>
                          <a:latin typeface="Century Gothic"/>
                          <a:ea typeface="Century Gothic"/>
                          <a:cs typeface="Century Gothic"/>
                          <a:sym typeface="Century Gothic"/>
                        </a:rPr>
                        <a:t>Explore the natural world around them</a:t>
                      </a:r>
                      <a:r>
                        <a:rPr lang="en" sz="800">
                          <a:solidFill>
                            <a:schemeClr val="dk1"/>
                          </a:solidFill>
                          <a:latin typeface="Century Gothic"/>
                          <a:ea typeface="Century Gothic"/>
                          <a:cs typeface="Century Gothic"/>
                          <a:sym typeface="Century Gothic"/>
                        </a:rPr>
                        <a:t>, making observations and drawing animals &amp; plants. Know some </a:t>
                      </a:r>
                      <a:r>
                        <a:rPr lang="en" sz="800" b="1">
                          <a:solidFill>
                            <a:schemeClr val="dk1"/>
                          </a:solidFill>
                          <a:latin typeface="Century Gothic"/>
                          <a:ea typeface="Century Gothic"/>
                          <a:cs typeface="Century Gothic"/>
                          <a:sym typeface="Century Gothic"/>
                        </a:rPr>
                        <a:t>similarities &amp; differences between the natural world around them and contrasting environments</a:t>
                      </a:r>
                      <a:r>
                        <a:rPr lang="en" sz="800">
                          <a:solidFill>
                            <a:schemeClr val="dk1"/>
                          </a:solidFill>
                          <a:latin typeface="Century Gothic"/>
                          <a:ea typeface="Century Gothic"/>
                          <a:cs typeface="Century Gothic"/>
                          <a:sym typeface="Century Gothic"/>
                        </a:rPr>
                        <a:t>, drawing on their experiences and what has been read. Understand some </a:t>
                      </a:r>
                      <a:r>
                        <a:rPr lang="en" sz="800" b="1">
                          <a:solidFill>
                            <a:schemeClr val="dk1"/>
                          </a:solidFill>
                          <a:latin typeface="Century Gothic"/>
                          <a:ea typeface="Century Gothic"/>
                          <a:cs typeface="Century Gothic"/>
                          <a:sym typeface="Century Gothic"/>
                        </a:rPr>
                        <a:t>important processes and changes</a:t>
                      </a:r>
                      <a:r>
                        <a:rPr lang="en" sz="800">
                          <a:solidFill>
                            <a:schemeClr val="dk1"/>
                          </a:solidFill>
                          <a:latin typeface="Century Gothic"/>
                          <a:ea typeface="Century Gothic"/>
                          <a:cs typeface="Century Gothic"/>
                          <a:sym typeface="Century Gothic"/>
                        </a:rPr>
                        <a:t> in the natural world around them, including the </a:t>
                      </a:r>
                      <a:r>
                        <a:rPr lang="en" sz="800" b="1">
                          <a:solidFill>
                            <a:schemeClr val="dk1"/>
                          </a:solidFill>
                          <a:latin typeface="Century Gothic"/>
                          <a:ea typeface="Century Gothic"/>
                          <a:cs typeface="Century Gothic"/>
                          <a:sym typeface="Century Gothic"/>
                        </a:rPr>
                        <a:t>seasons and changing states of matter</a:t>
                      </a:r>
                      <a:r>
                        <a:rPr lang="en" sz="800">
                          <a:solidFill>
                            <a:schemeClr val="dk1"/>
                          </a:solidFill>
                          <a:latin typeface="Century Gothic"/>
                          <a:ea typeface="Century Gothic"/>
                          <a:cs typeface="Century Gothic"/>
                          <a:sym typeface="Century Gothic"/>
                        </a:rPr>
                        <a:t>.</a:t>
                      </a:r>
                      <a:endParaRPr sz="800">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127" name="Google Shape;127;p20"/>
          <p:cNvGraphicFramePr/>
          <p:nvPr/>
        </p:nvGraphicFramePr>
        <p:xfrm>
          <a:off x="124913" y="6633500"/>
          <a:ext cx="10439500" cy="78740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1100">
                          <a:latin typeface="Century Gothic"/>
                          <a:ea typeface="Century Gothic"/>
                          <a:cs typeface="Century Gothic"/>
                          <a:sym typeface="Century Gothic"/>
                        </a:rPr>
                        <a:t>Linked Curriculum Goals</a:t>
                      </a:r>
                      <a:endParaRPr sz="1100">
                        <a:latin typeface="Century Gothic"/>
                        <a:ea typeface="Century Gothic"/>
                        <a:cs typeface="Century Gothic"/>
                        <a:sym typeface="Century Gothic"/>
                      </a:endParaRPr>
                    </a:p>
                  </a:txBody>
                  <a:tcPr marL="63500" marR="63500" marT="63500" marB="63500">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a:txBody>
                    <a:bodyPr/>
                    <a:lstStyle/>
                    <a:p>
                      <a:pPr marL="0" lvl="0" indent="0" algn="l" rtl="0">
                        <a:lnSpc>
                          <a:spcPct val="100000"/>
                        </a:lnSpc>
                        <a:spcBef>
                          <a:spcPts val="0"/>
                        </a:spcBef>
                        <a:spcAft>
                          <a:spcPts val="0"/>
                        </a:spcAft>
                        <a:buNone/>
                      </a:pPr>
                      <a:r>
                        <a:rPr lang="en" sz="800" b="1">
                          <a:latin typeface="Century Gothic"/>
                          <a:ea typeface="Century Gothic"/>
                          <a:cs typeface="Century Gothic"/>
                          <a:sym typeface="Century Gothic"/>
                        </a:rPr>
                        <a:t>Nursery</a:t>
                      </a:r>
                      <a:endParaRPr sz="800" b="1">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800">
                          <a:solidFill>
                            <a:schemeClr val="dk1"/>
                          </a:solidFill>
                          <a:latin typeface="Century Gothic"/>
                          <a:ea typeface="Century Gothic"/>
                          <a:cs typeface="Century Gothic"/>
                          <a:sym typeface="Century Gothic"/>
                        </a:rPr>
                        <a:t>Show curiosity about own life story and what is seen around them.</a:t>
                      </a:r>
                      <a:endParaRPr sz="8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800">
                          <a:solidFill>
                            <a:schemeClr val="dk1"/>
                          </a:solidFill>
                          <a:latin typeface="Century Gothic"/>
                          <a:ea typeface="Century Gothic"/>
                          <a:cs typeface="Century Gothic"/>
                          <a:sym typeface="Century Gothic"/>
                        </a:rPr>
                        <a:t>Recite a prayer.</a:t>
                      </a:r>
                      <a:endParaRPr sz="800">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800" b="1">
                          <a:solidFill>
                            <a:schemeClr val="dk1"/>
                          </a:solidFill>
                          <a:latin typeface="Century Gothic"/>
                          <a:ea typeface="Century Gothic"/>
                          <a:cs typeface="Century Gothic"/>
                          <a:sym typeface="Century Gothic"/>
                        </a:rPr>
                        <a:t>Reception</a:t>
                      </a:r>
                      <a:endParaRPr sz="800" b="1">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800">
                          <a:solidFill>
                            <a:schemeClr val="dk1"/>
                          </a:solidFill>
                          <a:latin typeface="Century Gothic"/>
                          <a:ea typeface="Century Gothic"/>
                          <a:cs typeface="Century Gothic"/>
                          <a:sym typeface="Century Gothic"/>
                        </a:rPr>
                        <a:t>Question and appreciate the world around us.</a:t>
                      </a:r>
                      <a:endParaRPr sz="8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800">
                          <a:solidFill>
                            <a:schemeClr val="dk1"/>
                          </a:solidFill>
                          <a:latin typeface="Century Gothic"/>
                          <a:ea typeface="Century Gothic"/>
                          <a:cs typeface="Century Gothic"/>
                          <a:sym typeface="Century Gothic"/>
                        </a:rPr>
                        <a:t>Organise a collective worship session.</a:t>
                      </a:r>
                      <a:endParaRPr sz="800">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128" name="Google Shape;128;p20"/>
          <p:cNvGraphicFramePr/>
          <p:nvPr/>
        </p:nvGraphicFramePr>
        <p:xfrm>
          <a:off x="124913" y="385325"/>
          <a:ext cx="10439500" cy="90932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EYFS Statutory Educational Programme</a:t>
                      </a:r>
                      <a:endParaRPr sz="1100">
                        <a:latin typeface="Century Gothic"/>
                        <a:ea typeface="Century Gothic"/>
                        <a:cs typeface="Century Gothic"/>
                        <a:sym typeface="Century Gothic"/>
                      </a:endParaRPr>
                    </a:p>
                  </a:txBody>
                  <a:tcPr marL="63500" marR="63500" marT="63500" marB="63500">
                    <a:lnB w="12700" cap="flat" cmpd="sng">
                      <a:solidFill>
                        <a:srgbClr val="000000"/>
                      </a:solidFill>
                      <a:prstDash val="solid"/>
                      <a:round/>
                      <a:headEnd type="none" w="sm" len="sm"/>
                      <a:tailEnd type="none" w="sm" len="sm"/>
                    </a:lnB>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gridSpan="2">
                  <a:txBody>
                    <a:bodyPr/>
                    <a:lstStyle/>
                    <a:p>
                      <a:pPr marL="0" lvl="0" indent="0" algn="l" rtl="0">
                        <a:lnSpc>
                          <a:spcPct val="100000"/>
                        </a:lnSpc>
                        <a:spcBef>
                          <a:spcPts val="0"/>
                        </a:spcBef>
                        <a:spcAft>
                          <a:spcPts val="0"/>
                        </a:spcAft>
                        <a:buNone/>
                      </a:pPr>
                      <a:r>
                        <a:rPr lang="en" sz="800">
                          <a:solidFill>
                            <a:schemeClr val="dk1"/>
                          </a:solidFill>
                          <a:latin typeface="Century Gothic"/>
                          <a:ea typeface="Century Gothic"/>
                          <a:cs typeface="Century Gothic"/>
                          <a:sym typeface="Century Gothic"/>
                        </a:rPr>
                        <a:t>Understanding the world involves guiding children to make sense of their physical world and their community. The frequency and range of children’s personal experiences increases their knowledge and sense of the world around them – from visiting parks, libraries and museums to meeting important members of society such as police officers, nurses and firefighters. In addition, listening to a broad selection of stories, non-fiction, rhymes and poems will foster their understanding of our culturally, socially, technologically and ecologically diverse world. As well as building important knowledge, this extends their familiarity with words that support understanding across domains. Enriching and widening children’s vocabulary will support later reading comprehension.</a:t>
                      </a:r>
                      <a:endParaRPr sz="1000">
                        <a:solidFill>
                          <a:schemeClr val="dk1"/>
                        </a:solidFill>
                        <a:latin typeface="Century Gothic"/>
                        <a:ea typeface="Century Gothic"/>
                        <a:cs typeface="Century Gothic"/>
                        <a:sym typeface="Century Gothic"/>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graphicFrame>
        <p:nvGraphicFramePr>
          <p:cNvPr id="133" name="Google Shape;133;p21"/>
          <p:cNvGraphicFramePr/>
          <p:nvPr/>
        </p:nvGraphicFramePr>
        <p:xfrm>
          <a:off x="124900" y="1509325"/>
          <a:ext cx="10439500" cy="1945640"/>
        </p:xfrm>
        <a:graphic>
          <a:graphicData uri="http://schemas.openxmlformats.org/drawingml/2006/table">
            <a:tbl>
              <a:tblPr>
                <a:noFill/>
                <a:tableStyleId>{73C40E1F-C5D9-413B-8752-48439C1C1E52}</a:tableStyleId>
              </a:tblPr>
              <a:tblGrid>
                <a:gridCol w="2609875">
                  <a:extLst>
                    <a:ext uri="{9D8B030D-6E8A-4147-A177-3AD203B41FA5}">
                      <a16:colId xmlns:a16="http://schemas.microsoft.com/office/drawing/2014/main" val="20000"/>
                    </a:ext>
                  </a:extLst>
                </a:gridCol>
                <a:gridCol w="2609875">
                  <a:extLst>
                    <a:ext uri="{9D8B030D-6E8A-4147-A177-3AD203B41FA5}">
                      <a16:colId xmlns:a16="http://schemas.microsoft.com/office/drawing/2014/main" val="20001"/>
                    </a:ext>
                  </a:extLst>
                </a:gridCol>
                <a:gridCol w="2609875">
                  <a:extLst>
                    <a:ext uri="{9D8B030D-6E8A-4147-A177-3AD203B41FA5}">
                      <a16:colId xmlns:a16="http://schemas.microsoft.com/office/drawing/2014/main" val="20002"/>
                    </a:ext>
                  </a:extLst>
                </a:gridCol>
                <a:gridCol w="2609875">
                  <a:extLst>
                    <a:ext uri="{9D8B030D-6E8A-4147-A177-3AD203B41FA5}">
                      <a16:colId xmlns:a16="http://schemas.microsoft.com/office/drawing/2014/main" val="20003"/>
                    </a:ext>
                  </a:extLst>
                </a:gridCol>
              </a:tblGrid>
              <a:tr h="0">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On Entry</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Autumn</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Spring</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Nursery Summer</a:t>
                      </a:r>
                      <a:endParaRPr sz="1100">
                        <a:latin typeface="Century Gothic"/>
                        <a:ea typeface="Century Gothic"/>
                        <a:cs typeface="Century Gothic"/>
                        <a:sym typeface="Century Gothic"/>
                      </a:endParaRPr>
                    </a:p>
                  </a:txBody>
                  <a:tcPr marL="63500" marR="63500" marT="63500" marB="63500">
                    <a:solidFill>
                      <a:srgbClr val="CCCCCC"/>
                    </a:solidFill>
                  </a:tcPr>
                </a:tc>
                <a:extLst>
                  <a:ext uri="{0D108BD9-81ED-4DB2-BD59-A6C34878D82A}">
                    <a16:rowId xmlns:a16="http://schemas.microsoft.com/office/drawing/2014/main" val="10000"/>
                  </a:ext>
                </a:extLst>
              </a:tr>
              <a:tr h="1283250">
                <a:tc>
                  <a:txBody>
                    <a:bodyPr/>
                    <a:lstStyle/>
                    <a:p>
                      <a:pPr marL="0" lvl="0" indent="0" algn="l" rtl="0">
                        <a:lnSpc>
                          <a:spcPct val="100000"/>
                        </a:lnSpc>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Start to make marks </a:t>
                      </a:r>
                      <a:r>
                        <a:rPr lang="en" sz="1000" b="1">
                          <a:solidFill>
                            <a:schemeClr val="dk1"/>
                          </a:solidFill>
                          <a:latin typeface="Century Gothic"/>
                          <a:ea typeface="Century Gothic"/>
                          <a:cs typeface="Century Gothic"/>
                          <a:sym typeface="Century Gothic"/>
                        </a:rPr>
                        <a:t>intentionally</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Explore paint</a:t>
                      </a:r>
                      <a:r>
                        <a:rPr lang="en" sz="1000">
                          <a:solidFill>
                            <a:schemeClr val="dk1"/>
                          </a:solidFill>
                          <a:latin typeface="Century Gothic"/>
                          <a:ea typeface="Century Gothic"/>
                          <a:cs typeface="Century Gothic"/>
                          <a:sym typeface="Century Gothic"/>
                        </a:rPr>
                        <a:t>, using body parts, brushes and other tools. Start to </a:t>
                      </a:r>
                      <a:r>
                        <a:rPr lang="en" sz="1000" b="1">
                          <a:solidFill>
                            <a:schemeClr val="dk1"/>
                          </a:solidFill>
                          <a:latin typeface="Century Gothic"/>
                          <a:ea typeface="Century Gothic"/>
                          <a:cs typeface="Century Gothic"/>
                          <a:sym typeface="Century Gothic"/>
                        </a:rPr>
                        <a:t>develop pretend play</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Manipulate</a:t>
                      </a:r>
                      <a:r>
                        <a:rPr lang="en" sz="1000">
                          <a:solidFill>
                            <a:schemeClr val="dk1"/>
                          </a:solidFill>
                          <a:latin typeface="Century Gothic"/>
                          <a:ea typeface="Century Gothic"/>
                          <a:cs typeface="Century Gothic"/>
                          <a:sym typeface="Century Gothic"/>
                        </a:rPr>
                        <a:t> and play with different materials. </a:t>
                      </a:r>
                      <a:r>
                        <a:rPr lang="en" sz="1000" b="1">
                          <a:solidFill>
                            <a:schemeClr val="dk1"/>
                          </a:solidFill>
                          <a:latin typeface="Century Gothic"/>
                          <a:ea typeface="Century Gothic"/>
                          <a:cs typeface="Century Gothic"/>
                          <a:sym typeface="Century Gothic"/>
                        </a:rPr>
                        <a:t>Join in</a:t>
                      </a:r>
                      <a:r>
                        <a:rPr lang="en" sz="1000">
                          <a:solidFill>
                            <a:schemeClr val="dk1"/>
                          </a:solidFill>
                          <a:latin typeface="Century Gothic"/>
                          <a:ea typeface="Century Gothic"/>
                          <a:cs typeface="Century Gothic"/>
                          <a:sym typeface="Century Gothic"/>
                        </a:rPr>
                        <a:t> with songs and rhymes with sounds/actions. </a:t>
                      </a:r>
                      <a:r>
                        <a:rPr lang="en" sz="1000" b="1">
                          <a:solidFill>
                            <a:schemeClr val="dk1"/>
                          </a:solidFill>
                          <a:latin typeface="Century Gothic"/>
                          <a:ea typeface="Century Gothic"/>
                          <a:cs typeface="Century Gothic"/>
                          <a:sym typeface="Century Gothic"/>
                        </a:rPr>
                        <a:t>Explore instruments</a:t>
                      </a:r>
                      <a:r>
                        <a:rPr lang="en" sz="1000">
                          <a:solidFill>
                            <a:schemeClr val="dk1"/>
                          </a:solidFill>
                          <a:latin typeface="Century Gothic"/>
                          <a:ea typeface="Century Gothic"/>
                          <a:cs typeface="Century Gothic"/>
                          <a:sym typeface="Century Gothic"/>
                        </a:rPr>
                        <a:t> and play them in different ways. </a:t>
                      </a:r>
                      <a:endParaRPr sz="10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Explore different materials</a:t>
                      </a:r>
                      <a:r>
                        <a:rPr lang="en" sz="1000">
                          <a:solidFill>
                            <a:schemeClr val="dk1"/>
                          </a:solidFill>
                          <a:latin typeface="Century Gothic"/>
                          <a:ea typeface="Century Gothic"/>
                          <a:cs typeface="Century Gothic"/>
                          <a:sym typeface="Century Gothic"/>
                        </a:rPr>
                        <a:t> freely, to develop ideas about how to use them &amp; what to make. </a:t>
                      </a:r>
                      <a:r>
                        <a:rPr lang="en" sz="1000" b="1">
                          <a:solidFill>
                            <a:schemeClr val="dk1"/>
                          </a:solidFill>
                          <a:latin typeface="Century Gothic"/>
                          <a:ea typeface="Century Gothic"/>
                          <a:cs typeface="Century Gothic"/>
                          <a:sym typeface="Century Gothic"/>
                        </a:rPr>
                        <a:t>Take part in simple pretend play</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Create closed shapes</a:t>
                      </a:r>
                      <a:r>
                        <a:rPr lang="en" sz="1000">
                          <a:solidFill>
                            <a:schemeClr val="dk1"/>
                          </a:solidFill>
                          <a:latin typeface="Century Gothic"/>
                          <a:ea typeface="Century Gothic"/>
                          <a:cs typeface="Century Gothic"/>
                          <a:sym typeface="Century Gothic"/>
                        </a:rPr>
                        <a:t> with continuous lines &amp; begin to </a:t>
                      </a:r>
                      <a:r>
                        <a:rPr lang="en" sz="1000" b="1">
                          <a:solidFill>
                            <a:schemeClr val="dk1"/>
                          </a:solidFill>
                          <a:latin typeface="Century Gothic"/>
                          <a:ea typeface="Century Gothic"/>
                          <a:cs typeface="Century Gothic"/>
                          <a:sym typeface="Century Gothic"/>
                        </a:rPr>
                        <a:t>use shapes to represent objects</a:t>
                      </a:r>
                      <a:r>
                        <a:rPr lang="en" sz="1000">
                          <a:solidFill>
                            <a:schemeClr val="dk1"/>
                          </a:solidFill>
                          <a:latin typeface="Century Gothic"/>
                          <a:ea typeface="Century Gothic"/>
                          <a:cs typeface="Century Gothic"/>
                          <a:sym typeface="Century Gothic"/>
                        </a:rPr>
                        <a:t>. Use drawing to </a:t>
                      </a:r>
                      <a:r>
                        <a:rPr lang="en" sz="1000" b="1">
                          <a:solidFill>
                            <a:schemeClr val="dk1"/>
                          </a:solidFill>
                          <a:latin typeface="Century Gothic"/>
                          <a:ea typeface="Century Gothic"/>
                          <a:cs typeface="Century Gothic"/>
                          <a:sym typeface="Century Gothic"/>
                        </a:rPr>
                        <a:t>represent ideas like movement or loud noises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Explore colour and colour-mixing</a:t>
                      </a:r>
                      <a:r>
                        <a:rPr lang="en" sz="1000">
                          <a:solidFill>
                            <a:schemeClr val="dk1"/>
                          </a:solidFill>
                          <a:latin typeface="Century Gothic"/>
                          <a:ea typeface="Century Gothic"/>
                          <a:cs typeface="Century Gothic"/>
                          <a:sym typeface="Century Gothic"/>
                        </a:rPr>
                        <a:t>. Listen with increased attention to sounds. </a:t>
                      </a:r>
                      <a:endParaRPr sz="10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Join different materials </a:t>
                      </a:r>
                      <a:r>
                        <a:rPr lang="en" sz="1000">
                          <a:solidFill>
                            <a:schemeClr val="dk1"/>
                          </a:solidFill>
                          <a:latin typeface="Century Gothic"/>
                          <a:ea typeface="Century Gothic"/>
                          <a:cs typeface="Century Gothic"/>
                          <a:sym typeface="Century Gothic"/>
                        </a:rPr>
                        <a:t>&amp; explore different textures. Make i</a:t>
                      </a:r>
                      <a:r>
                        <a:rPr lang="en" sz="1000" b="1">
                          <a:solidFill>
                            <a:schemeClr val="dk1"/>
                          </a:solidFill>
                          <a:latin typeface="Century Gothic"/>
                          <a:ea typeface="Century Gothic"/>
                          <a:cs typeface="Century Gothic"/>
                          <a:sym typeface="Century Gothic"/>
                        </a:rPr>
                        <a:t>maginative and complex small worlds</a:t>
                      </a:r>
                      <a:r>
                        <a:rPr lang="en" sz="1000">
                          <a:solidFill>
                            <a:schemeClr val="dk1"/>
                          </a:solidFill>
                          <a:latin typeface="Century Gothic"/>
                          <a:ea typeface="Century Gothic"/>
                          <a:cs typeface="Century Gothic"/>
                          <a:sym typeface="Century Gothic"/>
                        </a:rPr>
                        <a:t> with blocks &amp; construction kits.  </a:t>
                      </a:r>
                      <a:r>
                        <a:rPr lang="en" sz="1000" b="1">
                          <a:solidFill>
                            <a:schemeClr val="dk1"/>
                          </a:solidFill>
                          <a:latin typeface="Century Gothic"/>
                          <a:ea typeface="Century Gothic"/>
                          <a:cs typeface="Century Gothic"/>
                          <a:sym typeface="Century Gothic"/>
                        </a:rPr>
                        <a:t>Draw with increasing complexity</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&amp; detail</a:t>
                      </a:r>
                      <a:r>
                        <a:rPr lang="en" sz="1000">
                          <a:solidFill>
                            <a:schemeClr val="dk1"/>
                          </a:solidFill>
                          <a:latin typeface="Century Gothic"/>
                          <a:ea typeface="Century Gothic"/>
                          <a:cs typeface="Century Gothic"/>
                          <a:sym typeface="Century Gothic"/>
                        </a:rPr>
                        <a:t>, such as representing a face with a circle and including details. </a:t>
                      </a:r>
                      <a:r>
                        <a:rPr lang="en" sz="1000" b="1">
                          <a:solidFill>
                            <a:schemeClr val="dk1"/>
                          </a:solidFill>
                          <a:latin typeface="Century Gothic"/>
                          <a:ea typeface="Century Gothic"/>
                          <a:cs typeface="Century Gothic"/>
                          <a:sym typeface="Century Gothic"/>
                        </a:rPr>
                        <a:t>Explore colour and colour-mixing</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Remember and sing</a:t>
                      </a:r>
                      <a:r>
                        <a:rPr lang="en" sz="1000">
                          <a:solidFill>
                            <a:schemeClr val="dk1"/>
                          </a:solidFill>
                          <a:latin typeface="Century Gothic"/>
                          <a:ea typeface="Century Gothic"/>
                          <a:cs typeface="Century Gothic"/>
                          <a:sym typeface="Century Gothic"/>
                        </a:rPr>
                        <a:t> entire songs/rhymes. </a:t>
                      </a:r>
                      <a:endParaRPr sz="10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Develop their </a:t>
                      </a:r>
                      <a:r>
                        <a:rPr lang="en" sz="1000" b="1">
                          <a:solidFill>
                            <a:schemeClr val="dk1"/>
                          </a:solidFill>
                          <a:latin typeface="Century Gothic"/>
                          <a:ea typeface="Century Gothic"/>
                          <a:cs typeface="Century Gothic"/>
                          <a:sym typeface="Century Gothic"/>
                        </a:rPr>
                        <a:t>own ideas</a:t>
                      </a:r>
                      <a:r>
                        <a:rPr lang="en" sz="1000">
                          <a:solidFill>
                            <a:schemeClr val="dk1"/>
                          </a:solidFill>
                          <a:latin typeface="Century Gothic"/>
                          <a:ea typeface="Century Gothic"/>
                          <a:cs typeface="Century Gothic"/>
                          <a:sym typeface="Century Gothic"/>
                        </a:rPr>
                        <a:t> and </a:t>
                      </a:r>
                      <a:r>
                        <a:rPr lang="en" sz="1000" b="1">
                          <a:solidFill>
                            <a:schemeClr val="dk1"/>
                          </a:solidFill>
                          <a:latin typeface="Century Gothic"/>
                          <a:ea typeface="Century Gothic"/>
                          <a:cs typeface="Century Gothic"/>
                          <a:sym typeface="Century Gothic"/>
                        </a:rPr>
                        <a:t>choose materials</a:t>
                      </a:r>
                      <a:r>
                        <a:rPr lang="en" sz="1000">
                          <a:solidFill>
                            <a:schemeClr val="dk1"/>
                          </a:solidFill>
                          <a:latin typeface="Century Gothic"/>
                          <a:ea typeface="Century Gothic"/>
                          <a:cs typeface="Century Gothic"/>
                          <a:sym typeface="Century Gothic"/>
                        </a:rPr>
                        <a:t>. Begin to develop </a:t>
                      </a:r>
                      <a:r>
                        <a:rPr lang="en" sz="1000" b="1">
                          <a:solidFill>
                            <a:schemeClr val="dk1"/>
                          </a:solidFill>
                          <a:latin typeface="Century Gothic"/>
                          <a:ea typeface="Century Gothic"/>
                          <a:cs typeface="Century Gothic"/>
                          <a:sym typeface="Century Gothic"/>
                        </a:rPr>
                        <a:t>complex stories in small world</a:t>
                      </a:r>
                      <a:r>
                        <a:rPr lang="en" sz="1000">
                          <a:solidFill>
                            <a:schemeClr val="dk1"/>
                          </a:solidFill>
                          <a:latin typeface="Century Gothic"/>
                          <a:ea typeface="Century Gothic"/>
                          <a:cs typeface="Century Gothic"/>
                          <a:sym typeface="Century Gothic"/>
                        </a:rPr>
                        <a:t>. Show different </a:t>
                      </a:r>
                      <a:r>
                        <a:rPr lang="en" sz="1000" b="1">
                          <a:solidFill>
                            <a:schemeClr val="dk1"/>
                          </a:solidFill>
                          <a:latin typeface="Century Gothic"/>
                          <a:ea typeface="Century Gothic"/>
                          <a:cs typeface="Century Gothic"/>
                          <a:sym typeface="Century Gothic"/>
                        </a:rPr>
                        <a:t>emotions in drawings/paintings</a:t>
                      </a:r>
                      <a:r>
                        <a:rPr lang="en" sz="1000">
                          <a:solidFill>
                            <a:schemeClr val="dk1"/>
                          </a:solidFill>
                          <a:latin typeface="Century Gothic"/>
                          <a:ea typeface="Century Gothic"/>
                          <a:cs typeface="Century Gothic"/>
                          <a:sym typeface="Century Gothic"/>
                        </a:rPr>
                        <a:t>. Explore colour and </a:t>
                      </a:r>
                      <a:r>
                        <a:rPr lang="en" sz="1000" b="1">
                          <a:solidFill>
                            <a:schemeClr val="dk1"/>
                          </a:solidFill>
                          <a:latin typeface="Century Gothic"/>
                          <a:ea typeface="Century Gothic"/>
                          <a:cs typeface="Century Gothic"/>
                          <a:sym typeface="Century Gothic"/>
                        </a:rPr>
                        <a:t>mixing</a:t>
                      </a:r>
                      <a:r>
                        <a:rPr lang="en" sz="1000">
                          <a:solidFill>
                            <a:schemeClr val="dk1"/>
                          </a:solidFill>
                          <a:latin typeface="Century Gothic"/>
                          <a:ea typeface="Century Gothic"/>
                          <a:cs typeface="Century Gothic"/>
                          <a:sym typeface="Century Gothic"/>
                        </a:rPr>
                        <a:t>. Remember and sing many </a:t>
                      </a:r>
                      <a:r>
                        <a:rPr lang="en" sz="1000" b="1">
                          <a:solidFill>
                            <a:schemeClr val="dk1"/>
                          </a:solidFill>
                          <a:latin typeface="Century Gothic"/>
                          <a:ea typeface="Century Gothic"/>
                          <a:cs typeface="Century Gothic"/>
                          <a:sym typeface="Century Gothic"/>
                        </a:rPr>
                        <a:t>songs and  rhymes</a:t>
                      </a:r>
                      <a:r>
                        <a:rPr lang="en" sz="1000">
                          <a:solidFill>
                            <a:schemeClr val="dk1"/>
                          </a:solidFill>
                          <a:latin typeface="Century Gothic"/>
                          <a:ea typeface="Century Gothic"/>
                          <a:cs typeface="Century Gothic"/>
                          <a:sym typeface="Century Gothic"/>
                        </a:rPr>
                        <a:t> by heart. Sing the melodic shape of familiar songs. Create </a:t>
                      </a:r>
                      <a:r>
                        <a:rPr lang="en" sz="1000" b="1">
                          <a:solidFill>
                            <a:schemeClr val="dk1"/>
                          </a:solidFill>
                          <a:latin typeface="Century Gothic"/>
                          <a:ea typeface="Century Gothic"/>
                          <a:cs typeface="Century Gothic"/>
                          <a:sym typeface="Century Gothic"/>
                        </a:rPr>
                        <a:t>own songs</a:t>
                      </a:r>
                      <a:r>
                        <a:rPr lang="en" sz="1000">
                          <a:solidFill>
                            <a:schemeClr val="dk1"/>
                          </a:solidFill>
                          <a:latin typeface="Century Gothic"/>
                          <a:ea typeface="Century Gothic"/>
                          <a:cs typeface="Century Gothic"/>
                          <a:sym typeface="Century Gothic"/>
                        </a:rPr>
                        <a:t>, or </a:t>
                      </a:r>
                      <a:r>
                        <a:rPr lang="en" sz="1000" b="1">
                          <a:solidFill>
                            <a:schemeClr val="dk1"/>
                          </a:solidFill>
                          <a:latin typeface="Century Gothic"/>
                          <a:ea typeface="Century Gothic"/>
                          <a:cs typeface="Century Gothic"/>
                          <a:sym typeface="Century Gothic"/>
                        </a:rPr>
                        <a:t>improvise</a:t>
                      </a:r>
                      <a:r>
                        <a:rPr lang="en" sz="1000">
                          <a:solidFill>
                            <a:schemeClr val="dk1"/>
                          </a:solidFill>
                          <a:latin typeface="Century Gothic"/>
                          <a:ea typeface="Century Gothic"/>
                          <a:cs typeface="Century Gothic"/>
                          <a:sym typeface="Century Gothic"/>
                        </a:rPr>
                        <a:t> around one they know. </a:t>
                      </a:r>
                      <a:endParaRPr sz="1000">
                        <a:solidFill>
                          <a:schemeClr val="dk1"/>
                        </a:solidFill>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sp>
        <p:nvSpPr>
          <p:cNvPr id="134" name="Google Shape;134;p21"/>
          <p:cNvSpPr txBox="1"/>
          <p:nvPr/>
        </p:nvSpPr>
        <p:spPr>
          <a:xfrm>
            <a:off x="25650" y="0"/>
            <a:ext cx="10689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latin typeface="Century Gothic"/>
                <a:ea typeface="Century Gothic"/>
                <a:cs typeface="Century Gothic"/>
                <a:sym typeface="Century Gothic"/>
              </a:rPr>
              <a:t>Expressive Art and Design Progression </a:t>
            </a:r>
            <a:r>
              <a:rPr lang="en" sz="1800">
                <a:solidFill>
                  <a:schemeClr val="dk1"/>
                </a:solidFill>
                <a:latin typeface="Century Gothic"/>
                <a:ea typeface="Century Gothic"/>
                <a:cs typeface="Century Gothic"/>
                <a:sym typeface="Century Gothic"/>
              </a:rPr>
              <a:t>Checkpoints</a:t>
            </a:r>
            <a:endParaRPr sz="1800">
              <a:latin typeface="Century Gothic"/>
              <a:ea typeface="Century Gothic"/>
              <a:cs typeface="Century Gothic"/>
              <a:sym typeface="Century Gothic"/>
            </a:endParaRPr>
          </a:p>
        </p:txBody>
      </p:sp>
      <p:graphicFrame>
        <p:nvGraphicFramePr>
          <p:cNvPr id="135" name="Google Shape;135;p21"/>
          <p:cNvGraphicFramePr/>
          <p:nvPr/>
        </p:nvGraphicFramePr>
        <p:xfrm>
          <a:off x="124900" y="3495913"/>
          <a:ext cx="10439500" cy="1967325"/>
        </p:xfrm>
        <a:graphic>
          <a:graphicData uri="http://schemas.openxmlformats.org/drawingml/2006/table">
            <a:tbl>
              <a:tblPr>
                <a:noFill/>
                <a:tableStyleId>{73C40E1F-C5D9-413B-8752-48439C1C1E52}</a:tableStyleId>
              </a:tblPr>
              <a:tblGrid>
                <a:gridCol w="2609875">
                  <a:extLst>
                    <a:ext uri="{9D8B030D-6E8A-4147-A177-3AD203B41FA5}">
                      <a16:colId xmlns:a16="http://schemas.microsoft.com/office/drawing/2014/main" val="20000"/>
                    </a:ext>
                  </a:extLst>
                </a:gridCol>
                <a:gridCol w="2609875">
                  <a:extLst>
                    <a:ext uri="{9D8B030D-6E8A-4147-A177-3AD203B41FA5}">
                      <a16:colId xmlns:a16="http://schemas.microsoft.com/office/drawing/2014/main" val="20001"/>
                    </a:ext>
                  </a:extLst>
                </a:gridCol>
                <a:gridCol w="2609875">
                  <a:extLst>
                    <a:ext uri="{9D8B030D-6E8A-4147-A177-3AD203B41FA5}">
                      <a16:colId xmlns:a16="http://schemas.microsoft.com/office/drawing/2014/main" val="20002"/>
                    </a:ext>
                  </a:extLst>
                </a:gridCol>
                <a:gridCol w="2609875">
                  <a:extLst>
                    <a:ext uri="{9D8B030D-6E8A-4147-A177-3AD203B41FA5}">
                      <a16:colId xmlns:a16="http://schemas.microsoft.com/office/drawing/2014/main" val="20003"/>
                    </a:ext>
                  </a:extLst>
                </a:gridCol>
              </a:tblGrid>
              <a:tr h="316325">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Reception On Entry</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Autumn</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Spring</a:t>
                      </a:r>
                      <a:endParaRPr sz="1100">
                        <a:latin typeface="Century Gothic"/>
                        <a:ea typeface="Century Gothic"/>
                        <a:cs typeface="Century Gothic"/>
                        <a:sym typeface="Century Gothic"/>
                      </a:endParaRPr>
                    </a:p>
                  </a:txBody>
                  <a:tcPr marL="63500" marR="63500" marT="63500" marB="63500">
                    <a:solidFill>
                      <a:srgbClr val="CCCCCC"/>
                    </a:solidFill>
                  </a:tcPr>
                </a:tc>
                <a:tc>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Reception</a:t>
                      </a:r>
                      <a:r>
                        <a:rPr lang="en" sz="1100">
                          <a:latin typeface="Century Gothic"/>
                          <a:ea typeface="Century Gothic"/>
                          <a:cs typeface="Century Gothic"/>
                          <a:sym typeface="Century Gothic"/>
                        </a:rPr>
                        <a:t> Summer</a:t>
                      </a:r>
                      <a:endParaRPr sz="1100">
                        <a:latin typeface="Century Gothic"/>
                        <a:ea typeface="Century Gothic"/>
                        <a:cs typeface="Century Gothic"/>
                        <a:sym typeface="Century Gothic"/>
                      </a:endParaRPr>
                    </a:p>
                  </a:txBody>
                  <a:tcPr marL="63500" marR="63500" marT="63500" marB="63500">
                    <a:solidFill>
                      <a:srgbClr val="CCCCCC"/>
                    </a:solidFill>
                  </a:tcPr>
                </a:tc>
                <a:extLst>
                  <a:ext uri="{0D108BD9-81ED-4DB2-BD59-A6C34878D82A}">
                    <a16:rowId xmlns:a16="http://schemas.microsoft.com/office/drawing/2014/main" val="10000"/>
                  </a:ext>
                </a:extLst>
              </a:tr>
              <a:tr h="1583500">
                <a:tc>
                  <a:txBody>
                    <a:bodyPr/>
                    <a:lstStyle/>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Develop their </a:t>
                      </a:r>
                      <a:r>
                        <a:rPr lang="en" sz="1000" b="1">
                          <a:solidFill>
                            <a:schemeClr val="dk1"/>
                          </a:solidFill>
                          <a:latin typeface="Century Gothic"/>
                          <a:ea typeface="Century Gothic"/>
                          <a:cs typeface="Century Gothic"/>
                          <a:sym typeface="Century Gothic"/>
                        </a:rPr>
                        <a:t>own ideas</a:t>
                      </a:r>
                      <a:r>
                        <a:rPr lang="en" sz="1000">
                          <a:solidFill>
                            <a:schemeClr val="dk1"/>
                          </a:solidFill>
                          <a:latin typeface="Century Gothic"/>
                          <a:ea typeface="Century Gothic"/>
                          <a:cs typeface="Century Gothic"/>
                          <a:sym typeface="Century Gothic"/>
                        </a:rPr>
                        <a:t> and </a:t>
                      </a:r>
                      <a:r>
                        <a:rPr lang="en" sz="1000" b="1">
                          <a:solidFill>
                            <a:schemeClr val="dk1"/>
                          </a:solidFill>
                          <a:latin typeface="Century Gothic"/>
                          <a:ea typeface="Century Gothic"/>
                          <a:cs typeface="Century Gothic"/>
                          <a:sym typeface="Century Gothic"/>
                        </a:rPr>
                        <a:t>choose materials</a:t>
                      </a:r>
                      <a:r>
                        <a:rPr lang="en" sz="1000">
                          <a:solidFill>
                            <a:schemeClr val="dk1"/>
                          </a:solidFill>
                          <a:latin typeface="Century Gothic"/>
                          <a:ea typeface="Century Gothic"/>
                          <a:cs typeface="Century Gothic"/>
                          <a:sym typeface="Century Gothic"/>
                        </a:rPr>
                        <a:t>. Begin to develop </a:t>
                      </a:r>
                      <a:r>
                        <a:rPr lang="en" sz="1000" b="1">
                          <a:solidFill>
                            <a:schemeClr val="dk1"/>
                          </a:solidFill>
                          <a:latin typeface="Century Gothic"/>
                          <a:ea typeface="Century Gothic"/>
                          <a:cs typeface="Century Gothic"/>
                          <a:sym typeface="Century Gothic"/>
                        </a:rPr>
                        <a:t>complex stories in small world</a:t>
                      </a:r>
                      <a:r>
                        <a:rPr lang="en" sz="1000">
                          <a:solidFill>
                            <a:schemeClr val="dk1"/>
                          </a:solidFill>
                          <a:latin typeface="Century Gothic"/>
                          <a:ea typeface="Century Gothic"/>
                          <a:cs typeface="Century Gothic"/>
                          <a:sym typeface="Century Gothic"/>
                        </a:rPr>
                        <a:t>. Show different </a:t>
                      </a:r>
                      <a:r>
                        <a:rPr lang="en" sz="1000" b="1">
                          <a:solidFill>
                            <a:schemeClr val="dk1"/>
                          </a:solidFill>
                          <a:latin typeface="Century Gothic"/>
                          <a:ea typeface="Century Gothic"/>
                          <a:cs typeface="Century Gothic"/>
                          <a:sym typeface="Century Gothic"/>
                        </a:rPr>
                        <a:t>emotions in drawings/paintings</a:t>
                      </a:r>
                      <a:r>
                        <a:rPr lang="en" sz="1000">
                          <a:solidFill>
                            <a:schemeClr val="dk1"/>
                          </a:solidFill>
                          <a:latin typeface="Century Gothic"/>
                          <a:ea typeface="Century Gothic"/>
                          <a:cs typeface="Century Gothic"/>
                          <a:sym typeface="Century Gothic"/>
                        </a:rPr>
                        <a:t>. Explore colour and </a:t>
                      </a:r>
                      <a:r>
                        <a:rPr lang="en" sz="1000" b="1">
                          <a:solidFill>
                            <a:schemeClr val="dk1"/>
                          </a:solidFill>
                          <a:latin typeface="Century Gothic"/>
                          <a:ea typeface="Century Gothic"/>
                          <a:cs typeface="Century Gothic"/>
                          <a:sym typeface="Century Gothic"/>
                        </a:rPr>
                        <a:t>mixing</a:t>
                      </a:r>
                      <a:r>
                        <a:rPr lang="en" sz="1000">
                          <a:solidFill>
                            <a:schemeClr val="dk1"/>
                          </a:solidFill>
                          <a:latin typeface="Century Gothic"/>
                          <a:ea typeface="Century Gothic"/>
                          <a:cs typeface="Century Gothic"/>
                          <a:sym typeface="Century Gothic"/>
                        </a:rPr>
                        <a:t>. Remember and sing many </a:t>
                      </a:r>
                      <a:r>
                        <a:rPr lang="en" sz="1000" b="1">
                          <a:solidFill>
                            <a:schemeClr val="dk1"/>
                          </a:solidFill>
                          <a:latin typeface="Century Gothic"/>
                          <a:ea typeface="Century Gothic"/>
                          <a:cs typeface="Century Gothic"/>
                          <a:sym typeface="Century Gothic"/>
                        </a:rPr>
                        <a:t>songs and  rhymes</a:t>
                      </a:r>
                      <a:r>
                        <a:rPr lang="en" sz="1000">
                          <a:solidFill>
                            <a:schemeClr val="dk1"/>
                          </a:solidFill>
                          <a:latin typeface="Century Gothic"/>
                          <a:ea typeface="Century Gothic"/>
                          <a:cs typeface="Century Gothic"/>
                          <a:sym typeface="Century Gothic"/>
                        </a:rPr>
                        <a:t> by heart. Sing the melodic shape of familiar songs. Create </a:t>
                      </a:r>
                      <a:r>
                        <a:rPr lang="en" sz="1000" b="1">
                          <a:solidFill>
                            <a:schemeClr val="dk1"/>
                          </a:solidFill>
                          <a:latin typeface="Century Gothic"/>
                          <a:ea typeface="Century Gothic"/>
                          <a:cs typeface="Century Gothic"/>
                          <a:sym typeface="Century Gothic"/>
                        </a:rPr>
                        <a:t>own songs</a:t>
                      </a:r>
                      <a:r>
                        <a:rPr lang="en" sz="1000">
                          <a:solidFill>
                            <a:schemeClr val="dk1"/>
                          </a:solidFill>
                          <a:latin typeface="Century Gothic"/>
                          <a:ea typeface="Century Gothic"/>
                          <a:cs typeface="Century Gothic"/>
                          <a:sym typeface="Century Gothic"/>
                        </a:rPr>
                        <a:t>, or </a:t>
                      </a:r>
                      <a:r>
                        <a:rPr lang="en" sz="1000" b="1">
                          <a:solidFill>
                            <a:schemeClr val="dk1"/>
                          </a:solidFill>
                          <a:latin typeface="Century Gothic"/>
                          <a:ea typeface="Century Gothic"/>
                          <a:cs typeface="Century Gothic"/>
                          <a:sym typeface="Century Gothic"/>
                        </a:rPr>
                        <a:t>improvise</a:t>
                      </a:r>
                      <a:r>
                        <a:rPr lang="en" sz="1000">
                          <a:solidFill>
                            <a:schemeClr val="dk1"/>
                          </a:solidFill>
                          <a:latin typeface="Century Gothic"/>
                          <a:ea typeface="Century Gothic"/>
                          <a:cs typeface="Century Gothic"/>
                          <a:sym typeface="Century Gothic"/>
                        </a:rPr>
                        <a:t> around one they know. </a:t>
                      </a:r>
                      <a:endParaRPr sz="10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Explore, use and refine a </a:t>
                      </a:r>
                      <a:r>
                        <a:rPr lang="en" sz="1000" b="1">
                          <a:solidFill>
                            <a:schemeClr val="dk1"/>
                          </a:solidFill>
                          <a:latin typeface="Century Gothic"/>
                          <a:ea typeface="Century Gothic"/>
                          <a:cs typeface="Century Gothic"/>
                          <a:sym typeface="Century Gothic"/>
                        </a:rPr>
                        <a:t>variety of artistic effects to express their ideas and feelings</a:t>
                      </a:r>
                      <a:r>
                        <a:rPr lang="en" sz="1000">
                          <a:solidFill>
                            <a:schemeClr val="dk1"/>
                          </a:solidFill>
                          <a:latin typeface="Century Gothic"/>
                          <a:ea typeface="Century Gothic"/>
                          <a:cs typeface="Century Gothic"/>
                          <a:sym typeface="Century Gothic"/>
                        </a:rPr>
                        <a:t>. Listen attentively, </a:t>
                      </a:r>
                      <a:r>
                        <a:rPr lang="en" sz="1000" b="1">
                          <a:solidFill>
                            <a:schemeClr val="dk1"/>
                          </a:solidFill>
                          <a:latin typeface="Century Gothic"/>
                          <a:ea typeface="Century Gothic"/>
                          <a:cs typeface="Century Gothic"/>
                          <a:sym typeface="Century Gothic"/>
                        </a:rPr>
                        <a:t>move to and talk about music</a:t>
                      </a:r>
                      <a:r>
                        <a:rPr lang="en" sz="1000">
                          <a:solidFill>
                            <a:schemeClr val="dk1"/>
                          </a:solidFill>
                          <a:latin typeface="Century Gothic"/>
                          <a:ea typeface="Century Gothic"/>
                          <a:cs typeface="Century Gothic"/>
                          <a:sym typeface="Century Gothic"/>
                        </a:rPr>
                        <a:t>, expressing their feelings and responses. </a:t>
                      </a:r>
                      <a:r>
                        <a:rPr lang="en" sz="1000" b="1">
                          <a:solidFill>
                            <a:schemeClr val="dk1"/>
                          </a:solidFill>
                          <a:latin typeface="Century Gothic"/>
                          <a:ea typeface="Century Gothic"/>
                          <a:cs typeface="Century Gothic"/>
                          <a:sym typeface="Century Gothic"/>
                        </a:rPr>
                        <a:t>Develop storylines in their pretend play</a:t>
                      </a:r>
                      <a:r>
                        <a:rPr lang="en" sz="1000">
                          <a:solidFill>
                            <a:schemeClr val="dk1"/>
                          </a:solidFill>
                          <a:latin typeface="Century Gothic"/>
                          <a:ea typeface="Century Gothic"/>
                          <a:cs typeface="Century Gothic"/>
                          <a:sym typeface="Century Gothic"/>
                        </a:rPr>
                        <a:t>.</a:t>
                      </a:r>
                      <a:endParaRPr sz="10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Return to and </a:t>
                      </a:r>
                      <a:r>
                        <a:rPr lang="en" sz="1000" b="1">
                          <a:solidFill>
                            <a:schemeClr val="dk1"/>
                          </a:solidFill>
                          <a:latin typeface="Century Gothic"/>
                          <a:ea typeface="Century Gothic"/>
                          <a:cs typeface="Century Gothic"/>
                          <a:sym typeface="Century Gothic"/>
                        </a:rPr>
                        <a:t>build on their previous learning</a:t>
                      </a:r>
                      <a:r>
                        <a:rPr lang="en" sz="1000">
                          <a:solidFill>
                            <a:schemeClr val="dk1"/>
                          </a:solidFill>
                          <a:latin typeface="Century Gothic"/>
                          <a:ea typeface="Century Gothic"/>
                          <a:cs typeface="Century Gothic"/>
                          <a:sym typeface="Century Gothic"/>
                        </a:rPr>
                        <a:t>, refining ideas and developing their ability to represent them. </a:t>
                      </a:r>
                      <a:r>
                        <a:rPr lang="en" sz="1000" b="1">
                          <a:solidFill>
                            <a:schemeClr val="dk1"/>
                          </a:solidFill>
                          <a:latin typeface="Century Gothic"/>
                          <a:ea typeface="Century Gothic"/>
                          <a:cs typeface="Century Gothic"/>
                          <a:sym typeface="Century Gothic"/>
                        </a:rPr>
                        <a:t>Sing in a group or on their own</a:t>
                      </a:r>
                      <a:r>
                        <a:rPr lang="en" sz="1000">
                          <a:solidFill>
                            <a:schemeClr val="dk1"/>
                          </a:solidFill>
                          <a:latin typeface="Century Gothic"/>
                          <a:ea typeface="Century Gothic"/>
                          <a:cs typeface="Century Gothic"/>
                          <a:sym typeface="Century Gothic"/>
                        </a:rPr>
                        <a:t>, increasingly matching the </a:t>
                      </a:r>
                      <a:r>
                        <a:rPr lang="en" sz="1000" b="1">
                          <a:solidFill>
                            <a:schemeClr val="dk1"/>
                          </a:solidFill>
                          <a:latin typeface="Century Gothic"/>
                          <a:ea typeface="Century Gothic"/>
                          <a:cs typeface="Century Gothic"/>
                          <a:sym typeface="Century Gothic"/>
                        </a:rPr>
                        <a:t>pitch</a:t>
                      </a:r>
                      <a:r>
                        <a:rPr lang="en" sz="1000">
                          <a:solidFill>
                            <a:schemeClr val="dk1"/>
                          </a:solidFill>
                          <a:latin typeface="Century Gothic"/>
                          <a:ea typeface="Century Gothic"/>
                          <a:cs typeface="Century Gothic"/>
                          <a:sym typeface="Century Gothic"/>
                        </a:rPr>
                        <a:t> and following the </a:t>
                      </a:r>
                      <a:r>
                        <a:rPr lang="en" sz="1000" b="1">
                          <a:solidFill>
                            <a:schemeClr val="dk1"/>
                          </a:solidFill>
                          <a:latin typeface="Century Gothic"/>
                          <a:ea typeface="Century Gothic"/>
                          <a:cs typeface="Century Gothic"/>
                          <a:sym typeface="Century Gothic"/>
                        </a:rPr>
                        <a:t>melody</a:t>
                      </a:r>
                      <a:r>
                        <a:rPr lang="en" sz="1000">
                          <a:solidFill>
                            <a:schemeClr val="dk1"/>
                          </a:solidFill>
                          <a:latin typeface="Century Gothic"/>
                          <a:ea typeface="Century Gothic"/>
                          <a:cs typeface="Century Gothic"/>
                          <a:sym typeface="Century Gothic"/>
                        </a:rPr>
                        <a:t>. </a:t>
                      </a:r>
                      <a:endParaRPr sz="1000">
                        <a:solidFill>
                          <a:schemeClr val="dk1"/>
                        </a:solidFill>
                        <a:latin typeface="Century Gothic"/>
                        <a:ea typeface="Century Gothic"/>
                        <a:cs typeface="Century Gothic"/>
                        <a:sym typeface="Century Gothic"/>
                      </a:endParaRPr>
                    </a:p>
                  </a:txBody>
                  <a:tcPr marL="63500" marR="63500" marT="63500" marB="63500"/>
                </a:tc>
                <a:tc>
                  <a:txBody>
                    <a:bodyPr/>
                    <a:lstStyle/>
                    <a:p>
                      <a:pPr marL="0" lvl="0" indent="0" algn="l" rtl="0">
                        <a:spcBef>
                          <a:spcPts val="0"/>
                        </a:spcBef>
                        <a:spcAft>
                          <a:spcPts val="0"/>
                        </a:spcAft>
                        <a:buClr>
                          <a:schemeClr val="dk1"/>
                        </a:buClr>
                        <a:buSzPts val="1100"/>
                        <a:buFont typeface="Arial"/>
                        <a:buNone/>
                      </a:pPr>
                      <a:r>
                        <a:rPr lang="en" sz="1000" b="1">
                          <a:solidFill>
                            <a:schemeClr val="dk1"/>
                          </a:solidFill>
                          <a:latin typeface="Century Gothic"/>
                          <a:ea typeface="Century Gothic"/>
                          <a:cs typeface="Century Gothic"/>
                          <a:sym typeface="Century Gothic"/>
                        </a:rPr>
                        <a:t>Create collaboratively</a:t>
                      </a:r>
                      <a:r>
                        <a:rPr lang="en" sz="1000">
                          <a:solidFill>
                            <a:schemeClr val="dk1"/>
                          </a:solidFill>
                          <a:latin typeface="Century Gothic"/>
                          <a:ea typeface="Century Gothic"/>
                          <a:cs typeface="Century Gothic"/>
                          <a:sym typeface="Century Gothic"/>
                        </a:rPr>
                        <a:t> sharing ideas, resources &amp; skills. </a:t>
                      </a:r>
                      <a:r>
                        <a:rPr lang="en" sz="1000" b="1">
                          <a:solidFill>
                            <a:schemeClr val="dk1"/>
                          </a:solidFill>
                          <a:latin typeface="Century Gothic"/>
                          <a:ea typeface="Century Gothic"/>
                          <a:cs typeface="Century Gothic"/>
                          <a:sym typeface="Century Gothic"/>
                        </a:rPr>
                        <a:t>Construct with a plan in mind</a:t>
                      </a:r>
                      <a:r>
                        <a:rPr lang="en" sz="1000">
                          <a:solidFill>
                            <a:schemeClr val="dk1"/>
                          </a:solidFill>
                          <a:latin typeface="Century Gothic"/>
                          <a:ea typeface="Century Gothic"/>
                          <a:cs typeface="Century Gothic"/>
                          <a:sym typeface="Century Gothic"/>
                        </a:rPr>
                        <a:t>, reflecting on the outcome &amp; </a:t>
                      </a:r>
                      <a:r>
                        <a:rPr lang="en" sz="1000" b="1">
                          <a:solidFill>
                            <a:schemeClr val="dk1"/>
                          </a:solidFill>
                          <a:latin typeface="Century Gothic"/>
                          <a:ea typeface="Century Gothic"/>
                          <a:cs typeface="Century Gothic"/>
                          <a:sym typeface="Century Gothic"/>
                        </a:rPr>
                        <a:t>making alterations/improvements</a:t>
                      </a:r>
                      <a:r>
                        <a:rPr lang="en" sz="1000">
                          <a:solidFill>
                            <a:schemeClr val="dk1"/>
                          </a:solidFill>
                          <a:latin typeface="Century Gothic"/>
                          <a:ea typeface="Century Gothic"/>
                          <a:cs typeface="Century Gothic"/>
                          <a:sym typeface="Century Gothic"/>
                        </a:rPr>
                        <a:t>. Explore, use &amp; refine a </a:t>
                      </a:r>
                      <a:r>
                        <a:rPr lang="en" sz="1000" b="1">
                          <a:solidFill>
                            <a:schemeClr val="dk1"/>
                          </a:solidFill>
                          <a:latin typeface="Century Gothic"/>
                          <a:ea typeface="Century Gothic"/>
                          <a:cs typeface="Century Gothic"/>
                          <a:sym typeface="Century Gothic"/>
                        </a:rPr>
                        <a:t>variety of artistic effects</a:t>
                      </a:r>
                      <a:r>
                        <a:rPr lang="en" sz="1000">
                          <a:solidFill>
                            <a:schemeClr val="dk1"/>
                          </a:solidFill>
                          <a:latin typeface="Century Gothic"/>
                          <a:ea typeface="Century Gothic"/>
                          <a:cs typeface="Century Gothic"/>
                          <a:sym typeface="Century Gothic"/>
                        </a:rPr>
                        <a:t> to express their ideas &amp; feelings. </a:t>
                      </a:r>
                      <a:r>
                        <a:rPr lang="en" sz="1000" b="1">
                          <a:solidFill>
                            <a:schemeClr val="dk1"/>
                          </a:solidFill>
                          <a:latin typeface="Century Gothic"/>
                          <a:ea typeface="Century Gothic"/>
                          <a:cs typeface="Century Gothic"/>
                          <a:sym typeface="Century Gothic"/>
                        </a:rPr>
                        <a:t>Talk about dance and performance art</a:t>
                      </a:r>
                      <a:r>
                        <a:rPr lang="en" sz="1000">
                          <a:solidFill>
                            <a:schemeClr val="dk1"/>
                          </a:solidFill>
                          <a:latin typeface="Century Gothic"/>
                          <a:ea typeface="Century Gothic"/>
                          <a:cs typeface="Century Gothic"/>
                          <a:sym typeface="Century Gothic"/>
                        </a:rPr>
                        <a:t>, expressing their feelings and responses. </a:t>
                      </a:r>
                      <a:r>
                        <a:rPr lang="en" sz="1000" b="1">
                          <a:solidFill>
                            <a:schemeClr val="dk1"/>
                          </a:solidFill>
                          <a:latin typeface="Century Gothic"/>
                          <a:ea typeface="Century Gothic"/>
                          <a:cs typeface="Century Gothic"/>
                          <a:sym typeface="Century Gothic"/>
                        </a:rPr>
                        <a:t>Explore &amp; engage in music making and dance</a:t>
                      </a:r>
                      <a:r>
                        <a:rPr lang="en" sz="1000">
                          <a:solidFill>
                            <a:schemeClr val="dk1"/>
                          </a:solidFill>
                          <a:latin typeface="Century Gothic"/>
                          <a:ea typeface="Century Gothic"/>
                          <a:cs typeface="Century Gothic"/>
                          <a:sym typeface="Century Gothic"/>
                        </a:rPr>
                        <a:t>, performing solo or in groups.</a:t>
                      </a:r>
                      <a:endParaRPr sz="1000">
                        <a:solidFill>
                          <a:schemeClr val="dk1"/>
                        </a:solidFill>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136" name="Google Shape;136;p21"/>
          <p:cNvGraphicFramePr/>
          <p:nvPr/>
        </p:nvGraphicFramePr>
        <p:xfrm>
          <a:off x="124900" y="5500400"/>
          <a:ext cx="10439500" cy="103124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1100">
                          <a:latin typeface="Century Gothic"/>
                          <a:ea typeface="Century Gothic"/>
                          <a:cs typeface="Century Gothic"/>
                          <a:sym typeface="Century Gothic"/>
                        </a:rPr>
                        <a:t>Reception Early Learning Goals (ELGs)</a:t>
                      </a:r>
                      <a:endParaRPr sz="1100">
                        <a:latin typeface="Century Gothic"/>
                        <a:ea typeface="Century Gothic"/>
                        <a:cs typeface="Century Gothic"/>
                        <a:sym typeface="Century Gothic"/>
                      </a:endParaRPr>
                    </a:p>
                  </a:txBody>
                  <a:tcPr marL="63500" marR="63500" marT="63500" marB="63500">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a:txBody>
                    <a:bodyPr/>
                    <a:lstStyle/>
                    <a:p>
                      <a:pPr marL="0" lvl="0" indent="0" algn="l" rtl="0">
                        <a:lnSpc>
                          <a:spcPct val="100000"/>
                        </a:lnSpc>
                        <a:spcBef>
                          <a:spcPts val="0"/>
                        </a:spcBef>
                        <a:spcAft>
                          <a:spcPts val="0"/>
                        </a:spcAft>
                        <a:buNone/>
                      </a:pPr>
                      <a:r>
                        <a:rPr lang="en" sz="1000" b="1">
                          <a:latin typeface="Century Gothic"/>
                          <a:ea typeface="Century Gothic"/>
                          <a:cs typeface="Century Gothic"/>
                          <a:sym typeface="Century Gothic"/>
                        </a:rPr>
                        <a:t>Creating with Materials</a:t>
                      </a:r>
                      <a:endParaRPr sz="1000" b="1">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Safely use &amp; explore a variety of materials, tools &amp; techniques</a:t>
                      </a:r>
                      <a:r>
                        <a:rPr lang="en" sz="1000">
                          <a:solidFill>
                            <a:schemeClr val="dk1"/>
                          </a:solidFill>
                          <a:latin typeface="Century Gothic"/>
                          <a:ea typeface="Century Gothic"/>
                          <a:cs typeface="Century Gothic"/>
                          <a:sym typeface="Century Gothic"/>
                        </a:rPr>
                        <a:t>, experimenting with colour, design, texture, form &amp; function. </a:t>
                      </a:r>
                      <a:r>
                        <a:rPr lang="en" sz="1000" b="1">
                          <a:solidFill>
                            <a:schemeClr val="dk1"/>
                          </a:solidFill>
                          <a:latin typeface="Century Gothic"/>
                          <a:ea typeface="Century Gothic"/>
                          <a:cs typeface="Century Gothic"/>
                          <a:sym typeface="Century Gothic"/>
                        </a:rPr>
                        <a:t>Share their creations</a:t>
                      </a:r>
                      <a:r>
                        <a:rPr lang="en" sz="1000">
                          <a:solidFill>
                            <a:schemeClr val="dk1"/>
                          </a:solidFill>
                          <a:latin typeface="Century Gothic"/>
                          <a:ea typeface="Century Gothic"/>
                          <a:cs typeface="Century Gothic"/>
                          <a:sym typeface="Century Gothic"/>
                        </a:rPr>
                        <a:t>, explaining the </a:t>
                      </a:r>
                      <a:r>
                        <a:rPr lang="en" sz="1000" b="1">
                          <a:solidFill>
                            <a:schemeClr val="dk1"/>
                          </a:solidFill>
                          <a:latin typeface="Century Gothic"/>
                          <a:ea typeface="Century Gothic"/>
                          <a:cs typeface="Century Gothic"/>
                          <a:sym typeface="Century Gothic"/>
                        </a:rPr>
                        <a:t>process used</a:t>
                      </a:r>
                      <a:r>
                        <a:rPr lang="en" sz="1000">
                          <a:solidFill>
                            <a:schemeClr val="dk1"/>
                          </a:solidFill>
                          <a:latin typeface="Century Gothic"/>
                          <a:ea typeface="Century Gothic"/>
                          <a:cs typeface="Century Gothic"/>
                          <a:sym typeface="Century Gothic"/>
                        </a:rPr>
                        <a:t>. Make </a:t>
                      </a:r>
                      <a:r>
                        <a:rPr lang="en" sz="1000" b="1">
                          <a:solidFill>
                            <a:schemeClr val="dk1"/>
                          </a:solidFill>
                          <a:latin typeface="Century Gothic"/>
                          <a:ea typeface="Century Gothic"/>
                          <a:cs typeface="Century Gothic"/>
                          <a:sym typeface="Century Gothic"/>
                        </a:rPr>
                        <a:t>use of prop</a:t>
                      </a:r>
                      <a:r>
                        <a:rPr lang="en" sz="1000">
                          <a:solidFill>
                            <a:schemeClr val="dk1"/>
                          </a:solidFill>
                          <a:latin typeface="Century Gothic"/>
                          <a:ea typeface="Century Gothic"/>
                          <a:cs typeface="Century Gothic"/>
                          <a:sym typeface="Century Gothic"/>
                        </a:rPr>
                        <a:t>s &amp; materials when role playing.</a:t>
                      </a:r>
                      <a:endParaRPr sz="1000">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Being Imaginative and Expressive</a:t>
                      </a:r>
                      <a:endParaRPr sz="1000" b="1">
                        <a:solidFill>
                          <a:schemeClr val="dk1"/>
                        </a:solidFill>
                        <a:latin typeface="Century Gothic"/>
                        <a:ea typeface="Century Gothic"/>
                        <a:cs typeface="Century Gothic"/>
                        <a:sym typeface="Century Gothic"/>
                      </a:endParaRPr>
                    </a:p>
                    <a:p>
                      <a:pPr marL="0" lvl="0" indent="0" algn="l" rtl="0">
                        <a:lnSpc>
                          <a:spcPct val="100000"/>
                        </a:lnSpc>
                        <a:spcBef>
                          <a:spcPts val="0"/>
                        </a:spcBef>
                        <a:spcAft>
                          <a:spcPts val="0"/>
                        </a:spcAft>
                        <a:buNone/>
                      </a:pPr>
                      <a:r>
                        <a:rPr lang="en" sz="1000">
                          <a:solidFill>
                            <a:schemeClr val="dk1"/>
                          </a:solidFill>
                          <a:latin typeface="Century Gothic"/>
                          <a:ea typeface="Century Gothic"/>
                          <a:cs typeface="Century Gothic"/>
                          <a:sym typeface="Century Gothic"/>
                        </a:rPr>
                        <a:t>Invent, adapt and recount </a:t>
                      </a:r>
                      <a:r>
                        <a:rPr lang="en" sz="1000" b="1">
                          <a:solidFill>
                            <a:schemeClr val="dk1"/>
                          </a:solidFill>
                          <a:latin typeface="Century Gothic"/>
                          <a:ea typeface="Century Gothic"/>
                          <a:cs typeface="Century Gothic"/>
                          <a:sym typeface="Century Gothic"/>
                        </a:rPr>
                        <a:t>narratives and stories</a:t>
                      </a:r>
                      <a:r>
                        <a:rPr lang="en" sz="1000">
                          <a:solidFill>
                            <a:schemeClr val="dk1"/>
                          </a:solidFill>
                          <a:latin typeface="Century Gothic"/>
                          <a:ea typeface="Century Gothic"/>
                          <a:cs typeface="Century Gothic"/>
                          <a:sym typeface="Century Gothic"/>
                        </a:rPr>
                        <a:t> with peers and their teacher. </a:t>
                      </a:r>
                      <a:r>
                        <a:rPr lang="en" sz="1000" b="1">
                          <a:solidFill>
                            <a:schemeClr val="dk1"/>
                          </a:solidFill>
                          <a:latin typeface="Century Gothic"/>
                          <a:ea typeface="Century Gothic"/>
                          <a:cs typeface="Century Gothic"/>
                          <a:sym typeface="Century Gothic"/>
                        </a:rPr>
                        <a:t>Sing a range of well-known nursery rhymes and songs</a:t>
                      </a:r>
                      <a:r>
                        <a:rPr lang="en" sz="1000">
                          <a:solidFill>
                            <a:schemeClr val="dk1"/>
                          </a:solidFill>
                          <a:latin typeface="Century Gothic"/>
                          <a:ea typeface="Century Gothic"/>
                          <a:cs typeface="Century Gothic"/>
                          <a:sym typeface="Century Gothic"/>
                        </a:rPr>
                        <a:t>. </a:t>
                      </a:r>
                      <a:r>
                        <a:rPr lang="en" sz="1000" b="1">
                          <a:solidFill>
                            <a:schemeClr val="dk1"/>
                          </a:solidFill>
                          <a:latin typeface="Century Gothic"/>
                          <a:ea typeface="Century Gothic"/>
                          <a:cs typeface="Century Gothic"/>
                          <a:sym typeface="Century Gothic"/>
                        </a:rPr>
                        <a:t>Perform</a:t>
                      </a:r>
                      <a:r>
                        <a:rPr lang="en" sz="1000">
                          <a:solidFill>
                            <a:schemeClr val="dk1"/>
                          </a:solidFill>
                          <a:latin typeface="Century Gothic"/>
                          <a:ea typeface="Century Gothic"/>
                          <a:cs typeface="Century Gothic"/>
                          <a:sym typeface="Century Gothic"/>
                        </a:rPr>
                        <a:t> songs, rhymes, poems and stories </a:t>
                      </a:r>
                      <a:r>
                        <a:rPr lang="en" sz="1000" b="1">
                          <a:solidFill>
                            <a:schemeClr val="dk1"/>
                          </a:solidFill>
                          <a:latin typeface="Century Gothic"/>
                          <a:ea typeface="Century Gothic"/>
                          <a:cs typeface="Century Gothic"/>
                          <a:sym typeface="Century Gothic"/>
                        </a:rPr>
                        <a:t>with others</a:t>
                      </a:r>
                      <a:r>
                        <a:rPr lang="en" sz="1000">
                          <a:solidFill>
                            <a:schemeClr val="dk1"/>
                          </a:solidFill>
                          <a:latin typeface="Century Gothic"/>
                          <a:ea typeface="Century Gothic"/>
                          <a:cs typeface="Century Gothic"/>
                          <a:sym typeface="Century Gothic"/>
                        </a:rPr>
                        <a:t>, and when appropriate try to </a:t>
                      </a:r>
                      <a:r>
                        <a:rPr lang="en" sz="1000" b="1">
                          <a:solidFill>
                            <a:schemeClr val="dk1"/>
                          </a:solidFill>
                          <a:latin typeface="Century Gothic"/>
                          <a:ea typeface="Century Gothic"/>
                          <a:cs typeface="Century Gothic"/>
                          <a:sym typeface="Century Gothic"/>
                        </a:rPr>
                        <a:t>move in time with music</a:t>
                      </a:r>
                      <a:r>
                        <a:rPr lang="en" sz="1000">
                          <a:solidFill>
                            <a:schemeClr val="dk1"/>
                          </a:solidFill>
                          <a:latin typeface="Century Gothic"/>
                          <a:ea typeface="Century Gothic"/>
                          <a:cs typeface="Century Gothic"/>
                          <a:sym typeface="Century Gothic"/>
                        </a:rPr>
                        <a:t>.</a:t>
                      </a:r>
                      <a:endParaRPr sz="1000" b="1">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137" name="Google Shape;137;p21"/>
          <p:cNvGraphicFramePr/>
          <p:nvPr/>
        </p:nvGraphicFramePr>
        <p:xfrm>
          <a:off x="124900" y="6604800"/>
          <a:ext cx="10439500" cy="878840"/>
        </p:xfrm>
        <a:graphic>
          <a:graphicData uri="http://schemas.openxmlformats.org/drawingml/2006/table">
            <a:tbl>
              <a:tblPr>
                <a:noFill/>
                <a:tableStyleId>{73C40E1F-C5D9-413B-8752-48439C1C1E52}</a:tableStyleId>
              </a:tblPr>
              <a:tblGrid>
                <a:gridCol w="5219750">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1100">
                          <a:latin typeface="Century Gothic"/>
                          <a:ea typeface="Century Gothic"/>
                          <a:cs typeface="Century Gothic"/>
                          <a:sym typeface="Century Gothic"/>
                        </a:rPr>
                        <a:t>Linked Curriculum Goals</a:t>
                      </a:r>
                      <a:endParaRPr sz="1100">
                        <a:latin typeface="Century Gothic"/>
                        <a:ea typeface="Century Gothic"/>
                        <a:cs typeface="Century Gothic"/>
                        <a:sym typeface="Century Gothic"/>
                      </a:endParaRPr>
                    </a:p>
                  </a:txBody>
                  <a:tcPr marL="63500" marR="63500" marT="63500" marB="63500">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a:txBody>
                    <a:bodyPr/>
                    <a:lstStyle/>
                    <a:p>
                      <a:pPr marL="0" lvl="0" indent="0" algn="l" rtl="0">
                        <a:lnSpc>
                          <a:spcPct val="100000"/>
                        </a:lnSpc>
                        <a:spcBef>
                          <a:spcPts val="0"/>
                        </a:spcBef>
                        <a:spcAft>
                          <a:spcPts val="0"/>
                        </a:spcAft>
                        <a:buNone/>
                      </a:pPr>
                      <a:r>
                        <a:rPr lang="en" sz="1000" b="1">
                          <a:latin typeface="Century Gothic"/>
                          <a:ea typeface="Century Gothic"/>
                          <a:cs typeface="Century Gothic"/>
                          <a:sym typeface="Century Gothic"/>
                        </a:rPr>
                        <a:t>Nursery</a:t>
                      </a:r>
                      <a:endParaRPr sz="1000" b="1">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Recite nursery rhymes from heart and perform one in front of a small group.</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Draw a face.</a:t>
                      </a:r>
                      <a:endParaRPr sz="1000">
                        <a:latin typeface="Century Gothic"/>
                        <a:ea typeface="Century Gothic"/>
                        <a:cs typeface="Century Gothic"/>
                        <a:sym typeface="Century Gothic"/>
                      </a:endParaRPr>
                    </a:p>
                  </a:txBody>
                  <a:tcPr marL="63500" marR="63500" marT="63500" marB="63500"/>
                </a:tc>
                <a:tc>
                  <a:txBody>
                    <a:bodyPr/>
                    <a:lstStyle/>
                    <a:p>
                      <a:pPr marL="0" lvl="0" indent="0" algn="l" rtl="0">
                        <a:lnSpc>
                          <a:spcPct val="100000"/>
                        </a:lnSpc>
                        <a:spcBef>
                          <a:spcPts val="0"/>
                        </a:spcBef>
                        <a:spcAft>
                          <a:spcPts val="0"/>
                        </a:spcAft>
                        <a:buNone/>
                      </a:pPr>
                      <a:r>
                        <a:rPr lang="en" sz="1000" b="1">
                          <a:solidFill>
                            <a:schemeClr val="dk1"/>
                          </a:solidFill>
                          <a:latin typeface="Century Gothic"/>
                          <a:ea typeface="Century Gothic"/>
                          <a:cs typeface="Century Gothic"/>
                          <a:sym typeface="Century Gothic"/>
                        </a:rPr>
                        <a:t>Reception</a:t>
                      </a:r>
                      <a:endParaRPr sz="1000" b="1">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Perform a story, song, poem or dance to an audience.</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solidFill>
                            <a:schemeClr val="dk1"/>
                          </a:solidFill>
                          <a:latin typeface="Century Gothic"/>
                          <a:ea typeface="Century Gothic"/>
                          <a:cs typeface="Century Gothic"/>
                          <a:sym typeface="Century Gothic"/>
                        </a:rPr>
                        <a:t>Construct a mode with a creative plan in mind.</a:t>
                      </a:r>
                      <a:endParaRPr sz="1000">
                        <a:latin typeface="Century Gothic"/>
                        <a:ea typeface="Century Gothic"/>
                        <a:cs typeface="Century Gothic"/>
                        <a:sym typeface="Century Gothic"/>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138" name="Google Shape;138;p21"/>
          <p:cNvGraphicFramePr/>
          <p:nvPr/>
        </p:nvGraphicFramePr>
        <p:xfrm>
          <a:off x="124875" y="415875"/>
          <a:ext cx="10439525" cy="1031240"/>
        </p:xfrm>
        <a:graphic>
          <a:graphicData uri="http://schemas.openxmlformats.org/drawingml/2006/table">
            <a:tbl>
              <a:tblPr>
                <a:noFill/>
                <a:tableStyleId>{73C40E1F-C5D9-413B-8752-48439C1C1E52}</a:tableStyleId>
              </a:tblPr>
              <a:tblGrid>
                <a:gridCol w="5219775">
                  <a:extLst>
                    <a:ext uri="{9D8B030D-6E8A-4147-A177-3AD203B41FA5}">
                      <a16:colId xmlns:a16="http://schemas.microsoft.com/office/drawing/2014/main" val="20000"/>
                    </a:ext>
                  </a:extLst>
                </a:gridCol>
                <a:gridCol w="5219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1100">
                          <a:solidFill>
                            <a:schemeClr val="dk1"/>
                          </a:solidFill>
                          <a:latin typeface="Century Gothic"/>
                          <a:ea typeface="Century Gothic"/>
                          <a:cs typeface="Century Gothic"/>
                          <a:sym typeface="Century Gothic"/>
                        </a:rPr>
                        <a:t>EYFS Statutory Educational Programme</a:t>
                      </a:r>
                      <a:endParaRPr sz="1100">
                        <a:latin typeface="Century Gothic"/>
                        <a:ea typeface="Century Gothic"/>
                        <a:cs typeface="Century Gothic"/>
                        <a:sym typeface="Century Gothic"/>
                      </a:endParaRPr>
                    </a:p>
                  </a:txBody>
                  <a:tcPr marL="63500" marR="63500" marT="63500" marB="63500">
                    <a:lnB w="12700" cap="flat" cmpd="sng">
                      <a:solidFill>
                        <a:srgbClr val="000000"/>
                      </a:solidFill>
                      <a:prstDash val="solid"/>
                      <a:round/>
                      <a:headEnd type="none" w="sm" len="sm"/>
                      <a:tailEnd type="none" w="sm" len="sm"/>
                    </a:lnB>
                    <a:solidFill>
                      <a:srgbClr val="CCCCCC"/>
                    </a:solidFill>
                  </a:tcPr>
                </a:tc>
                <a:tc hMerge="1">
                  <a:txBody>
                    <a:bodyPr/>
                    <a:lstStyle/>
                    <a:p>
                      <a:endParaRPr lang="en-US"/>
                    </a:p>
                  </a:txBody>
                  <a:tcPr/>
                </a:tc>
                <a:extLst>
                  <a:ext uri="{0D108BD9-81ED-4DB2-BD59-A6C34878D82A}">
                    <a16:rowId xmlns:a16="http://schemas.microsoft.com/office/drawing/2014/main" val="10000"/>
                  </a:ext>
                </a:extLst>
              </a:tr>
              <a:tr h="294650">
                <a:tc gridSpan="2">
                  <a:txBody>
                    <a:bodyPr/>
                    <a:lstStyle/>
                    <a:p>
                      <a:pPr marL="0" lvl="0" indent="0" algn="l" rtl="0">
                        <a:lnSpc>
                          <a:spcPct val="100000"/>
                        </a:lnSpc>
                        <a:spcBef>
                          <a:spcPts val="0"/>
                        </a:spcBef>
                        <a:spcAft>
                          <a:spcPts val="0"/>
                        </a:spcAft>
                        <a:buNone/>
                      </a:pPr>
                      <a:r>
                        <a:rPr lang="en" sz="1000">
                          <a:solidFill>
                            <a:schemeClr val="dk1"/>
                          </a:solidFill>
                          <a:latin typeface="Century Gothic"/>
                          <a:ea typeface="Century Gothic"/>
                          <a:cs typeface="Century Gothic"/>
                          <a:sym typeface="Century Gothic"/>
                        </a:rPr>
                        <a:t>The development of children’s artistic and cultural awareness supports their imagination and creativity. It is important that children have regular opportunities to engage with the arts, enabling them to explore and play with a wide range of media and materials. The quality and variety of what children see, hear and participate in is crucial for developing their understanding, self-expression, vocabulary and ability to communicate through the arts. The frequency, repetition and depth of their experiences are fundamental to their progress in interpreting and appreciating what they hear, respond to and observe.</a:t>
                      </a:r>
                      <a:endParaRPr sz="1000">
                        <a:solidFill>
                          <a:schemeClr val="dk1"/>
                        </a:solidFill>
                        <a:latin typeface="Century Gothic"/>
                        <a:ea typeface="Century Gothic"/>
                        <a:cs typeface="Century Gothic"/>
                        <a:sym typeface="Century Gothic"/>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B2E3E7361DC9449BD77CE5C5CFEE38D" ma:contentTypeVersion="15" ma:contentTypeDescription="Create a new document." ma:contentTypeScope="" ma:versionID="de4a7025d9c0ed2fc20801ee6ab6e73a">
  <xsd:schema xmlns:xsd="http://www.w3.org/2001/XMLSchema" xmlns:xs="http://www.w3.org/2001/XMLSchema" xmlns:p="http://schemas.microsoft.com/office/2006/metadata/properties" xmlns:ns2="e81f108a-d767-4218-b783-58a3283f0124" xmlns:ns3="7a76f183-a700-452a-8e30-2c143000a1eb" targetNamespace="http://schemas.microsoft.com/office/2006/metadata/properties" ma:root="true" ma:fieldsID="c0595c2a15c7a5dcc081e7246b5ace94" ns2:_="" ns3:_="">
    <xsd:import namespace="e81f108a-d767-4218-b783-58a3283f0124"/>
    <xsd:import namespace="7a76f183-a700-452a-8e30-2c143000a1e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LengthInSeconds"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1f108a-d767-4218-b783-58a3283f012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76f183-a700-452a-8e30-2c143000a1e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b241f46-d2bb-4f12-9a20-44fa6f34801c"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a76f183-a700-452a-8e30-2c143000a1e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731ECFF-8636-4169-9544-A25DD5CCE4ED}">
  <ds:schemaRefs>
    <ds:schemaRef ds:uri="http://schemas.microsoft.com/sharepoint/v3/contenttype/forms"/>
  </ds:schemaRefs>
</ds:datastoreItem>
</file>

<file path=customXml/itemProps2.xml><?xml version="1.0" encoding="utf-8"?>
<ds:datastoreItem xmlns:ds="http://schemas.openxmlformats.org/officeDocument/2006/customXml" ds:itemID="{D65998A0-145A-40EE-8C6E-79D992D174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1f108a-d767-4218-b783-58a3283f0124"/>
    <ds:schemaRef ds:uri="7a76f183-a700-452a-8e30-2c143000a1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7DC7E3E-8E2E-4A95-AC10-02ADD01F7869}">
  <ds:schemaRefs>
    <ds:schemaRef ds:uri="http://schemas.microsoft.com/office/2006/metadata/properties"/>
    <ds:schemaRef ds:uri="http://purl.org/dc/elements/1.1/"/>
    <ds:schemaRef ds:uri="7a76f183-a700-452a-8e30-2c143000a1eb"/>
    <ds:schemaRef ds:uri="e81f108a-d767-4218-b783-58a3283f0124"/>
    <ds:schemaRef ds:uri="http://schemas.openxmlformats.org/package/2006/metadata/core-properties"/>
    <ds:schemaRef ds:uri="http://purl.org/dc/terms/"/>
    <ds:schemaRef ds:uri="http://purl.org/dc/dcmitype/"/>
    <ds:schemaRef ds:uri="http://schemas.microsoft.com/office/infopath/2007/PartnerControls"/>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5482</Words>
  <Application>Microsoft Office PowerPoint</Application>
  <PresentationFormat>Custom</PresentationFormat>
  <Paragraphs>248</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Century Gothic</vt:lpstr>
      <vt:lpstr>Arial</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 O'Reilly</dc:creator>
  <cp:lastModifiedBy>Ciara O'Reilly</cp:lastModifiedBy>
  <cp:revision>3</cp:revision>
  <dcterms:modified xsi:type="dcterms:W3CDTF">2023-09-20T17:39:37Z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0x0101009B2E3E7361DC9449BD77CE5C5CFEE38D</vt:lpwstr>
  </property>
  <property fmtid="{D5CDD505-2E9C-101B-9397-08002B2CF9AE}" pid="3" name="MediaServiceImageTags">
    <vt:lpwstr/>
  </property>
</Properties>
</file>