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0688638" cy="7562850"/>
  <p:notesSz cx="6858000" cy="9144000"/>
  <p:embeddedFontLst>
    <p:embeddedFont>
      <p:font typeface="Century Gothic" panose="020B050202020202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058BAD-A235-42A6-8737-C92F7A6DB8C0}">
  <a:tblStyle styleId="{44058BAD-A235-42A6-8737-C92F7A6DB8C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960" y="32"/>
      </p:cViewPr>
      <p:guideLst>
        <p:guide orient="horz" pos="238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5771" y="685800"/>
            <a:ext cx="48471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d5a0538cb_0_1: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ed5a0538c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199281d481_0_0: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199281d48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Complete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ef3d9ae1ab_0_8: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ef3d9ae1a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199281d481_0_21: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199281d48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Complete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199281d481_0_42: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199281d48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ed5a0538cb_0_5: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ed5a0538c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ed5d007510_0_132: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ed5d007510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Complete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ed5d007510_0_198: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ed5d007510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Complete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f3d9ae1ab_0_0: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ef3d9ae1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f9b0a64dca_0_0: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f9b0a64dc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f9b0a64dca_0_7: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f9b0a64dc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ef3d9ae1ab_0_4: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ef3d9ae1ab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18b703d5b6_0_0: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18b703d5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Complete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387" y="1094692"/>
            <a:ext cx="9960600" cy="30177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377" y="4166800"/>
            <a:ext cx="9960600" cy="11652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377" y="1626252"/>
            <a:ext cx="9960600" cy="288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377" y="4634479"/>
            <a:ext cx="9960600" cy="19122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377" y="3162232"/>
            <a:ext cx="9960600" cy="1237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377" y="654287"/>
            <a:ext cx="9960600" cy="8421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377" y="1694397"/>
            <a:ext cx="9960600" cy="50226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377" y="654287"/>
            <a:ext cx="9960600" cy="8421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377" y="1694397"/>
            <a:ext cx="4675800" cy="50226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49070" y="1694397"/>
            <a:ext cx="4675800" cy="50226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377" y="654287"/>
            <a:ext cx="9960600" cy="8421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377" y="816857"/>
            <a:ext cx="3282600" cy="11109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377" y="2043024"/>
            <a:ext cx="3282600" cy="4674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102" y="661822"/>
            <a:ext cx="7443900" cy="60141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4663" y="-184"/>
            <a:ext cx="5344800" cy="7562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369" y="1813044"/>
            <a:ext cx="4728900" cy="2179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369" y="4121150"/>
            <a:ext cx="4728900" cy="1815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4270" y="1064553"/>
            <a:ext cx="4485300" cy="54327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377" y="6219895"/>
            <a:ext cx="7012500" cy="889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4293" y="6855976"/>
            <a:ext cx="641400" cy="578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377" y="654287"/>
            <a:ext cx="9960600" cy="8421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377" y="1694397"/>
            <a:ext cx="9960600" cy="50226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4293" y="6855976"/>
            <a:ext cx="641400" cy="578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10400" y="20800"/>
            <a:ext cx="10689300" cy="172351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u="sng" dirty="0">
                <a:latin typeface="Century Gothic"/>
                <a:ea typeface="Century Gothic"/>
                <a:cs typeface="Century Gothic"/>
                <a:sym typeface="Century Gothic"/>
              </a:rPr>
              <a:t>Please note</a:t>
            </a:r>
            <a:r>
              <a:rPr lang="en" sz="2500" dirty="0">
                <a:latin typeface="Century Gothic"/>
                <a:ea typeface="Century Gothic"/>
                <a:cs typeface="Century Gothic"/>
                <a:sym typeface="Century Gothic"/>
              </a:rPr>
              <a:t> that these are </a:t>
            </a:r>
            <a:r>
              <a:rPr lang="en" sz="2500" b="1" dirty="0">
                <a:latin typeface="Century Gothic"/>
                <a:ea typeface="Century Gothic"/>
                <a:cs typeface="Century Gothic"/>
                <a:sym typeface="Century Gothic"/>
              </a:rPr>
              <a:t>not </a:t>
            </a:r>
            <a:r>
              <a:rPr lang="en" sz="2500" dirty="0">
                <a:latin typeface="Century Gothic"/>
                <a:ea typeface="Century Gothic"/>
                <a:cs typeface="Century Gothic"/>
                <a:sym typeface="Century Gothic"/>
              </a:rPr>
              <a:t>to be used as a checklist, purely as a guide for anyone not confident with recognising what an on track child would </a:t>
            </a:r>
            <a:r>
              <a:rPr lang="en" sz="2500" dirty="0">
                <a:solidFill>
                  <a:schemeClr val="dk1"/>
                </a:solidFill>
                <a:latin typeface="Century Gothic"/>
                <a:ea typeface="Century Gothic"/>
                <a:cs typeface="Century Gothic"/>
                <a:sym typeface="Century Gothic"/>
              </a:rPr>
              <a:t>roughly </a:t>
            </a:r>
            <a:r>
              <a:rPr lang="en" sz="2500" dirty="0">
                <a:latin typeface="Century Gothic"/>
                <a:ea typeface="Century Gothic"/>
                <a:cs typeface="Century Gothic"/>
                <a:sym typeface="Century Gothic"/>
              </a:rPr>
              <a:t>look like at each checkpoint based on the new EYFS 2021 Curriculum.</a:t>
            </a:r>
            <a:endParaRPr sz="2500" dirty="0">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p22"/>
          <p:cNvPicPr preferRelativeResize="0"/>
          <p:nvPr/>
        </p:nvPicPr>
        <p:blipFill>
          <a:blip r:embed="rId3">
            <a:alphaModFix/>
          </a:blip>
          <a:stretch>
            <a:fillRect/>
          </a:stretch>
        </p:blipFill>
        <p:spPr>
          <a:xfrm>
            <a:off x="12575" y="22488"/>
            <a:ext cx="10664179" cy="7517125"/>
          </a:xfrm>
          <a:prstGeom prst="rect">
            <a:avLst/>
          </a:prstGeom>
          <a:noFill/>
          <a:ln>
            <a:noFill/>
          </a:ln>
        </p:spPr>
      </p:pic>
      <p:sp>
        <p:nvSpPr>
          <p:cNvPr id="151" name="Google Shape;151;p22"/>
          <p:cNvSpPr/>
          <p:nvPr/>
        </p:nvSpPr>
        <p:spPr>
          <a:xfrm rot="-1724082">
            <a:off x="4303286" y="1910598"/>
            <a:ext cx="1048976" cy="80353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Communication and</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 Language</a:t>
            </a:r>
            <a:endParaRPr sz="800">
              <a:solidFill>
                <a:srgbClr val="FFFFFF"/>
              </a:solidFill>
              <a:latin typeface="Century Gothic"/>
              <a:ea typeface="Century Gothic"/>
              <a:cs typeface="Century Gothic"/>
              <a:sym typeface="Century Gothic"/>
            </a:endParaRPr>
          </a:p>
        </p:txBody>
      </p:sp>
      <p:sp>
        <p:nvSpPr>
          <p:cNvPr id="152" name="Google Shape;152;p22"/>
          <p:cNvSpPr/>
          <p:nvPr/>
        </p:nvSpPr>
        <p:spPr>
          <a:xfrm rot="-4735285">
            <a:off x="3746250" y="2657353"/>
            <a:ext cx="1049151" cy="803454"/>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Expressive Art and </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Design</a:t>
            </a:r>
            <a:endParaRPr sz="800">
              <a:solidFill>
                <a:srgbClr val="FFFFFF"/>
              </a:solidFill>
              <a:latin typeface="Century Gothic"/>
              <a:ea typeface="Century Gothic"/>
              <a:cs typeface="Century Gothic"/>
              <a:sym typeface="Century Gothic"/>
            </a:endParaRPr>
          </a:p>
        </p:txBody>
      </p:sp>
      <p:sp>
        <p:nvSpPr>
          <p:cNvPr id="153" name="Google Shape;153;p22"/>
          <p:cNvSpPr/>
          <p:nvPr/>
        </p:nvSpPr>
        <p:spPr>
          <a:xfrm rot="1574556">
            <a:off x="5217204" y="1910558"/>
            <a:ext cx="1048911" cy="80352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Personal, Social and Emotional Dev.</a:t>
            </a:r>
            <a:endParaRPr sz="800">
              <a:solidFill>
                <a:srgbClr val="FFFFFF"/>
              </a:solidFill>
              <a:latin typeface="Century Gothic"/>
              <a:ea typeface="Century Gothic"/>
              <a:cs typeface="Century Gothic"/>
              <a:sym typeface="Century Gothic"/>
            </a:endParaRPr>
          </a:p>
        </p:txBody>
      </p:sp>
      <p:sp>
        <p:nvSpPr>
          <p:cNvPr id="154" name="Google Shape;154;p22"/>
          <p:cNvSpPr/>
          <p:nvPr/>
        </p:nvSpPr>
        <p:spPr>
          <a:xfrm rot="10799017">
            <a:off x="4765836" y="4016926"/>
            <a:ext cx="1049100" cy="80340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Mathematics</a:t>
            </a:r>
            <a:endParaRPr sz="800">
              <a:solidFill>
                <a:srgbClr val="FFFFFF"/>
              </a:solidFill>
              <a:latin typeface="Century Gothic"/>
              <a:ea typeface="Century Gothic"/>
              <a:cs typeface="Century Gothic"/>
              <a:sym typeface="Century Gothic"/>
            </a:endParaRPr>
          </a:p>
        </p:txBody>
      </p:sp>
      <p:sp>
        <p:nvSpPr>
          <p:cNvPr id="155" name="Google Shape;155;p22"/>
          <p:cNvSpPr/>
          <p:nvPr/>
        </p:nvSpPr>
        <p:spPr>
          <a:xfrm rot="4686124">
            <a:off x="5851087" y="2620188"/>
            <a:ext cx="1049139" cy="803487"/>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Physical Development</a:t>
            </a:r>
            <a:endParaRPr sz="800">
              <a:solidFill>
                <a:srgbClr val="FFFFFF"/>
              </a:solidFill>
              <a:latin typeface="Century Gothic"/>
              <a:ea typeface="Century Gothic"/>
              <a:cs typeface="Century Gothic"/>
              <a:sym typeface="Century Gothic"/>
            </a:endParaRPr>
          </a:p>
        </p:txBody>
      </p:sp>
      <p:sp>
        <p:nvSpPr>
          <p:cNvPr id="156" name="Google Shape;156;p22"/>
          <p:cNvSpPr/>
          <p:nvPr/>
        </p:nvSpPr>
        <p:spPr>
          <a:xfrm rot="7640508">
            <a:off x="5593707" y="3582785"/>
            <a:ext cx="1049016" cy="80348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Literacy</a:t>
            </a: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p:txBody>
      </p:sp>
      <p:sp>
        <p:nvSpPr>
          <p:cNvPr id="157" name="Google Shape;157;p22"/>
          <p:cNvSpPr/>
          <p:nvPr/>
        </p:nvSpPr>
        <p:spPr>
          <a:xfrm rot="-7732181">
            <a:off x="3927220" y="3582880"/>
            <a:ext cx="1048839" cy="803285"/>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Understanding the World</a:t>
            </a:r>
            <a:endParaRPr sz="800">
              <a:solidFill>
                <a:srgbClr val="FFFFFF"/>
              </a:solidFill>
              <a:latin typeface="Century Gothic"/>
              <a:ea typeface="Century Gothic"/>
              <a:cs typeface="Century Gothic"/>
              <a:sym typeface="Century Gothic"/>
            </a:endParaRPr>
          </a:p>
        </p:txBody>
      </p:sp>
      <p:sp>
        <p:nvSpPr>
          <p:cNvPr id="158" name="Google Shape;158;p22"/>
          <p:cNvSpPr/>
          <p:nvPr/>
        </p:nvSpPr>
        <p:spPr>
          <a:xfrm>
            <a:off x="4458325" y="2466875"/>
            <a:ext cx="1664100" cy="1641600"/>
          </a:xfrm>
          <a:prstGeom prst="ellipse">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Reception Spring</a:t>
            </a:r>
            <a:endParaRPr b="1">
              <a:latin typeface="Century Gothic"/>
              <a:ea typeface="Century Gothic"/>
              <a:cs typeface="Century Gothic"/>
              <a:sym typeface="Century Gothic"/>
            </a:endParaRPr>
          </a:p>
        </p:txBody>
      </p:sp>
      <p:pic>
        <p:nvPicPr>
          <p:cNvPr id="159" name="Google Shape;159;p22"/>
          <p:cNvPicPr preferRelativeResize="0"/>
          <p:nvPr/>
        </p:nvPicPr>
        <p:blipFill rotWithShape="1">
          <a:blip r:embed="rId4">
            <a:alphaModFix/>
          </a:blip>
          <a:srcRect l="16138" t="25933" r="16448" b="33399"/>
          <a:stretch/>
        </p:blipFill>
        <p:spPr>
          <a:xfrm>
            <a:off x="4643551" y="2737999"/>
            <a:ext cx="1293618" cy="842100"/>
          </a:xfrm>
          <a:prstGeom prst="rect">
            <a:avLst/>
          </a:prstGeom>
          <a:noFill/>
          <a:ln>
            <a:noFill/>
          </a:ln>
        </p:spPr>
      </p:pic>
      <p:sp>
        <p:nvSpPr>
          <p:cNvPr id="160" name="Google Shape;160;p22"/>
          <p:cNvSpPr txBox="1"/>
          <p:nvPr/>
        </p:nvSpPr>
        <p:spPr>
          <a:xfrm>
            <a:off x="5420875" y="104025"/>
            <a:ext cx="5153400" cy="15699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Self Regulation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Identify and moderate their own feelings socially and emotionally and consider the feelings of others.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Managing Self</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Show resilience and perseverance in the face of challenge. Manage their own needs. Know and talk about the different factors that support their overall health and wellbeing.</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Building Relationships</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See self as a valuable individual. Build constructive and respectful relationships. </a:t>
            </a:r>
            <a:endParaRPr sz="1000">
              <a:solidFill>
                <a:schemeClr val="dk1"/>
              </a:solidFill>
              <a:latin typeface="Century Gothic"/>
              <a:ea typeface="Century Gothic"/>
              <a:cs typeface="Century Gothic"/>
              <a:sym typeface="Century Gothic"/>
            </a:endParaRPr>
          </a:p>
        </p:txBody>
      </p:sp>
      <p:sp>
        <p:nvSpPr>
          <p:cNvPr id="161" name="Google Shape;161;p22"/>
          <p:cNvSpPr txBox="1"/>
          <p:nvPr/>
        </p:nvSpPr>
        <p:spPr>
          <a:xfrm>
            <a:off x="104350" y="418375"/>
            <a:ext cx="50199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Listening, Attention and Understanding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Developing listening skills which enable them to listen carefully to others and with attention.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Speaking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Engage in conversations exploring non-fiction topics, developing knowledge and vocabulary. Use talk to help work out problems and organise thinking and actions. Articulate their ideas and thoughts in well-formed sentences. Retell stories in own words, drawing on key phrases from the text.</a:t>
            </a:r>
            <a:endParaRPr sz="1000">
              <a:solidFill>
                <a:srgbClr val="FFFFFF"/>
              </a:solidFill>
              <a:latin typeface="Century Gothic"/>
              <a:ea typeface="Century Gothic"/>
              <a:cs typeface="Century Gothic"/>
              <a:sym typeface="Century Gothic"/>
            </a:endParaRPr>
          </a:p>
        </p:txBody>
      </p:sp>
      <p:sp>
        <p:nvSpPr>
          <p:cNvPr id="162" name="Google Shape;162;p22"/>
          <p:cNvSpPr txBox="1"/>
          <p:nvPr/>
        </p:nvSpPr>
        <p:spPr>
          <a:xfrm>
            <a:off x="6876950" y="2236975"/>
            <a:ext cx="3694800" cy="15699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Fine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more control over the use of small tools.</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Gross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overall body-strength, balance, coordination and agility needed to engage successfully with future physical education sessions and other physical disciplines. Use a range of large and small apparatus. Develop confidence, competence, precision and accuracy when engaging in ball activities.</a:t>
            </a:r>
            <a:endParaRPr/>
          </a:p>
        </p:txBody>
      </p:sp>
      <p:sp>
        <p:nvSpPr>
          <p:cNvPr id="163" name="Google Shape;163;p22"/>
          <p:cNvSpPr txBox="1"/>
          <p:nvPr/>
        </p:nvSpPr>
        <p:spPr>
          <a:xfrm>
            <a:off x="6058900" y="4293725"/>
            <a:ext cx="4512900" cy="20319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Comprehension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Engage in and re-read fiction and non-fiction books to build up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their understanding and enjoyment.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Word Reading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Re-read books to build up confidence in word reading and fluency. Read words which include set 1 single sounds and digraphs, CVCC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 CCVC words, simple phrases and sentences, blending sounds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into words. Read a few set 1 tricky words.   </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Writing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Write words with all set 1 sounds (CVCC + CCVC) and captions.</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 Words are phonetically plausible. Write a few set 1 tricky words.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Most letters are correctly formed and others are recognisable.</a:t>
            </a:r>
            <a:endParaRPr sz="1000">
              <a:latin typeface="Century Gothic"/>
              <a:ea typeface="Century Gothic"/>
              <a:cs typeface="Century Gothic"/>
              <a:sym typeface="Century Gothic"/>
            </a:endParaRPr>
          </a:p>
        </p:txBody>
      </p:sp>
      <p:sp>
        <p:nvSpPr>
          <p:cNvPr id="164" name="Google Shape;164;p22"/>
          <p:cNvSpPr txBox="1"/>
          <p:nvPr/>
        </p:nvSpPr>
        <p:spPr>
          <a:xfrm>
            <a:off x="3536600" y="6354700"/>
            <a:ext cx="72288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Number Patterns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        Compare numbers. Understand the one more/one less relationship between numbers.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Shape, Space and Measure*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  Compose and decompose shapes (recognise shapes have other shapes within it). Continue and create repeating patterns. Compare length, weight and capacity. </a:t>
            </a:r>
            <a:endParaRPr sz="1000" b="1">
              <a:solidFill>
                <a:schemeClr val="dk1"/>
              </a:solidFill>
              <a:latin typeface="Century Gothic"/>
              <a:ea typeface="Century Gothic"/>
              <a:cs typeface="Century Gothic"/>
              <a:sym typeface="Century Gothic"/>
            </a:endParaRPr>
          </a:p>
        </p:txBody>
      </p:sp>
      <p:sp>
        <p:nvSpPr>
          <p:cNvPr id="165" name="Google Shape;165;p22"/>
          <p:cNvSpPr txBox="1"/>
          <p:nvPr/>
        </p:nvSpPr>
        <p:spPr>
          <a:xfrm>
            <a:off x="104350" y="4797225"/>
            <a:ext cx="4341300" cy="264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Past and Present</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Comment on images of familiar situations in the past.  Compare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&amp; contrast characters from stories &amp; figures from the past.</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People, Cultures and Communities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Draw information from a simple map. Understand that some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places are special to members of their community.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Recognise that people have different beliefs &amp; celebrate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special times in different ways. Recognise some similarities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&amp; differences between life in this country and life in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other countries.</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The Natural World</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Describe what they see, hear &amp; feel whilst outside.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Technology*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Create content such as a video recording, stories or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draw a picture on screen.</a:t>
            </a:r>
            <a:endParaRPr sz="1000">
              <a:solidFill>
                <a:schemeClr val="dk1"/>
              </a:solidFill>
              <a:latin typeface="Century Gothic"/>
              <a:ea typeface="Century Gothic"/>
              <a:cs typeface="Century Gothic"/>
              <a:sym typeface="Century Gothic"/>
            </a:endParaRPr>
          </a:p>
        </p:txBody>
      </p:sp>
      <p:sp>
        <p:nvSpPr>
          <p:cNvPr id="166" name="Google Shape;166;p22"/>
          <p:cNvSpPr txBox="1"/>
          <p:nvPr/>
        </p:nvSpPr>
        <p:spPr>
          <a:xfrm>
            <a:off x="104350" y="2654900"/>
            <a:ext cx="37914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Creating with Materials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construct with a plan in mind. Return to and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build on their previous learning, refining ideas and developing their ability to represent them.</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Being Imaginative and Expressive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a storyline in their pretend play. Sing in a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group or on their own, increasingly matching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the pitch and following the melody.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Engage in music making.</a:t>
            </a:r>
            <a:endParaRPr>
              <a:solidFill>
                <a:schemeClr val="dk1"/>
              </a:solidFill>
              <a:latin typeface="Century Gothic"/>
              <a:ea typeface="Century Gothic"/>
              <a:cs typeface="Century Gothic"/>
              <a:sym typeface="Century Gothic"/>
            </a:endParaRPr>
          </a:p>
        </p:txBody>
      </p:sp>
      <p:sp>
        <p:nvSpPr>
          <p:cNvPr id="167" name="Google Shape;167;p22"/>
          <p:cNvSpPr txBox="1"/>
          <p:nvPr/>
        </p:nvSpPr>
        <p:spPr>
          <a:xfrm>
            <a:off x="4015100" y="4960525"/>
            <a:ext cx="27405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              Numbers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Count objects, actions &amp;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sounds. Subitise. Link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numerals with its cardinal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value. Count beyond 15.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Explore the composition of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numbers to 10. Automatically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recall number bonds for  numbers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0–5.</a:t>
            </a:r>
            <a:endParaRPr>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p:nvPr/>
        </p:nvSpPr>
        <p:spPr>
          <a:xfrm>
            <a:off x="25" y="3303900"/>
            <a:ext cx="106893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5000">
                <a:latin typeface="Century Gothic"/>
                <a:ea typeface="Century Gothic"/>
                <a:cs typeface="Century Gothic"/>
                <a:sym typeface="Century Gothic"/>
              </a:rPr>
              <a:t>Summer Checkpoint Overview</a:t>
            </a:r>
            <a:endParaRPr sz="5000">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177" name="Google Shape;177;p24"/>
          <p:cNvPicPr preferRelativeResize="0"/>
          <p:nvPr/>
        </p:nvPicPr>
        <p:blipFill>
          <a:blip r:embed="rId3">
            <a:alphaModFix/>
          </a:blip>
          <a:stretch>
            <a:fillRect/>
          </a:stretch>
        </p:blipFill>
        <p:spPr>
          <a:xfrm>
            <a:off x="12575" y="22488"/>
            <a:ext cx="10664179" cy="7517125"/>
          </a:xfrm>
          <a:prstGeom prst="rect">
            <a:avLst/>
          </a:prstGeom>
          <a:noFill/>
          <a:ln>
            <a:noFill/>
          </a:ln>
        </p:spPr>
      </p:pic>
      <p:sp>
        <p:nvSpPr>
          <p:cNvPr id="178" name="Google Shape;178;p24"/>
          <p:cNvSpPr/>
          <p:nvPr/>
        </p:nvSpPr>
        <p:spPr>
          <a:xfrm rot="-1724082">
            <a:off x="4303286" y="1910598"/>
            <a:ext cx="1048976" cy="80353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Communication and</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 Language</a:t>
            </a:r>
            <a:endParaRPr sz="800">
              <a:solidFill>
                <a:srgbClr val="FFFFFF"/>
              </a:solidFill>
              <a:latin typeface="Century Gothic"/>
              <a:ea typeface="Century Gothic"/>
              <a:cs typeface="Century Gothic"/>
              <a:sym typeface="Century Gothic"/>
            </a:endParaRPr>
          </a:p>
        </p:txBody>
      </p:sp>
      <p:sp>
        <p:nvSpPr>
          <p:cNvPr id="179" name="Google Shape;179;p24"/>
          <p:cNvSpPr/>
          <p:nvPr/>
        </p:nvSpPr>
        <p:spPr>
          <a:xfrm rot="-4735285">
            <a:off x="3746250" y="2657353"/>
            <a:ext cx="1049151" cy="803454"/>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Expressive Art and </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Design</a:t>
            </a:r>
            <a:endParaRPr sz="800">
              <a:solidFill>
                <a:srgbClr val="FFFFFF"/>
              </a:solidFill>
              <a:latin typeface="Century Gothic"/>
              <a:ea typeface="Century Gothic"/>
              <a:cs typeface="Century Gothic"/>
              <a:sym typeface="Century Gothic"/>
            </a:endParaRPr>
          </a:p>
        </p:txBody>
      </p:sp>
      <p:sp>
        <p:nvSpPr>
          <p:cNvPr id="180" name="Google Shape;180;p24"/>
          <p:cNvSpPr/>
          <p:nvPr/>
        </p:nvSpPr>
        <p:spPr>
          <a:xfrm rot="1574556">
            <a:off x="5217204" y="1910558"/>
            <a:ext cx="1048911" cy="80352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Personal, Social and Emotional Dev.</a:t>
            </a:r>
            <a:endParaRPr sz="800">
              <a:solidFill>
                <a:srgbClr val="FFFFFF"/>
              </a:solidFill>
              <a:latin typeface="Century Gothic"/>
              <a:ea typeface="Century Gothic"/>
              <a:cs typeface="Century Gothic"/>
              <a:sym typeface="Century Gothic"/>
            </a:endParaRPr>
          </a:p>
        </p:txBody>
      </p:sp>
      <p:sp>
        <p:nvSpPr>
          <p:cNvPr id="181" name="Google Shape;181;p24"/>
          <p:cNvSpPr/>
          <p:nvPr/>
        </p:nvSpPr>
        <p:spPr>
          <a:xfrm rot="10799017">
            <a:off x="4765836" y="4016926"/>
            <a:ext cx="1049100" cy="80340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Mathematics</a:t>
            </a:r>
            <a:endParaRPr sz="800">
              <a:solidFill>
                <a:srgbClr val="FFFFFF"/>
              </a:solidFill>
              <a:latin typeface="Century Gothic"/>
              <a:ea typeface="Century Gothic"/>
              <a:cs typeface="Century Gothic"/>
              <a:sym typeface="Century Gothic"/>
            </a:endParaRPr>
          </a:p>
        </p:txBody>
      </p:sp>
      <p:sp>
        <p:nvSpPr>
          <p:cNvPr id="182" name="Google Shape;182;p24"/>
          <p:cNvSpPr/>
          <p:nvPr/>
        </p:nvSpPr>
        <p:spPr>
          <a:xfrm rot="4686124">
            <a:off x="5851087" y="2620188"/>
            <a:ext cx="1049139" cy="803487"/>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Physical Development</a:t>
            </a:r>
            <a:endParaRPr sz="800">
              <a:solidFill>
                <a:srgbClr val="FFFFFF"/>
              </a:solidFill>
              <a:latin typeface="Century Gothic"/>
              <a:ea typeface="Century Gothic"/>
              <a:cs typeface="Century Gothic"/>
              <a:sym typeface="Century Gothic"/>
            </a:endParaRPr>
          </a:p>
        </p:txBody>
      </p:sp>
      <p:sp>
        <p:nvSpPr>
          <p:cNvPr id="183" name="Google Shape;183;p24"/>
          <p:cNvSpPr/>
          <p:nvPr/>
        </p:nvSpPr>
        <p:spPr>
          <a:xfrm rot="7640508">
            <a:off x="5593707" y="3582785"/>
            <a:ext cx="1049016" cy="80348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Literacy</a:t>
            </a: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p:txBody>
      </p:sp>
      <p:sp>
        <p:nvSpPr>
          <p:cNvPr id="184" name="Google Shape;184;p24"/>
          <p:cNvSpPr/>
          <p:nvPr/>
        </p:nvSpPr>
        <p:spPr>
          <a:xfrm rot="-7732181">
            <a:off x="3927220" y="3582880"/>
            <a:ext cx="1048839" cy="803285"/>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Understanding the World</a:t>
            </a:r>
            <a:endParaRPr sz="800">
              <a:solidFill>
                <a:srgbClr val="FFFFFF"/>
              </a:solidFill>
              <a:latin typeface="Century Gothic"/>
              <a:ea typeface="Century Gothic"/>
              <a:cs typeface="Century Gothic"/>
              <a:sym typeface="Century Gothic"/>
            </a:endParaRPr>
          </a:p>
        </p:txBody>
      </p:sp>
      <p:sp>
        <p:nvSpPr>
          <p:cNvPr id="185" name="Google Shape;185;p24"/>
          <p:cNvSpPr/>
          <p:nvPr/>
        </p:nvSpPr>
        <p:spPr>
          <a:xfrm>
            <a:off x="4458325" y="2466875"/>
            <a:ext cx="1664100" cy="1641600"/>
          </a:xfrm>
          <a:prstGeom prst="ellipse">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Nursery</a:t>
            </a: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Summer</a:t>
            </a:r>
            <a:endParaRPr b="1">
              <a:latin typeface="Century Gothic"/>
              <a:ea typeface="Century Gothic"/>
              <a:cs typeface="Century Gothic"/>
              <a:sym typeface="Century Gothic"/>
            </a:endParaRPr>
          </a:p>
        </p:txBody>
      </p:sp>
      <p:pic>
        <p:nvPicPr>
          <p:cNvPr id="186" name="Google Shape;186;p24"/>
          <p:cNvPicPr preferRelativeResize="0"/>
          <p:nvPr/>
        </p:nvPicPr>
        <p:blipFill rotWithShape="1">
          <a:blip r:embed="rId4">
            <a:alphaModFix/>
          </a:blip>
          <a:srcRect l="16138" t="25933" r="16448" b="33399"/>
          <a:stretch/>
        </p:blipFill>
        <p:spPr>
          <a:xfrm>
            <a:off x="4643551" y="2737999"/>
            <a:ext cx="1293618" cy="842100"/>
          </a:xfrm>
          <a:prstGeom prst="rect">
            <a:avLst/>
          </a:prstGeom>
          <a:noFill/>
          <a:ln>
            <a:noFill/>
          </a:ln>
        </p:spPr>
      </p:pic>
      <p:sp>
        <p:nvSpPr>
          <p:cNvPr id="187" name="Google Shape;187;p24"/>
          <p:cNvSpPr txBox="1"/>
          <p:nvPr/>
        </p:nvSpPr>
        <p:spPr>
          <a:xfrm>
            <a:off x="5418400" y="134600"/>
            <a:ext cx="5153400" cy="14160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Self Regulation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Use accurate vocabulary when talking about their feelings. Begin to understand how others might be feeling.</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Managing Self</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Independently follow rules. Persevere with difficulties.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Building Relationships</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Talk with others to solve conflicts which arise. Be appropriately assertive. Use a wider range of vocabulary. </a:t>
            </a:r>
            <a:endParaRPr sz="1000">
              <a:solidFill>
                <a:schemeClr val="dk1"/>
              </a:solidFill>
              <a:latin typeface="Century Gothic"/>
              <a:ea typeface="Century Gothic"/>
              <a:cs typeface="Century Gothic"/>
              <a:sym typeface="Century Gothic"/>
            </a:endParaRPr>
          </a:p>
        </p:txBody>
      </p:sp>
      <p:sp>
        <p:nvSpPr>
          <p:cNvPr id="188" name="Google Shape;188;p24"/>
          <p:cNvSpPr txBox="1"/>
          <p:nvPr/>
        </p:nvSpPr>
        <p:spPr>
          <a:xfrm>
            <a:off x="104350" y="400325"/>
            <a:ext cx="50199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Listening, Attention and Understanding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Mostly able to pay attention for a fair amount of time. Understand a range of questions. Begin to attentively listen to stories.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Speaking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 able to start and continue a conversation, express a point of view and debate with others. Use longer sentences of four to six words. Use a wider range of vocabulary. Develop communication and pronunciation but still with some errors. Know several songs and rhymes. Talk in some detail about books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read. Tell a long story. </a:t>
            </a:r>
            <a:endParaRPr sz="1000">
              <a:solidFill>
                <a:schemeClr val="dk1"/>
              </a:solidFill>
              <a:latin typeface="Century Gothic"/>
              <a:ea typeface="Century Gothic"/>
              <a:cs typeface="Century Gothic"/>
              <a:sym typeface="Century Gothic"/>
            </a:endParaRPr>
          </a:p>
        </p:txBody>
      </p:sp>
      <p:sp>
        <p:nvSpPr>
          <p:cNvPr id="189" name="Google Shape;189;p24"/>
          <p:cNvSpPr txBox="1"/>
          <p:nvPr/>
        </p:nvSpPr>
        <p:spPr>
          <a:xfrm>
            <a:off x="6876950" y="1855975"/>
            <a:ext cx="3694800" cy="23397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Fine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Show a preference for a dominant hand. Use a comfortable grip with good control when holding pens and pencils.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Gross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Skip, hop, stand on one leg and hold a pose. Use a range of large-muscle movements. Begin to negotiate space. Start taking part in some group activities which they make up. Collaborate to manage large items. Recognise some safety considerations.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Personal Care*</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Independent in meeting their own care needs. Make healthy choices about food, drink, activity and toothbrushing.</a:t>
            </a:r>
            <a:endParaRPr sz="1000">
              <a:solidFill>
                <a:schemeClr val="dk1"/>
              </a:solidFill>
              <a:latin typeface="Century Gothic"/>
              <a:ea typeface="Century Gothic"/>
              <a:cs typeface="Century Gothic"/>
              <a:sym typeface="Century Gothic"/>
            </a:endParaRPr>
          </a:p>
        </p:txBody>
      </p:sp>
      <p:sp>
        <p:nvSpPr>
          <p:cNvPr id="190" name="Google Shape;190;p24"/>
          <p:cNvSpPr txBox="1"/>
          <p:nvPr/>
        </p:nvSpPr>
        <p:spPr>
          <a:xfrm>
            <a:off x="6230500" y="4366175"/>
            <a:ext cx="4341300" cy="20319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Comprehension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Engage in extended conversations about stories, learning new vocabulary.</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Word Reading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their phonological awareness, so that they can: spot and suggest rhymes and count or clap syllables in a word and recognise words with the same initial sound.</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Writing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Intentional mark making with ascribed meaning. Write strings of letters. Write initial sounds for some words. Write/match some of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own name. Some letters are recognisable.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endParaRPr sz="1000">
              <a:solidFill>
                <a:schemeClr val="dk1"/>
              </a:solidFill>
              <a:latin typeface="Century Gothic"/>
              <a:ea typeface="Century Gothic"/>
              <a:cs typeface="Century Gothic"/>
              <a:sym typeface="Century Gothic"/>
            </a:endParaRPr>
          </a:p>
        </p:txBody>
      </p:sp>
      <p:sp>
        <p:nvSpPr>
          <p:cNvPr id="191" name="Google Shape;191;p24"/>
          <p:cNvSpPr txBox="1"/>
          <p:nvPr/>
        </p:nvSpPr>
        <p:spPr>
          <a:xfrm>
            <a:off x="3635925" y="6202300"/>
            <a:ext cx="74343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Shape, Space and Measure*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a:t>
            </a:r>
            <a:r>
              <a:rPr lang="en" sz="1000">
                <a:solidFill>
                  <a:schemeClr val="dk1"/>
                </a:solidFill>
                <a:latin typeface="Century Gothic"/>
                <a:ea typeface="Century Gothic"/>
                <a:cs typeface="Century Gothic"/>
                <a:sym typeface="Century Gothic"/>
              </a:rPr>
              <a:t>   Describe a familiar route. Discuss routes and locations, using words like ‘in front of’ and ‘behind’. Explore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2D/3D shapes using language: sides, corners, straight, flat.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a:solidFill>
                <a:schemeClr val="dk1"/>
              </a:solidFill>
              <a:latin typeface="Century Gothic"/>
              <a:ea typeface="Century Gothic"/>
              <a:cs typeface="Century Gothic"/>
              <a:sym typeface="Century Gothic"/>
            </a:endParaRPr>
          </a:p>
        </p:txBody>
      </p:sp>
      <p:sp>
        <p:nvSpPr>
          <p:cNvPr id="192" name="Google Shape;192;p24"/>
          <p:cNvSpPr txBox="1"/>
          <p:nvPr/>
        </p:nvSpPr>
        <p:spPr>
          <a:xfrm>
            <a:off x="104350" y="4891700"/>
            <a:ext cx="4341300" cy="233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Past and Present</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make sense of own life-story and family history. </a:t>
            </a:r>
            <a:endParaRPr sz="12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People, Cultures and Communities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Value self as an individual. Know there are different countries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and talk about differences experienced or seen. </a:t>
            </a:r>
            <a:endParaRPr sz="12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The Natural World</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Talk about differences between materials and changes they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notice. Understand the key features of some life cycles.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Talk about what they see, using a wide vocabulary.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Technology*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Knows that info can be retrieved from digital devices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and the internet. Plays with a range of materials to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learn cause and effect.</a:t>
            </a:r>
            <a:endParaRPr sz="1200">
              <a:solidFill>
                <a:schemeClr val="dk1"/>
              </a:solidFill>
              <a:latin typeface="Century Gothic"/>
              <a:ea typeface="Century Gothic"/>
              <a:cs typeface="Century Gothic"/>
              <a:sym typeface="Century Gothic"/>
            </a:endParaRPr>
          </a:p>
        </p:txBody>
      </p:sp>
      <p:sp>
        <p:nvSpPr>
          <p:cNvPr id="193" name="Google Shape;193;p24"/>
          <p:cNvSpPr txBox="1"/>
          <p:nvPr/>
        </p:nvSpPr>
        <p:spPr>
          <a:xfrm>
            <a:off x="104350" y="2599625"/>
            <a:ext cx="3791400" cy="172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Creating with Materials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their own ideas and choose materials. Show different emotions in drawings/paintings. Explore colour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and mixing.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Being Imaginative and Expressive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develop complex stories in small world.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Remember and sing many songs and rhymes by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heart. Sing the melodic shape of familiar songs.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Create own songs, or improvise around one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they know. </a:t>
            </a:r>
            <a:endParaRPr sz="1000">
              <a:solidFill>
                <a:schemeClr val="dk1"/>
              </a:solidFill>
              <a:latin typeface="Century Gothic"/>
              <a:ea typeface="Century Gothic"/>
              <a:cs typeface="Century Gothic"/>
              <a:sym typeface="Century Gothic"/>
            </a:endParaRPr>
          </a:p>
        </p:txBody>
      </p:sp>
      <p:sp>
        <p:nvSpPr>
          <p:cNvPr id="194" name="Google Shape;194;p24"/>
          <p:cNvSpPr txBox="1"/>
          <p:nvPr/>
        </p:nvSpPr>
        <p:spPr>
          <a:xfrm>
            <a:off x="4015225" y="4961000"/>
            <a:ext cx="27405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              Numbers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Recite numbers past 5.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Show ‘finger numbers’ up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to 5. Experiment with own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symbols, marks &amp;  numerals.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Link numerals and amounts.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Solve real world maths problems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with numbers up to 5. </a:t>
            </a:r>
            <a:endParaRPr sz="1000">
              <a:solidFill>
                <a:schemeClr val="dk1"/>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Google Shape;199;p25"/>
          <p:cNvPicPr preferRelativeResize="0"/>
          <p:nvPr/>
        </p:nvPicPr>
        <p:blipFill>
          <a:blip r:embed="rId3">
            <a:alphaModFix/>
          </a:blip>
          <a:stretch>
            <a:fillRect/>
          </a:stretch>
        </p:blipFill>
        <p:spPr>
          <a:xfrm>
            <a:off x="12575" y="22488"/>
            <a:ext cx="10664179" cy="7517125"/>
          </a:xfrm>
          <a:prstGeom prst="rect">
            <a:avLst/>
          </a:prstGeom>
          <a:noFill/>
          <a:ln>
            <a:noFill/>
          </a:ln>
        </p:spPr>
      </p:pic>
      <p:sp>
        <p:nvSpPr>
          <p:cNvPr id="200" name="Google Shape;200;p25"/>
          <p:cNvSpPr/>
          <p:nvPr/>
        </p:nvSpPr>
        <p:spPr>
          <a:xfrm rot="-1724082">
            <a:off x="4303286" y="1910598"/>
            <a:ext cx="1048976" cy="80353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Communication and</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 Language</a:t>
            </a:r>
            <a:endParaRPr sz="800">
              <a:solidFill>
                <a:srgbClr val="FFFFFF"/>
              </a:solidFill>
              <a:latin typeface="Century Gothic"/>
              <a:ea typeface="Century Gothic"/>
              <a:cs typeface="Century Gothic"/>
              <a:sym typeface="Century Gothic"/>
            </a:endParaRPr>
          </a:p>
        </p:txBody>
      </p:sp>
      <p:sp>
        <p:nvSpPr>
          <p:cNvPr id="201" name="Google Shape;201;p25"/>
          <p:cNvSpPr/>
          <p:nvPr/>
        </p:nvSpPr>
        <p:spPr>
          <a:xfrm rot="-4735285">
            <a:off x="3746250" y="2657353"/>
            <a:ext cx="1049151" cy="803454"/>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Expressive Art and </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Design</a:t>
            </a:r>
            <a:endParaRPr sz="800">
              <a:solidFill>
                <a:srgbClr val="FFFFFF"/>
              </a:solidFill>
              <a:latin typeface="Century Gothic"/>
              <a:ea typeface="Century Gothic"/>
              <a:cs typeface="Century Gothic"/>
              <a:sym typeface="Century Gothic"/>
            </a:endParaRPr>
          </a:p>
        </p:txBody>
      </p:sp>
      <p:sp>
        <p:nvSpPr>
          <p:cNvPr id="202" name="Google Shape;202;p25"/>
          <p:cNvSpPr/>
          <p:nvPr/>
        </p:nvSpPr>
        <p:spPr>
          <a:xfrm rot="1574556">
            <a:off x="5217204" y="1910558"/>
            <a:ext cx="1048911" cy="80352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Personal, Social and Emotional Dev.</a:t>
            </a:r>
            <a:endParaRPr sz="800">
              <a:solidFill>
                <a:srgbClr val="FFFFFF"/>
              </a:solidFill>
              <a:latin typeface="Century Gothic"/>
              <a:ea typeface="Century Gothic"/>
              <a:cs typeface="Century Gothic"/>
              <a:sym typeface="Century Gothic"/>
            </a:endParaRPr>
          </a:p>
        </p:txBody>
      </p:sp>
      <p:sp>
        <p:nvSpPr>
          <p:cNvPr id="203" name="Google Shape;203;p25"/>
          <p:cNvSpPr/>
          <p:nvPr/>
        </p:nvSpPr>
        <p:spPr>
          <a:xfrm rot="10799017">
            <a:off x="4765836" y="4016926"/>
            <a:ext cx="1049100" cy="80340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Mathematics</a:t>
            </a:r>
            <a:endParaRPr sz="800">
              <a:solidFill>
                <a:srgbClr val="FFFFFF"/>
              </a:solidFill>
              <a:latin typeface="Century Gothic"/>
              <a:ea typeface="Century Gothic"/>
              <a:cs typeface="Century Gothic"/>
              <a:sym typeface="Century Gothic"/>
            </a:endParaRPr>
          </a:p>
        </p:txBody>
      </p:sp>
      <p:sp>
        <p:nvSpPr>
          <p:cNvPr id="204" name="Google Shape;204;p25"/>
          <p:cNvSpPr/>
          <p:nvPr/>
        </p:nvSpPr>
        <p:spPr>
          <a:xfrm rot="4686124">
            <a:off x="5851087" y="2620188"/>
            <a:ext cx="1049139" cy="803487"/>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Physical Development</a:t>
            </a:r>
            <a:endParaRPr sz="800">
              <a:solidFill>
                <a:srgbClr val="FFFFFF"/>
              </a:solidFill>
              <a:latin typeface="Century Gothic"/>
              <a:ea typeface="Century Gothic"/>
              <a:cs typeface="Century Gothic"/>
              <a:sym typeface="Century Gothic"/>
            </a:endParaRPr>
          </a:p>
        </p:txBody>
      </p:sp>
      <p:sp>
        <p:nvSpPr>
          <p:cNvPr id="205" name="Google Shape;205;p25"/>
          <p:cNvSpPr/>
          <p:nvPr/>
        </p:nvSpPr>
        <p:spPr>
          <a:xfrm rot="7640508">
            <a:off x="5593707" y="3582785"/>
            <a:ext cx="1049016" cy="80348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Literacy</a:t>
            </a: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p:txBody>
      </p:sp>
      <p:sp>
        <p:nvSpPr>
          <p:cNvPr id="206" name="Google Shape;206;p25"/>
          <p:cNvSpPr/>
          <p:nvPr/>
        </p:nvSpPr>
        <p:spPr>
          <a:xfrm rot="-7732181">
            <a:off x="3927220" y="3582880"/>
            <a:ext cx="1048839" cy="803285"/>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Understanding the World</a:t>
            </a:r>
            <a:endParaRPr sz="800">
              <a:solidFill>
                <a:srgbClr val="FFFFFF"/>
              </a:solidFill>
              <a:latin typeface="Century Gothic"/>
              <a:ea typeface="Century Gothic"/>
              <a:cs typeface="Century Gothic"/>
              <a:sym typeface="Century Gothic"/>
            </a:endParaRPr>
          </a:p>
        </p:txBody>
      </p:sp>
      <p:sp>
        <p:nvSpPr>
          <p:cNvPr id="207" name="Google Shape;207;p25"/>
          <p:cNvSpPr/>
          <p:nvPr/>
        </p:nvSpPr>
        <p:spPr>
          <a:xfrm>
            <a:off x="4458325" y="2466875"/>
            <a:ext cx="1664100" cy="1641600"/>
          </a:xfrm>
          <a:prstGeom prst="ellipse">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Reception Summer</a:t>
            </a:r>
            <a:endParaRPr b="1">
              <a:latin typeface="Century Gothic"/>
              <a:ea typeface="Century Gothic"/>
              <a:cs typeface="Century Gothic"/>
              <a:sym typeface="Century Gothic"/>
            </a:endParaRPr>
          </a:p>
        </p:txBody>
      </p:sp>
      <p:pic>
        <p:nvPicPr>
          <p:cNvPr id="208" name="Google Shape;208;p25"/>
          <p:cNvPicPr preferRelativeResize="0"/>
          <p:nvPr/>
        </p:nvPicPr>
        <p:blipFill rotWithShape="1">
          <a:blip r:embed="rId4">
            <a:alphaModFix/>
          </a:blip>
          <a:srcRect l="16138" t="25933" r="16448" b="33399"/>
          <a:stretch/>
        </p:blipFill>
        <p:spPr>
          <a:xfrm>
            <a:off x="4643551" y="2737999"/>
            <a:ext cx="1293618" cy="842100"/>
          </a:xfrm>
          <a:prstGeom prst="rect">
            <a:avLst/>
          </a:prstGeom>
          <a:noFill/>
          <a:ln>
            <a:noFill/>
          </a:ln>
        </p:spPr>
      </p:pic>
      <p:sp>
        <p:nvSpPr>
          <p:cNvPr id="209" name="Google Shape;209;p25"/>
          <p:cNvSpPr txBox="1"/>
          <p:nvPr/>
        </p:nvSpPr>
        <p:spPr>
          <a:xfrm>
            <a:off x="5388125" y="44925"/>
            <a:ext cx="5186400" cy="15699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Self Regulation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Identify and moderate their own feelings socially and emotionally and consider the feelings of others. Set and work towards simple goals. Control their immediate impulses when appropriate. Give focused attention to what the teacher says.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Managing Self</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Show resilience and perseverance in times of challenge. Manage their own needs. Know and talk about factors that support their overall health/wellbeing.</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Building Relationships</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Build constructive, respectful relationships. Show sensitivity to others. Take turns. </a:t>
            </a:r>
            <a:endParaRPr sz="1000">
              <a:solidFill>
                <a:schemeClr val="dk1"/>
              </a:solidFill>
              <a:latin typeface="Century Gothic"/>
              <a:ea typeface="Century Gothic"/>
              <a:cs typeface="Century Gothic"/>
              <a:sym typeface="Century Gothic"/>
            </a:endParaRPr>
          </a:p>
        </p:txBody>
      </p:sp>
      <p:sp>
        <p:nvSpPr>
          <p:cNvPr id="210" name="Google Shape;210;p25"/>
          <p:cNvSpPr txBox="1"/>
          <p:nvPr/>
        </p:nvSpPr>
        <p:spPr>
          <a:xfrm>
            <a:off x="104350" y="372550"/>
            <a:ext cx="50199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Listening, Attention and Understanding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Understand how to listen carefully to others with attention. Confidently ask questions to find out more and extend understanding. Hold conversation when engaged in back-and-forth exchanges with their teacher and peers.</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Speaking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Present to a group using well articulated sentences and detailed descriptions. Express their ideas and feelings about their experiences using full sentences, including use of past, present and future tenses. Join ideas together using connectives. Use rich vocabulary in different contexts. </a:t>
            </a:r>
            <a:endParaRPr sz="1000">
              <a:solidFill>
                <a:schemeClr val="dk1"/>
              </a:solidFill>
              <a:latin typeface="Century Gothic"/>
              <a:ea typeface="Century Gothic"/>
              <a:cs typeface="Century Gothic"/>
              <a:sym typeface="Century Gothic"/>
            </a:endParaRPr>
          </a:p>
        </p:txBody>
      </p:sp>
      <p:sp>
        <p:nvSpPr>
          <p:cNvPr id="211" name="Google Shape;211;p25"/>
          <p:cNvSpPr txBox="1"/>
          <p:nvPr/>
        </p:nvSpPr>
        <p:spPr>
          <a:xfrm>
            <a:off x="6876950" y="2193200"/>
            <a:ext cx="3694800" cy="17238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Fine Motor</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 foundations of a handwriting style which is fast, accurate and efficient. Use a range of small tools, including scissors, paint brushes and cutlery.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Gross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Further develop and refine a range of ball skills. Use core muscle strength to achieve a good posture when sitting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at a table or sitting on the floor. Combine different movements with ease and fluency. Confidently and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safely use a range of large and small apparatus. </a:t>
            </a:r>
            <a:endParaRPr sz="1000">
              <a:solidFill>
                <a:schemeClr val="dk1"/>
              </a:solidFill>
              <a:latin typeface="Century Gothic"/>
              <a:ea typeface="Century Gothic"/>
              <a:cs typeface="Century Gothic"/>
              <a:sym typeface="Century Gothic"/>
            </a:endParaRPr>
          </a:p>
        </p:txBody>
      </p:sp>
      <p:sp>
        <p:nvSpPr>
          <p:cNvPr id="212" name="Google Shape;212;p25"/>
          <p:cNvSpPr txBox="1"/>
          <p:nvPr/>
        </p:nvSpPr>
        <p:spPr>
          <a:xfrm>
            <a:off x="6058900" y="4293725"/>
            <a:ext cx="4512900" cy="21858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Comprehension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Re-read books to build up their confidence in word reading, their fluency and their understanding and enjoyment.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Word Reading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Read words which include set 1+2 sounds. Read longer words. Read simple phrases and sentences. Read some set 1+2 tricky words. </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Writing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Write words which include set 1+2 sounds. Write longer words.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Words are phonetically plausible. Write some set 1+2 tricky words.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Write sentences which can be read back and by others. Begin to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use capital letter and full stop. Read sentence back to check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for accuracy and sense. All letters are correctly formed.</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endParaRPr sz="1000">
              <a:solidFill>
                <a:schemeClr val="dk1"/>
              </a:solidFill>
              <a:latin typeface="Century Gothic"/>
              <a:ea typeface="Century Gothic"/>
              <a:cs typeface="Century Gothic"/>
              <a:sym typeface="Century Gothic"/>
            </a:endParaRPr>
          </a:p>
        </p:txBody>
      </p:sp>
      <p:sp>
        <p:nvSpPr>
          <p:cNvPr id="213" name="Google Shape;213;p25"/>
          <p:cNvSpPr txBox="1"/>
          <p:nvPr/>
        </p:nvSpPr>
        <p:spPr>
          <a:xfrm>
            <a:off x="3536600" y="6202300"/>
            <a:ext cx="72288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Number Patterns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           Compare numbers. Understand the one more/one less relationship between numbers.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Shape, Space and Measure*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     Compose and decompose shapes (recognise shapes have other shapes within it). Continue and create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   repeating patterns. Compare length, weight and capacity. </a:t>
            </a:r>
            <a:endParaRPr sz="1000">
              <a:solidFill>
                <a:schemeClr val="dk1"/>
              </a:solidFill>
              <a:latin typeface="Century Gothic"/>
              <a:ea typeface="Century Gothic"/>
              <a:cs typeface="Century Gothic"/>
              <a:sym typeface="Century Gothic"/>
            </a:endParaRPr>
          </a:p>
        </p:txBody>
      </p:sp>
      <p:sp>
        <p:nvSpPr>
          <p:cNvPr id="214" name="Google Shape;214;p25"/>
          <p:cNvSpPr txBox="1"/>
          <p:nvPr/>
        </p:nvSpPr>
        <p:spPr>
          <a:xfrm>
            <a:off x="104350" y="4698750"/>
            <a:ext cx="4341300" cy="2801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Past and Present</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Comment on familiar situations in the past. Compare &amp; contrast characters from stories &amp; figures from the past.</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People, Cultures and Communities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Draw information from a simple map. Understand that some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places are special to members of their community. Recognise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that people have different beliefs &amp; celebrate special times in different ways. Recognise some similarities &amp; differences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between life in this country and others and between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environments.</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The Natural World</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Explore the natural world around them, making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observations and drawing animals &amp; plants. Understand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effects of changing seasons on the natural world.</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Technology*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digital literacy skills to interact with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technology. Use the internet to retrieve info. </a:t>
            </a:r>
            <a:endParaRPr sz="1000">
              <a:solidFill>
                <a:schemeClr val="dk1"/>
              </a:solidFill>
              <a:latin typeface="Century Gothic"/>
              <a:ea typeface="Century Gothic"/>
              <a:cs typeface="Century Gothic"/>
              <a:sym typeface="Century Gothic"/>
            </a:endParaRPr>
          </a:p>
        </p:txBody>
      </p:sp>
      <p:sp>
        <p:nvSpPr>
          <p:cNvPr id="215" name="Google Shape;215;p25"/>
          <p:cNvSpPr txBox="1"/>
          <p:nvPr/>
        </p:nvSpPr>
        <p:spPr>
          <a:xfrm>
            <a:off x="104350" y="2532675"/>
            <a:ext cx="3791400" cy="1877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Creating with Materials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Create collaboratively, sharing ideas, resources &amp; skills. Construct with a plan in mind, reflecting on the outcome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and making alterations/improvements. Explore, use and refine a variety of artistic effects to express their ideas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and feelings.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Being Imaginative and Expressive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Talk about dance and performance art,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expressing their feelings and responses.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Explore and engage in music making and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dance, performing solo or in groups.</a:t>
            </a:r>
            <a:endParaRPr sz="1000">
              <a:solidFill>
                <a:schemeClr val="dk1"/>
              </a:solidFill>
              <a:latin typeface="Century Gothic"/>
              <a:ea typeface="Century Gothic"/>
              <a:cs typeface="Century Gothic"/>
              <a:sym typeface="Century Gothic"/>
            </a:endParaRPr>
          </a:p>
        </p:txBody>
      </p:sp>
      <p:sp>
        <p:nvSpPr>
          <p:cNvPr id="216" name="Google Shape;216;p25"/>
          <p:cNvSpPr txBox="1"/>
          <p:nvPr/>
        </p:nvSpPr>
        <p:spPr>
          <a:xfrm>
            <a:off x="4048400" y="4960525"/>
            <a:ext cx="27834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              Numbers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Count objects, actions &amp;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sounds. Subitise. Link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numerals with its cardinal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value. Count beyond 20.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Explore the composition of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numbers to 10. Automatically recall</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number bonds for numbers 0–10. </a:t>
            </a:r>
            <a:endParaRPr sz="1000">
              <a:solidFill>
                <a:schemeClr val="dk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p:nvPr/>
        </p:nvSpPr>
        <p:spPr>
          <a:xfrm>
            <a:off x="25" y="3303900"/>
            <a:ext cx="106893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5000">
                <a:latin typeface="Century Gothic"/>
                <a:ea typeface="Century Gothic"/>
                <a:cs typeface="Century Gothic"/>
                <a:sym typeface="Century Gothic"/>
              </a:rPr>
              <a:t>Baseline Checkpoint Overview</a:t>
            </a:r>
            <a:endParaRPr sz="5000">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5"/>
          <p:cNvPicPr preferRelativeResize="0"/>
          <p:nvPr/>
        </p:nvPicPr>
        <p:blipFill>
          <a:blip r:embed="rId3">
            <a:alphaModFix/>
          </a:blip>
          <a:stretch>
            <a:fillRect/>
          </a:stretch>
        </p:blipFill>
        <p:spPr>
          <a:xfrm>
            <a:off x="12575" y="22488"/>
            <a:ext cx="10664179" cy="7517125"/>
          </a:xfrm>
          <a:prstGeom prst="rect">
            <a:avLst/>
          </a:prstGeom>
          <a:noFill/>
          <a:ln>
            <a:noFill/>
          </a:ln>
        </p:spPr>
      </p:pic>
      <p:sp>
        <p:nvSpPr>
          <p:cNvPr id="65" name="Google Shape;65;p15"/>
          <p:cNvSpPr/>
          <p:nvPr/>
        </p:nvSpPr>
        <p:spPr>
          <a:xfrm rot="-1724082">
            <a:off x="4303286" y="1910598"/>
            <a:ext cx="1048976" cy="80353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Communication and</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 Language</a:t>
            </a:r>
            <a:endParaRPr sz="800">
              <a:solidFill>
                <a:srgbClr val="FFFFFF"/>
              </a:solidFill>
              <a:latin typeface="Century Gothic"/>
              <a:ea typeface="Century Gothic"/>
              <a:cs typeface="Century Gothic"/>
              <a:sym typeface="Century Gothic"/>
            </a:endParaRPr>
          </a:p>
        </p:txBody>
      </p:sp>
      <p:sp>
        <p:nvSpPr>
          <p:cNvPr id="66" name="Google Shape;66;p15"/>
          <p:cNvSpPr/>
          <p:nvPr/>
        </p:nvSpPr>
        <p:spPr>
          <a:xfrm rot="-4735285">
            <a:off x="3746250" y="2657353"/>
            <a:ext cx="1049151" cy="803454"/>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Expressive Art and </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Design</a:t>
            </a:r>
            <a:endParaRPr sz="800">
              <a:solidFill>
                <a:srgbClr val="FFFFFF"/>
              </a:solidFill>
              <a:latin typeface="Century Gothic"/>
              <a:ea typeface="Century Gothic"/>
              <a:cs typeface="Century Gothic"/>
              <a:sym typeface="Century Gothic"/>
            </a:endParaRPr>
          </a:p>
        </p:txBody>
      </p:sp>
      <p:sp>
        <p:nvSpPr>
          <p:cNvPr id="67" name="Google Shape;67;p15"/>
          <p:cNvSpPr/>
          <p:nvPr/>
        </p:nvSpPr>
        <p:spPr>
          <a:xfrm rot="1574556">
            <a:off x="5217204" y="1910558"/>
            <a:ext cx="1048911" cy="80352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Personal, Social and Emotional Dev.</a:t>
            </a:r>
            <a:endParaRPr sz="800">
              <a:solidFill>
                <a:srgbClr val="FFFFFF"/>
              </a:solidFill>
              <a:latin typeface="Century Gothic"/>
              <a:ea typeface="Century Gothic"/>
              <a:cs typeface="Century Gothic"/>
              <a:sym typeface="Century Gothic"/>
            </a:endParaRPr>
          </a:p>
        </p:txBody>
      </p:sp>
      <p:sp>
        <p:nvSpPr>
          <p:cNvPr id="68" name="Google Shape;68;p15"/>
          <p:cNvSpPr/>
          <p:nvPr/>
        </p:nvSpPr>
        <p:spPr>
          <a:xfrm rot="10799017">
            <a:off x="4765836" y="4016926"/>
            <a:ext cx="1049100" cy="80340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Mathematics</a:t>
            </a:r>
            <a:endParaRPr sz="800">
              <a:solidFill>
                <a:srgbClr val="FFFFFF"/>
              </a:solidFill>
              <a:latin typeface="Century Gothic"/>
              <a:ea typeface="Century Gothic"/>
              <a:cs typeface="Century Gothic"/>
              <a:sym typeface="Century Gothic"/>
            </a:endParaRPr>
          </a:p>
        </p:txBody>
      </p:sp>
      <p:sp>
        <p:nvSpPr>
          <p:cNvPr id="69" name="Google Shape;69;p15"/>
          <p:cNvSpPr/>
          <p:nvPr/>
        </p:nvSpPr>
        <p:spPr>
          <a:xfrm rot="4686124">
            <a:off x="5851087" y="2620188"/>
            <a:ext cx="1049139" cy="803487"/>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Physical Development</a:t>
            </a:r>
            <a:endParaRPr sz="800">
              <a:solidFill>
                <a:srgbClr val="FFFFFF"/>
              </a:solidFill>
              <a:latin typeface="Century Gothic"/>
              <a:ea typeface="Century Gothic"/>
              <a:cs typeface="Century Gothic"/>
              <a:sym typeface="Century Gothic"/>
            </a:endParaRPr>
          </a:p>
        </p:txBody>
      </p:sp>
      <p:sp>
        <p:nvSpPr>
          <p:cNvPr id="70" name="Google Shape;70;p15"/>
          <p:cNvSpPr/>
          <p:nvPr/>
        </p:nvSpPr>
        <p:spPr>
          <a:xfrm rot="7640508">
            <a:off x="5593707" y="3582785"/>
            <a:ext cx="1049016" cy="80348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Literacy</a:t>
            </a: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p:txBody>
      </p:sp>
      <p:sp>
        <p:nvSpPr>
          <p:cNvPr id="71" name="Google Shape;71;p15"/>
          <p:cNvSpPr/>
          <p:nvPr/>
        </p:nvSpPr>
        <p:spPr>
          <a:xfrm rot="-7732181">
            <a:off x="3927220" y="3582880"/>
            <a:ext cx="1048839" cy="803285"/>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Understanding the World</a:t>
            </a:r>
            <a:endParaRPr sz="800">
              <a:solidFill>
                <a:srgbClr val="FFFFFF"/>
              </a:solidFill>
              <a:latin typeface="Century Gothic"/>
              <a:ea typeface="Century Gothic"/>
              <a:cs typeface="Century Gothic"/>
              <a:sym typeface="Century Gothic"/>
            </a:endParaRPr>
          </a:p>
        </p:txBody>
      </p:sp>
      <p:sp>
        <p:nvSpPr>
          <p:cNvPr id="72" name="Google Shape;72;p15"/>
          <p:cNvSpPr/>
          <p:nvPr/>
        </p:nvSpPr>
        <p:spPr>
          <a:xfrm>
            <a:off x="4458325" y="2466875"/>
            <a:ext cx="1664100" cy="1641600"/>
          </a:xfrm>
          <a:prstGeom prst="ellipse">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Nursery </a:t>
            </a: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Baseline</a:t>
            </a:r>
            <a:endParaRPr b="1">
              <a:latin typeface="Century Gothic"/>
              <a:ea typeface="Century Gothic"/>
              <a:cs typeface="Century Gothic"/>
              <a:sym typeface="Century Gothic"/>
            </a:endParaRPr>
          </a:p>
        </p:txBody>
      </p:sp>
      <p:pic>
        <p:nvPicPr>
          <p:cNvPr id="73" name="Google Shape;73;p15"/>
          <p:cNvPicPr preferRelativeResize="0"/>
          <p:nvPr/>
        </p:nvPicPr>
        <p:blipFill rotWithShape="1">
          <a:blip r:embed="rId4">
            <a:alphaModFix/>
          </a:blip>
          <a:srcRect l="16138" t="25933" r="16448" b="33399"/>
          <a:stretch/>
        </p:blipFill>
        <p:spPr>
          <a:xfrm>
            <a:off x="4643551" y="2737999"/>
            <a:ext cx="1293618" cy="842100"/>
          </a:xfrm>
          <a:prstGeom prst="rect">
            <a:avLst/>
          </a:prstGeom>
          <a:noFill/>
          <a:ln>
            <a:noFill/>
          </a:ln>
        </p:spPr>
      </p:pic>
      <p:sp>
        <p:nvSpPr>
          <p:cNvPr id="74" name="Google Shape;74;p15"/>
          <p:cNvSpPr txBox="1"/>
          <p:nvPr/>
        </p:nvSpPr>
        <p:spPr>
          <a:xfrm>
            <a:off x="5344675" y="115525"/>
            <a:ext cx="5153400" cy="139140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Develop </a:t>
            </a:r>
            <a:r>
              <a:rPr lang="en" b="1">
                <a:solidFill>
                  <a:schemeClr val="dk1"/>
                </a:solidFill>
                <a:latin typeface="Century Gothic"/>
                <a:ea typeface="Century Gothic"/>
                <a:cs typeface="Century Gothic"/>
                <a:sym typeface="Century Gothic"/>
              </a:rPr>
              <a:t>friendships</a:t>
            </a:r>
            <a:r>
              <a:rPr lang="en">
                <a:solidFill>
                  <a:schemeClr val="dk1"/>
                </a:solidFill>
                <a:latin typeface="Century Gothic"/>
                <a:ea typeface="Century Gothic"/>
                <a:cs typeface="Century Gothic"/>
                <a:sym typeface="Century Gothic"/>
              </a:rPr>
              <a:t> with children. Notice and ask </a:t>
            </a:r>
            <a:r>
              <a:rPr lang="en" b="1">
                <a:solidFill>
                  <a:schemeClr val="dk1"/>
                </a:solidFill>
                <a:latin typeface="Century Gothic"/>
                <a:ea typeface="Century Gothic"/>
                <a:cs typeface="Century Gothic"/>
                <a:sym typeface="Century Gothic"/>
              </a:rPr>
              <a:t>questions about others</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Begin</a:t>
            </a:r>
            <a:r>
              <a:rPr lang="en">
                <a:solidFill>
                  <a:schemeClr val="dk1"/>
                </a:solidFill>
                <a:latin typeface="Century Gothic"/>
                <a:ea typeface="Century Gothic"/>
                <a:cs typeface="Century Gothic"/>
                <a:sym typeface="Century Gothic"/>
              </a:rPr>
              <a:t> to </a:t>
            </a:r>
            <a:r>
              <a:rPr lang="en" b="1">
                <a:solidFill>
                  <a:schemeClr val="dk1"/>
                </a:solidFill>
                <a:latin typeface="Century Gothic"/>
                <a:ea typeface="Century Gothic"/>
                <a:cs typeface="Century Gothic"/>
                <a:sym typeface="Century Gothic"/>
              </a:rPr>
              <a:t>show control </a:t>
            </a:r>
            <a:r>
              <a:rPr lang="en">
                <a:solidFill>
                  <a:schemeClr val="dk1"/>
                </a:solidFill>
                <a:latin typeface="Century Gothic"/>
                <a:ea typeface="Century Gothic"/>
                <a:cs typeface="Century Gothic"/>
                <a:sym typeface="Century Gothic"/>
              </a:rPr>
              <a:t>over self. </a:t>
            </a:r>
            <a:r>
              <a:rPr lang="en" b="1">
                <a:solidFill>
                  <a:schemeClr val="dk1"/>
                </a:solidFill>
                <a:latin typeface="Century Gothic"/>
                <a:ea typeface="Century Gothic"/>
                <a:cs typeface="Century Gothic"/>
                <a:sym typeface="Century Gothic"/>
              </a:rPr>
              <a:t>Manages transitions </a:t>
            </a:r>
            <a:r>
              <a:rPr lang="en">
                <a:solidFill>
                  <a:schemeClr val="dk1"/>
                </a:solidFill>
                <a:latin typeface="Century Gothic"/>
                <a:ea typeface="Century Gothic"/>
                <a:cs typeface="Century Gothic"/>
                <a:sym typeface="Century Gothic"/>
              </a:rPr>
              <a:t>from home to nursery </a:t>
            </a:r>
            <a:r>
              <a:rPr lang="en" b="1">
                <a:solidFill>
                  <a:schemeClr val="dk1"/>
                </a:solidFill>
                <a:latin typeface="Century Gothic"/>
                <a:ea typeface="Century Gothic"/>
                <a:cs typeface="Century Gothic"/>
                <a:sym typeface="Century Gothic"/>
              </a:rPr>
              <a:t>with support.</a:t>
            </a:r>
            <a:r>
              <a:rPr lang="en">
                <a:solidFill>
                  <a:schemeClr val="dk1"/>
                </a:solidFill>
                <a:latin typeface="Century Gothic"/>
                <a:ea typeface="Century Gothic"/>
                <a:cs typeface="Century Gothic"/>
                <a:sym typeface="Century Gothic"/>
              </a:rPr>
              <a:t> Increasingly able to t</a:t>
            </a:r>
            <a:r>
              <a:rPr lang="en" b="1">
                <a:solidFill>
                  <a:schemeClr val="dk1"/>
                </a:solidFill>
                <a:latin typeface="Century Gothic"/>
                <a:ea typeface="Century Gothic"/>
                <a:cs typeface="Century Gothic"/>
                <a:sym typeface="Century Gothic"/>
              </a:rPr>
              <a:t>alk about </a:t>
            </a:r>
            <a:r>
              <a:rPr lang="en">
                <a:solidFill>
                  <a:schemeClr val="dk1"/>
                </a:solidFill>
                <a:latin typeface="Century Gothic"/>
                <a:ea typeface="Century Gothic"/>
                <a:cs typeface="Century Gothic"/>
                <a:sym typeface="Century Gothic"/>
              </a:rPr>
              <a:t>and </a:t>
            </a:r>
            <a:r>
              <a:rPr lang="en" b="1">
                <a:solidFill>
                  <a:schemeClr val="dk1"/>
                </a:solidFill>
                <a:latin typeface="Century Gothic"/>
                <a:ea typeface="Century Gothic"/>
                <a:cs typeface="Century Gothic"/>
                <a:sym typeface="Century Gothic"/>
              </a:rPr>
              <a:t>manage their emotions</a:t>
            </a:r>
            <a:r>
              <a:rPr lang="en">
                <a:solidFill>
                  <a:schemeClr val="dk1"/>
                </a:solidFill>
                <a:latin typeface="Century Gothic"/>
                <a:ea typeface="Century Gothic"/>
                <a:cs typeface="Century Gothic"/>
                <a:sym typeface="Century Gothic"/>
              </a:rPr>
              <a:t>.</a:t>
            </a:r>
            <a:endParaRPr>
              <a:solidFill>
                <a:srgbClr val="FFFFFF"/>
              </a:solidFill>
              <a:latin typeface="Century Gothic"/>
              <a:ea typeface="Century Gothic"/>
              <a:cs typeface="Century Gothic"/>
              <a:sym typeface="Century Gothic"/>
            </a:endParaRPr>
          </a:p>
        </p:txBody>
      </p:sp>
      <p:sp>
        <p:nvSpPr>
          <p:cNvPr id="75" name="Google Shape;75;p15"/>
          <p:cNvSpPr txBox="1"/>
          <p:nvPr/>
        </p:nvSpPr>
        <p:spPr>
          <a:xfrm>
            <a:off x="180550" y="214375"/>
            <a:ext cx="5019900" cy="188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Start to talk about </a:t>
            </a:r>
            <a:r>
              <a:rPr lang="en" b="1">
                <a:solidFill>
                  <a:schemeClr val="dk1"/>
                </a:solidFill>
                <a:latin typeface="Century Gothic"/>
                <a:ea typeface="Century Gothic"/>
                <a:cs typeface="Century Gothic"/>
                <a:sym typeface="Century Gothic"/>
              </a:rPr>
              <a:t>own feelings</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Developing conversation skills </a:t>
            </a:r>
            <a:r>
              <a:rPr lang="en">
                <a:solidFill>
                  <a:schemeClr val="dk1"/>
                </a:solidFill>
                <a:latin typeface="Century Gothic"/>
                <a:ea typeface="Century Gothic"/>
                <a:cs typeface="Century Gothic"/>
                <a:sym typeface="Century Gothic"/>
              </a:rPr>
              <a:t>but may jump topics. Listen to simple stories and </a:t>
            </a:r>
            <a:r>
              <a:rPr lang="en" b="1">
                <a:solidFill>
                  <a:schemeClr val="dk1"/>
                </a:solidFill>
                <a:latin typeface="Century Gothic"/>
                <a:ea typeface="Century Gothic"/>
                <a:cs typeface="Century Gothic"/>
                <a:sym typeface="Century Gothic"/>
              </a:rPr>
              <a:t>understand what is happening</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Identify</a:t>
            </a:r>
            <a:r>
              <a:rPr lang="en">
                <a:solidFill>
                  <a:schemeClr val="dk1"/>
                </a:solidFill>
                <a:latin typeface="Century Gothic"/>
                <a:ea typeface="Century Gothic"/>
                <a:cs typeface="Century Gothic"/>
                <a:sym typeface="Century Gothic"/>
              </a:rPr>
              <a:t> familiar objects and properties. Understand and act on longer sentences. Understand </a:t>
            </a:r>
            <a:r>
              <a:rPr lang="en" b="1">
                <a:solidFill>
                  <a:schemeClr val="dk1"/>
                </a:solidFill>
                <a:latin typeface="Century Gothic"/>
                <a:ea typeface="Century Gothic"/>
                <a:cs typeface="Century Gothic"/>
                <a:sym typeface="Century Gothic"/>
              </a:rPr>
              <a:t>simple questions </a:t>
            </a:r>
            <a:r>
              <a:rPr lang="en">
                <a:solidFill>
                  <a:schemeClr val="dk1"/>
                </a:solidFill>
                <a:latin typeface="Century Gothic"/>
                <a:ea typeface="Century Gothic"/>
                <a:cs typeface="Century Gothic"/>
                <a:sym typeface="Century Gothic"/>
              </a:rPr>
              <a:t>of who, what, where. Know a few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songs and rhymes</a:t>
            </a:r>
            <a:r>
              <a:rPr lang="en">
                <a:solidFill>
                  <a:schemeClr val="dk1"/>
                </a:solidFill>
                <a:latin typeface="Century Gothic"/>
                <a:ea typeface="Century Gothic"/>
                <a:cs typeface="Century Gothic"/>
                <a:sym typeface="Century Gothic"/>
              </a:rPr>
              <a:t>. </a:t>
            </a:r>
            <a:endParaRPr sz="1500">
              <a:solidFill>
                <a:srgbClr val="FFFFFF"/>
              </a:solidFill>
              <a:latin typeface="Century Gothic"/>
              <a:ea typeface="Century Gothic"/>
              <a:cs typeface="Century Gothic"/>
              <a:sym typeface="Century Gothic"/>
            </a:endParaRPr>
          </a:p>
        </p:txBody>
      </p:sp>
      <p:sp>
        <p:nvSpPr>
          <p:cNvPr id="76" name="Google Shape;76;p15"/>
          <p:cNvSpPr txBox="1"/>
          <p:nvPr/>
        </p:nvSpPr>
        <p:spPr>
          <a:xfrm>
            <a:off x="6876950" y="2000525"/>
            <a:ext cx="3694800" cy="2134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Enjoy </a:t>
            </a:r>
            <a:r>
              <a:rPr lang="en" b="1">
                <a:solidFill>
                  <a:schemeClr val="dk1"/>
                </a:solidFill>
                <a:latin typeface="Century Gothic"/>
                <a:ea typeface="Century Gothic"/>
                <a:cs typeface="Century Gothic"/>
                <a:sym typeface="Century Gothic"/>
              </a:rPr>
              <a:t>starting</a:t>
            </a:r>
            <a:r>
              <a:rPr lang="en">
                <a:solidFill>
                  <a:schemeClr val="dk1"/>
                </a:solidFill>
                <a:latin typeface="Century Gothic"/>
                <a:ea typeface="Century Gothic"/>
                <a:cs typeface="Century Gothic"/>
                <a:sym typeface="Century Gothic"/>
              </a:rPr>
              <a:t> to </a:t>
            </a:r>
            <a:r>
              <a:rPr lang="en" b="1">
                <a:solidFill>
                  <a:schemeClr val="dk1"/>
                </a:solidFill>
                <a:latin typeface="Century Gothic"/>
                <a:ea typeface="Century Gothic"/>
                <a:cs typeface="Century Gothic"/>
                <a:sym typeface="Century Gothic"/>
              </a:rPr>
              <a:t>kick</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throw</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catch</a:t>
            </a:r>
            <a:r>
              <a:rPr lang="en">
                <a:solidFill>
                  <a:schemeClr val="dk1"/>
                </a:solidFill>
                <a:latin typeface="Century Gothic"/>
                <a:ea typeface="Century Gothic"/>
                <a:cs typeface="Century Gothic"/>
                <a:sym typeface="Century Gothic"/>
              </a:rPr>
              <a:t> balls. </a:t>
            </a:r>
            <a:r>
              <a:rPr lang="en" b="1">
                <a:solidFill>
                  <a:schemeClr val="dk1"/>
                </a:solidFill>
                <a:latin typeface="Century Gothic"/>
                <a:ea typeface="Century Gothic"/>
                <a:cs typeface="Century Gothic"/>
                <a:sym typeface="Century Gothic"/>
              </a:rPr>
              <a:t>Build independently</a:t>
            </a:r>
            <a:r>
              <a:rPr lang="en">
                <a:solidFill>
                  <a:schemeClr val="dk1"/>
                </a:solidFill>
                <a:latin typeface="Century Gothic"/>
                <a:ea typeface="Century Gothic"/>
                <a:cs typeface="Century Gothic"/>
                <a:sym typeface="Century Gothic"/>
              </a:rPr>
              <a:t> with a range of appropriate resources. </a:t>
            </a:r>
            <a:r>
              <a:rPr lang="en" b="1">
                <a:solidFill>
                  <a:schemeClr val="dk1"/>
                </a:solidFill>
                <a:latin typeface="Century Gothic"/>
                <a:ea typeface="Century Gothic"/>
                <a:cs typeface="Century Gothic"/>
                <a:sym typeface="Century Gothic"/>
              </a:rPr>
              <a:t>Clap</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stamp to music</a:t>
            </a:r>
            <a:r>
              <a:rPr lang="en">
                <a:solidFill>
                  <a:schemeClr val="dk1"/>
                </a:solidFill>
                <a:latin typeface="Century Gothic"/>
                <a:ea typeface="Century Gothic"/>
                <a:cs typeface="Century Gothic"/>
                <a:sym typeface="Century Gothic"/>
              </a:rPr>
              <a:t>. Use l</a:t>
            </a:r>
            <a:r>
              <a:rPr lang="en" b="1">
                <a:solidFill>
                  <a:schemeClr val="dk1"/>
                </a:solidFill>
                <a:latin typeface="Century Gothic"/>
                <a:ea typeface="Century Gothic"/>
                <a:cs typeface="Century Gothic"/>
                <a:sym typeface="Century Gothic"/>
              </a:rPr>
              <a:t>arge and small motor skills </a:t>
            </a:r>
            <a:r>
              <a:rPr lang="en">
                <a:solidFill>
                  <a:schemeClr val="dk1"/>
                </a:solidFill>
                <a:latin typeface="Century Gothic"/>
                <a:ea typeface="Century Gothic"/>
                <a:cs typeface="Century Gothic"/>
                <a:sym typeface="Century Gothic"/>
              </a:rPr>
              <a:t>to do things </a:t>
            </a:r>
            <a:r>
              <a:rPr lang="en" b="1">
                <a:solidFill>
                  <a:schemeClr val="dk1"/>
                </a:solidFill>
                <a:latin typeface="Century Gothic"/>
                <a:ea typeface="Century Gothic"/>
                <a:cs typeface="Century Gothic"/>
                <a:sym typeface="Century Gothic"/>
              </a:rPr>
              <a:t>independently</a:t>
            </a:r>
            <a:r>
              <a:rPr lang="en">
                <a:solidFill>
                  <a:schemeClr val="dk1"/>
                </a:solidFill>
                <a:latin typeface="Century Gothic"/>
                <a:ea typeface="Century Gothic"/>
                <a:cs typeface="Century Gothic"/>
                <a:sym typeface="Century Gothic"/>
              </a:rPr>
              <a:t>, for example manage buttons and zips, and pour drinks. Learn to use the toilet </a:t>
            </a:r>
            <a:r>
              <a:rPr lang="en" b="1">
                <a:solidFill>
                  <a:schemeClr val="dk1"/>
                </a:solidFill>
                <a:latin typeface="Century Gothic"/>
                <a:ea typeface="Century Gothic"/>
                <a:cs typeface="Century Gothic"/>
                <a:sym typeface="Century Gothic"/>
              </a:rPr>
              <a:t>with help then independence</a:t>
            </a:r>
            <a:r>
              <a:rPr lang="en">
                <a:solidFill>
                  <a:schemeClr val="dk1"/>
                </a:solidFill>
                <a:latin typeface="Century Gothic"/>
                <a:ea typeface="Century Gothic"/>
                <a:cs typeface="Century Gothic"/>
                <a:sym typeface="Century Gothic"/>
              </a:rPr>
              <a:t>.</a:t>
            </a:r>
            <a:endParaRPr/>
          </a:p>
        </p:txBody>
      </p:sp>
      <p:sp>
        <p:nvSpPr>
          <p:cNvPr id="77" name="Google Shape;77;p15"/>
          <p:cNvSpPr txBox="1"/>
          <p:nvPr/>
        </p:nvSpPr>
        <p:spPr>
          <a:xfrm>
            <a:off x="6233000" y="4341600"/>
            <a:ext cx="4265100" cy="188700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Enjoy s</a:t>
            </a:r>
            <a:r>
              <a:rPr lang="en" b="1">
                <a:solidFill>
                  <a:schemeClr val="dk1"/>
                </a:solidFill>
                <a:latin typeface="Century Gothic"/>
                <a:ea typeface="Century Gothic"/>
                <a:cs typeface="Century Gothic"/>
                <a:sym typeface="Century Gothic"/>
              </a:rPr>
              <a:t>haring books</a:t>
            </a:r>
            <a:r>
              <a:rPr lang="en">
                <a:solidFill>
                  <a:schemeClr val="dk1"/>
                </a:solidFill>
                <a:latin typeface="Century Gothic"/>
                <a:ea typeface="Century Gothic"/>
                <a:cs typeface="Century Gothic"/>
                <a:sym typeface="Century Gothic"/>
              </a:rPr>
              <a:t> with adults. </a:t>
            </a:r>
            <a:r>
              <a:rPr lang="en" b="1">
                <a:solidFill>
                  <a:schemeClr val="dk1"/>
                </a:solidFill>
                <a:latin typeface="Century Gothic"/>
                <a:ea typeface="Century Gothic"/>
                <a:cs typeface="Century Gothic"/>
                <a:sym typeface="Century Gothic"/>
              </a:rPr>
              <a:t>Pay </a:t>
            </a:r>
            <a:endParaRPr b="1">
              <a:solidFill>
                <a:schemeClr val="dk1"/>
              </a:solidFill>
              <a:latin typeface="Century Gothic"/>
              <a:ea typeface="Century Gothic"/>
              <a:cs typeface="Century Gothic"/>
              <a:sym typeface="Century Gothic"/>
            </a:endParaRPr>
          </a:p>
          <a:p>
            <a:pPr marL="0" lvl="0" indent="0" algn="r"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attention</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respond</a:t>
            </a:r>
            <a:r>
              <a:rPr lang="en">
                <a:solidFill>
                  <a:schemeClr val="dk1"/>
                </a:solidFill>
                <a:latin typeface="Century Gothic"/>
                <a:ea typeface="Century Gothic"/>
                <a:cs typeface="Century Gothic"/>
                <a:sym typeface="Century Gothic"/>
              </a:rPr>
              <a:t> to pictures or words, </a:t>
            </a:r>
            <a:r>
              <a:rPr lang="en" b="1">
                <a:solidFill>
                  <a:schemeClr val="dk1"/>
                </a:solidFill>
                <a:latin typeface="Century Gothic"/>
                <a:ea typeface="Century Gothic"/>
                <a:cs typeface="Century Gothic"/>
                <a:sym typeface="Century Gothic"/>
              </a:rPr>
              <a:t>make comments</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share own ideas</a:t>
            </a:r>
            <a:r>
              <a:rPr lang="en">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marL="0" lvl="0" indent="0" algn="r"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Notice</a:t>
            </a:r>
            <a:r>
              <a:rPr lang="en">
                <a:solidFill>
                  <a:schemeClr val="dk1"/>
                </a:solidFill>
                <a:latin typeface="Century Gothic"/>
                <a:ea typeface="Century Gothic"/>
                <a:cs typeface="Century Gothic"/>
                <a:sym typeface="Century Gothic"/>
              </a:rPr>
              <a:t> some print, such as the first letter of their name, bus or door number, or familiar logo. </a:t>
            </a:r>
            <a:r>
              <a:rPr lang="en" b="1">
                <a:solidFill>
                  <a:schemeClr val="dk1"/>
                </a:solidFill>
                <a:latin typeface="Century Gothic"/>
                <a:ea typeface="Century Gothic"/>
                <a:cs typeface="Century Gothic"/>
                <a:sym typeface="Century Gothic"/>
              </a:rPr>
              <a:t>Draw</a:t>
            </a:r>
            <a:r>
              <a:rPr lang="en">
                <a:solidFill>
                  <a:schemeClr val="dk1"/>
                </a:solidFill>
                <a:latin typeface="Century Gothic"/>
                <a:ea typeface="Century Gothic"/>
                <a:cs typeface="Century Gothic"/>
                <a:sym typeface="Century Gothic"/>
              </a:rPr>
              <a:t> freely. </a:t>
            </a:r>
            <a:r>
              <a:rPr lang="en" b="1">
                <a:solidFill>
                  <a:schemeClr val="dk1"/>
                </a:solidFill>
                <a:latin typeface="Century Gothic"/>
                <a:ea typeface="Century Gothic"/>
                <a:cs typeface="Century Gothic"/>
                <a:sym typeface="Century Gothic"/>
              </a:rPr>
              <a:t>Some</a:t>
            </a:r>
            <a:r>
              <a:rPr lang="en">
                <a:solidFill>
                  <a:schemeClr val="dk1"/>
                </a:solidFill>
                <a:latin typeface="Century Gothic"/>
                <a:ea typeface="Century Gothic"/>
                <a:cs typeface="Century Gothic"/>
                <a:sym typeface="Century Gothic"/>
              </a:rPr>
              <a:t> marks made are given meaning. </a:t>
            </a:r>
            <a:endParaRPr sz="1800"/>
          </a:p>
        </p:txBody>
      </p:sp>
      <p:sp>
        <p:nvSpPr>
          <p:cNvPr id="78" name="Google Shape;78;p15"/>
          <p:cNvSpPr txBox="1"/>
          <p:nvPr/>
        </p:nvSpPr>
        <p:spPr>
          <a:xfrm>
            <a:off x="3775825" y="4960525"/>
            <a:ext cx="2979900" cy="16392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Take part</a:t>
            </a:r>
            <a:r>
              <a:rPr lang="en">
                <a:solidFill>
                  <a:schemeClr val="dk1"/>
                </a:solidFill>
                <a:latin typeface="Century Gothic"/>
                <a:ea typeface="Century Gothic"/>
                <a:cs typeface="Century Gothic"/>
                <a:sym typeface="Century Gothic"/>
              </a:rPr>
              <a:t> in </a:t>
            </a:r>
            <a:endParaRPr>
              <a:solidFill>
                <a:schemeClr val="dk1"/>
              </a:solidFill>
              <a:latin typeface="Century Gothic"/>
              <a:ea typeface="Century Gothic"/>
              <a:cs typeface="Century Gothic"/>
              <a:sym typeface="Century Gothic"/>
            </a:endParaRPr>
          </a:p>
          <a:p>
            <a:pPr marL="0" lvl="0" indent="0" algn="ctr"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finger </a:t>
            </a:r>
            <a:r>
              <a:rPr lang="en" b="1">
                <a:solidFill>
                  <a:schemeClr val="dk1"/>
                </a:solidFill>
                <a:latin typeface="Century Gothic"/>
                <a:ea typeface="Century Gothic"/>
                <a:cs typeface="Century Gothic"/>
                <a:sym typeface="Century Gothic"/>
              </a:rPr>
              <a:t>rhymes with </a:t>
            </a:r>
            <a:endParaRPr b="1">
              <a:solidFill>
                <a:schemeClr val="dk1"/>
              </a:solidFill>
              <a:latin typeface="Century Gothic"/>
              <a:ea typeface="Century Gothic"/>
              <a:cs typeface="Century Gothic"/>
              <a:sym typeface="Century Gothic"/>
            </a:endParaRPr>
          </a:p>
          <a:p>
            <a:pPr marL="0" lvl="0" indent="0" algn="ctr"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numbers</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Compare </a:t>
            </a:r>
            <a:endParaRPr b="1">
              <a:solidFill>
                <a:schemeClr val="dk1"/>
              </a:solidFill>
              <a:latin typeface="Century Gothic"/>
              <a:ea typeface="Century Gothic"/>
              <a:cs typeface="Century Gothic"/>
              <a:sym typeface="Century Gothic"/>
            </a:endParaRPr>
          </a:p>
          <a:p>
            <a:pPr marL="0" lvl="0" indent="0" algn="ctr"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amounts</a:t>
            </a:r>
            <a:r>
              <a:rPr lang="en">
                <a:solidFill>
                  <a:schemeClr val="dk1"/>
                </a:solidFill>
                <a:latin typeface="Century Gothic"/>
                <a:ea typeface="Century Gothic"/>
                <a:cs typeface="Century Gothic"/>
                <a:sym typeface="Century Gothic"/>
              </a:rPr>
              <a:t>, saying lots, </a:t>
            </a:r>
            <a:endParaRPr>
              <a:solidFill>
                <a:schemeClr val="dk1"/>
              </a:solidFill>
              <a:latin typeface="Century Gothic"/>
              <a:ea typeface="Century Gothic"/>
              <a:cs typeface="Century Gothic"/>
              <a:sym typeface="Century Gothic"/>
            </a:endParaRPr>
          </a:p>
          <a:p>
            <a:pPr marL="0" lvl="0" indent="0" algn="ctr"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more or same. </a:t>
            </a:r>
            <a:r>
              <a:rPr lang="en" b="1">
                <a:solidFill>
                  <a:schemeClr val="dk1"/>
                </a:solidFill>
                <a:latin typeface="Century Gothic"/>
                <a:ea typeface="Century Gothic"/>
                <a:cs typeface="Century Gothic"/>
                <a:sym typeface="Century Gothic"/>
              </a:rPr>
              <a:t>Count</a:t>
            </a:r>
            <a:r>
              <a:rPr lang="en">
                <a:solidFill>
                  <a:schemeClr val="dk1"/>
                </a:solidFill>
                <a:latin typeface="Century Gothic"/>
                <a:ea typeface="Century Gothic"/>
                <a:cs typeface="Century Gothic"/>
                <a:sym typeface="Century Gothic"/>
              </a:rPr>
              <a:t> in everyday contexts, can skip </a:t>
            </a:r>
            <a:endParaRPr sz="1800"/>
          </a:p>
        </p:txBody>
      </p:sp>
      <p:sp>
        <p:nvSpPr>
          <p:cNvPr id="79" name="Google Shape;79;p15"/>
          <p:cNvSpPr txBox="1"/>
          <p:nvPr/>
        </p:nvSpPr>
        <p:spPr>
          <a:xfrm>
            <a:off x="3498425" y="6462125"/>
            <a:ext cx="7073400" cy="1143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      numbers. Squeeze into </a:t>
            </a:r>
            <a:r>
              <a:rPr lang="en" b="1">
                <a:solidFill>
                  <a:schemeClr val="dk1"/>
                </a:solidFill>
                <a:latin typeface="Century Gothic"/>
                <a:ea typeface="Century Gothic"/>
                <a:cs typeface="Century Gothic"/>
                <a:sym typeface="Century Gothic"/>
              </a:rPr>
              <a:t>different types of spaces</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Build</a:t>
            </a:r>
            <a:r>
              <a:rPr lang="en">
                <a:solidFill>
                  <a:schemeClr val="dk1"/>
                </a:solidFill>
                <a:latin typeface="Century Gothic"/>
                <a:ea typeface="Century Gothic"/>
                <a:cs typeface="Century Gothic"/>
                <a:sym typeface="Century Gothic"/>
              </a:rPr>
              <a:t> with a range of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    resources. Complete</a:t>
            </a:r>
            <a:r>
              <a:rPr lang="en" b="1">
                <a:solidFill>
                  <a:schemeClr val="dk1"/>
                </a:solidFill>
                <a:latin typeface="Century Gothic"/>
                <a:ea typeface="Century Gothic"/>
                <a:cs typeface="Century Gothic"/>
                <a:sym typeface="Century Gothic"/>
              </a:rPr>
              <a:t> inset puzzles</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Compare sizes, weights etc</a:t>
            </a:r>
            <a:r>
              <a:rPr lang="en">
                <a:solidFill>
                  <a:schemeClr val="dk1"/>
                </a:solidFill>
                <a:latin typeface="Century Gothic"/>
                <a:ea typeface="Century Gothic"/>
                <a:cs typeface="Century Gothic"/>
                <a:sym typeface="Century Gothic"/>
              </a:rPr>
              <a:t>. using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  gesture/language - bigger/little/high/heavy. </a:t>
            </a:r>
            <a:r>
              <a:rPr lang="en" b="1">
                <a:solidFill>
                  <a:schemeClr val="dk1"/>
                </a:solidFill>
                <a:latin typeface="Century Gothic"/>
                <a:ea typeface="Century Gothic"/>
                <a:cs typeface="Century Gothic"/>
                <a:sym typeface="Century Gothic"/>
              </a:rPr>
              <a:t>Notice</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arrange</a:t>
            </a:r>
            <a:r>
              <a:rPr lang="en">
                <a:solidFill>
                  <a:schemeClr val="dk1"/>
                </a:solidFill>
                <a:latin typeface="Century Gothic"/>
                <a:ea typeface="Century Gothic"/>
                <a:cs typeface="Century Gothic"/>
                <a:sym typeface="Century Gothic"/>
              </a:rPr>
              <a:t> patterns.</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endParaRPr>
              <a:solidFill>
                <a:schemeClr val="dk1"/>
              </a:solidFill>
              <a:latin typeface="Century Gothic"/>
              <a:ea typeface="Century Gothic"/>
              <a:cs typeface="Century Gothic"/>
              <a:sym typeface="Century Gothic"/>
            </a:endParaRPr>
          </a:p>
        </p:txBody>
      </p:sp>
      <p:sp>
        <p:nvSpPr>
          <p:cNvPr id="80" name="Google Shape;80;p15"/>
          <p:cNvSpPr txBox="1"/>
          <p:nvPr/>
        </p:nvSpPr>
        <p:spPr>
          <a:xfrm>
            <a:off x="180550" y="4960525"/>
            <a:ext cx="4341300" cy="2382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Make connections</a:t>
            </a:r>
            <a:r>
              <a:rPr lang="en">
                <a:solidFill>
                  <a:schemeClr val="dk1"/>
                </a:solidFill>
                <a:latin typeface="Century Gothic"/>
                <a:ea typeface="Century Gothic"/>
                <a:cs typeface="Century Gothic"/>
                <a:sym typeface="Century Gothic"/>
              </a:rPr>
              <a:t> between the features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of their </a:t>
            </a:r>
            <a:r>
              <a:rPr lang="en" b="1">
                <a:solidFill>
                  <a:schemeClr val="dk1"/>
                </a:solidFill>
                <a:latin typeface="Century Gothic"/>
                <a:ea typeface="Century Gothic"/>
                <a:cs typeface="Century Gothic"/>
                <a:sym typeface="Century Gothic"/>
              </a:rPr>
              <a:t>family</a:t>
            </a:r>
            <a:r>
              <a:rPr lang="en">
                <a:solidFill>
                  <a:schemeClr val="dk1"/>
                </a:solidFill>
                <a:latin typeface="Century Gothic"/>
                <a:ea typeface="Century Gothic"/>
                <a:cs typeface="Century Gothic"/>
                <a:sym typeface="Century Gothic"/>
              </a:rPr>
              <a:t> and other families. </a:t>
            </a:r>
            <a:r>
              <a:rPr lang="en" b="1">
                <a:solidFill>
                  <a:schemeClr val="dk1"/>
                </a:solidFill>
                <a:latin typeface="Century Gothic"/>
                <a:ea typeface="Century Gothic"/>
                <a:cs typeface="Century Gothic"/>
                <a:sym typeface="Century Gothic"/>
              </a:rPr>
              <a:t>Notice differences</a:t>
            </a:r>
            <a:r>
              <a:rPr lang="en">
                <a:solidFill>
                  <a:schemeClr val="dk1"/>
                </a:solidFill>
                <a:latin typeface="Century Gothic"/>
                <a:ea typeface="Century Gothic"/>
                <a:cs typeface="Century Gothic"/>
                <a:sym typeface="Century Gothic"/>
              </a:rPr>
              <a:t> between people. </a:t>
            </a:r>
            <a:r>
              <a:rPr lang="en" b="1">
                <a:solidFill>
                  <a:schemeClr val="dk1"/>
                </a:solidFill>
                <a:latin typeface="Century Gothic"/>
                <a:ea typeface="Century Gothic"/>
                <a:cs typeface="Century Gothic"/>
                <a:sym typeface="Century Gothic"/>
              </a:rPr>
              <a:t>Explore</a:t>
            </a:r>
            <a:r>
              <a:rPr lang="en">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and </a:t>
            </a:r>
            <a:r>
              <a:rPr lang="en" b="1">
                <a:solidFill>
                  <a:schemeClr val="dk1"/>
                </a:solidFill>
                <a:latin typeface="Century Gothic"/>
                <a:ea typeface="Century Gothic"/>
                <a:cs typeface="Century Gothic"/>
                <a:sym typeface="Century Gothic"/>
              </a:rPr>
              <a:t>respond to</a:t>
            </a:r>
            <a:r>
              <a:rPr lang="en">
                <a:solidFill>
                  <a:schemeClr val="dk1"/>
                </a:solidFill>
                <a:latin typeface="Century Gothic"/>
                <a:ea typeface="Century Gothic"/>
                <a:cs typeface="Century Gothic"/>
                <a:sym typeface="Century Gothic"/>
              </a:rPr>
              <a:t> different natural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phenomena in their setting and on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trips.  Seeks to </a:t>
            </a:r>
            <a:r>
              <a:rPr lang="en" b="1">
                <a:solidFill>
                  <a:schemeClr val="dk1"/>
                </a:solidFill>
                <a:latin typeface="Century Gothic"/>
                <a:ea typeface="Century Gothic"/>
                <a:cs typeface="Century Gothic"/>
                <a:sym typeface="Century Gothic"/>
              </a:rPr>
              <a:t>acquire basic skills</a:t>
            </a:r>
            <a:r>
              <a:rPr lang="en">
                <a:solidFill>
                  <a:schemeClr val="dk1"/>
                </a:solidFill>
                <a:latin typeface="Century Gothic"/>
                <a:ea typeface="Century Gothic"/>
                <a:cs typeface="Century Gothic"/>
                <a:sym typeface="Century Gothic"/>
              </a:rPr>
              <a:t> in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turning on and operating some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digital equipment</a:t>
            </a:r>
            <a:r>
              <a:rPr lang="en">
                <a:solidFill>
                  <a:schemeClr val="dk1"/>
                </a:solidFill>
                <a:latin typeface="Century Gothic"/>
                <a:ea typeface="Century Gothic"/>
                <a:cs typeface="Century Gothic"/>
                <a:sym typeface="Century Gothic"/>
              </a:rPr>
              <a:t>. Operates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mechanical toys.</a:t>
            </a:r>
            <a:endParaRPr sz="2000"/>
          </a:p>
        </p:txBody>
      </p:sp>
      <p:sp>
        <p:nvSpPr>
          <p:cNvPr id="81" name="Google Shape;81;p15"/>
          <p:cNvSpPr txBox="1"/>
          <p:nvPr/>
        </p:nvSpPr>
        <p:spPr>
          <a:xfrm>
            <a:off x="104350" y="2338875"/>
            <a:ext cx="3791400" cy="2134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Start to make marks </a:t>
            </a:r>
            <a:r>
              <a:rPr lang="en" b="1">
                <a:solidFill>
                  <a:schemeClr val="dk1"/>
                </a:solidFill>
                <a:latin typeface="Century Gothic"/>
                <a:ea typeface="Century Gothic"/>
                <a:cs typeface="Century Gothic"/>
                <a:sym typeface="Century Gothic"/>
              </a:rPr>
              <a:t>intentionally</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Explore paint</a:t>
            </a:r>
            <a:r>
              <a:rPr lang="en">
                <a:solidFill>
                  <a:schemeClr val="dk1"/>
                </a:solidFill>
                <a:latin typeface="Century Gothic"/>
                <a:ea typeface="Century Gothic"/>
                <a:cs typeface="Century Gothic"/>
                <a:sym typeface="Century Gothic"/>
              </a:rPr>
              <a:t>, using body parts, brushes and other tools. Start to </a:t>
            </a:r>
            <a:r>
              <a:rPr lang="en" b="1">
                <a:solidFill>
                  <a:schemeClr val="dk1"/>
                </a:solidFill>
                <a:latin typeface="Century Gothic"/>
                <a:ea typeface="Century Gothic"/>
                <a:cs typeface="Century Gothic"/>
                <a:sym typeface="Century Gothic"/>
              </a:rPr>
              <a:t>develop pretend play</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Manipulate</a:t>
            </a:r>
            <a:r>
              <a:rPr lang="en">
                <a:solidFill>
                  <a:schemeClr val="dk1"/>
                </a:solidFill>
                <a:latin typeface="Century Gothic"/>
                <a:ea typeface="Century Gothic"/>
                <a:cs typeface="Century Gothic"/>
                <a:sym typeface="Century Gothic"/>
              </a:rPr>
              <a:t> and play with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different materials. </a:t>
            </a:r>
            <a:r>
              <a:rPr lang="en" b="1">
                <a:solidFill>
                  <a:schemeClr val="dk1"/>
                </a:solidFill>
                <a:latin typeface="Century Gothic"/>
                <a:ea typeface="Century Gothic"/>
                <a:cs typeface="Century Gothic"/>
                <a:sym typeface="Century Gothic"/>
              </a:rPr>
              <a:t>Join in</a:t>
            </a:r>
            <a:r>
              <a:rPr lang="en">
                <a:solidFill>
                  <a:schemeClr val="dk1"/>
                </a:solidFill>
                <a:latin typeface="Century Gothic"/>
                <a:ea typeface="Century Gothic"/>
                <a:cs typeface="Century Gothic"/>
                <a:sym typeface="Century Gothic"/>
              </a:rPr>
              <a:t> with songs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and rhymes with sounds/actions.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Explore instruments</a:t>
            </a:r>
            <a:r>
              <a:rPr lang="en">
                <a:solidFill>
                  <a:schemeClr val="dk1"/>
                </a:solidFill>
                <a:latin typeface="Century Gothic"/>
                <a:ea typeface="Century Gothic"/>
                <a:cs typeface="Century Gothic"/>
                <a:sym typeface="Century Gothic"/>
              </a:rPr>
              <a:t> and play </a:t>
            </a:r>
            <a:endParaRPr>
              <a:solidFill>
                <a:schemeClr val="dk1"/>
              </a:solidFill>
              <a:latin typeface="Century Gothic"/>
              <a:ea typeface="Century Gothic"/>
              <a:cs typeface="Century Gothic"/>
              <a:sym typeface="Century Gothic"/>
            </a:endParaRPr>
          </a:p>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them in different ways.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Google Shape;86;p16"/>
          <p:cNvPicPr preferRelativeResize="0"/>
          <p:nvPr/>
        </p:nvPicPr>
        <p:blipFill>
          <a:blip r:embed="rId3">
            <a:alphaModFix/>
          </a:blip>
          <a:stretch>
            <a:fillRect/>
          </a:stretch>
        </p:blipFill>
        <p:spPr>
          <a:xfrm>
            <a:off x="12575" y="22488"/>
            <a:ext cx="10664179" cy="7517125"/>
          </a:xfrm>
          <a:prstGeom prst="rect">
            <a:avLst/>
          </a:prstGeom>
          <a:noFill/>
          <a:ln>
            <a:noFill/>
          </a:ln>
        </p:spPr>
      </p:pic>
      <p:sp>
        <p:nvSpPr>
          <p:cNvPr id="87" name="Google Shape;87;p16"/>
          <p:cNvSpPr/>
          <p:nvPr/>
        </p:nvSpPr>
        <p:spPr>
          <a:xfrm rot="-1724082">
            <a:off x="4303286" y="1910598"/>
            <a:ext cx="1048976" cy="80353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Communication and</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 Language</a:t>
            </a:r>
            <a:endParaRPr sz="800">
              <a:solidFill>
                <a:srgbClr val="FFFFFF"/>
              </a:solidFill>
              <a:latin typeface="Century Gothic"/>
              <a:ea typeface="Century Gothic"/>
              <a:cs typeface="Century Gothic"/>
              <a:sym typeface="Century Gothic"/>
            </a:endParaRPr>
          </a:p>
        </p:txBody>
      </p:sp>
      <p:sp>
        <p:nvSpPr>
          <p:cNvPr id="88" name="Google Shape;88;p16"/>
          <p:cNvSpPr/>
          <p:nvPr/>
        </p:nvSpPr>
        <p:spPr>
          <a:xfrm rot="-4735285">
            <a:off x="3746250" y="2657353"/>
            <a:ext cx="1049151" cy="803454"/>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Expressive Art and </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Design</a:t>
            </a:r>
            <a:endParaRPr sz="800">
              <a:solidFill>
                <a:srgbClr val="FFFFFF"/>
              </a:solidFill>
              <a:latin typeface="Century Gothic"/>
              <a:ea typeface="Century Gothic"/>
              <a:cs typeface="Century Gothic"/>
              <a:sym typeface="Century Gothic"/>
            </a:endParaRPr>
          </a:p>
        </p:txBody>
      </p:sp>
      <p:sp>
        <p:nvSpPr>
          <p:cNvPr id="89" name="Google Shape;89;p16"/>
          <p:cNvSpPr/>
          <p:nvPr/>
        </p:nvSpPr>
        <p:spPr>
          <a:xfrm rot="1574556">
            <a:off x="5217204" y="1910558"/>
            <a:ext cx="1048911" cy="80352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Personal, Social and Emotional Dev.</a:t>
            </a:r>
            <a:endParaRPr sz="800">
              <a:solidFill>
                <a:srgbClr val="FFFFFF"/>
              </a:solidFill>
              <a:latin typeface="Century Gothic"/>
              <a:ea typeface="Century Gothic"/>
              <a:cs typeface="Century Gothic"/>
              <a:sym typeface="Century Gothic"/>
            </a:endParaRPr>
          </a:p>
        </p:txBody>
      </p:sp>
      <p:sp>
        <p:nvSpPr>
          <p:cNvPr id="90" name="Google Shape;90;p16"/>
          <p:cNvSpPr/>
          <p:nvPr/>
        </p:nvSpPr>
        <p:spPr>
          <a:xfrm rot="10799017">
            <a:off x="4765836" y="4016926"/>
            <a:ext cx="1049100" cy="80340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Mathematics</a:t>
            </a:r>
            <a:endParaRPr sz="800">
              <a:solidFill>
                <a:srgbClr val="FFFFFF"/>
              </a:solidFill>
              <a:latin typeface="Century Gothic"/>
              <a:ea typeface="Century Gothic"/>
              <a:cs typeface="Century Gothic"/>
              <a:sym typeface="Century Gothic"/>
            </a:endParaRPr>
          </a:p>
        </p:txBody>
      </p:sp>
      <p:sp>
        <p:nvSpPr>
          <p:cNvPr id="91" name="Google Shape;91;p16"/>
          <p:cNvSpPr/>
          <p:nvPr/>
        </p:nvSpPr>
        <p:spPr>
          <a:xfrm rot="4686124">
            <a:off x="5851087" y="2620188"/>
            <a:ext cx="1049139" cy="803487"/>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Physical Development</a:t>
            </a:r>
            <a:endParaRPr sz="800">
              <a:solidFill>
                <a:srgbClr val="FFFFFF"/>
              </a:solidFill>
              <a:latin typeface="Century Gothic"/>
              <a:ea typeface="Century Gothic"/>
              <a:cs typeface="Century Gothic"/>
              <a:sym typeface="Century Gothic"/>
            </a:endParaRPr>
          </a:p>
        </p:txBody>
      </p:sp>
      <p:sp>
        <p:nvSpPr>
          <p:cNvPr id="92" name="Google Shape;92;p16"/>
          <p:cNvSpPr/>
          <p:nvPr/>
        </p:nvSpPr>
        <p:spPr>
          <a:xfrm rot="7640508">
            <a:off x="5593707" y="3582785"/>
            <a:ext cx="1049016" cy="80348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Literacy</a:t>
            </a: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p:txBody>
      </p:sp>
      <p:sp>
        <p:nvSpPr>
          <p:cNvPr id="93" name="Google Shape;93;p16"/>
          <p:cNvSpPr/>
          <p:nvPr/>
        </p:nvSpPr>
        <p:spPr>
          <a:xfrm rot="-7732181">
            <a:off x="3927220" y="3582880"/>
            <a:ext cx="1048839" cy="803285"/>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Understanding the World</a:t>
            </a:r>
            <a:endParaRPr sz="800">
              <a:solidFill>
                <a:srgbClr val="FFFFFF"/>
              </a:solidFill>
              <a:latin typeface="Century Gothic"/>
              <a:ea typeface="Century Gothic"/>
              <a:cs typeface="Century Gothic"/>
              <a:sym typeface="Century Gothic"/>
            </a:endParaRPr>
          </a:p>
        </p:txBody>
      </p:sp>
      <p:sp>
        <p:nvSpPr>
          <p:cNvPr id="94" name="Google Shape;94;p16"/>
          <p:cNvSpPr/>
          <p:nvPr/>
        </p:nvSpPr>
        <p:spPr>
          <a:xfrm>
            <a:off x="4458325" y="2466875"/>
            <a:ext cx="1664100" cy="1641600"/>
          </a:xfrm>
          <a:prstGeom prst="ellipse">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Reception Baseline</a:t>
            </a:r>
            <a:endParaRPr b="1">
              <a:latin typeface="Century Gothic"/>
              <a:ea typeface="Century Gothic"/>
              <a:cs typeface="Century Gothic"/>
              <a:sym typeface="Century Gothic"/>
            </a:endParaRPr>
          </a:p>
        </p:txBody>
      </p:sp>
      <p:pic>
        <p:nvPicPr>
          <p:cNvPr id="95" name="Google Shape;95;p16"/>
          <p:cNvPicPr preferRelativeResize="0"/>
          <p:nvPr/>
        </p:nvPicPr>
        <p:blipFill rotWithShape="1">
          <a:blip r:embed="rId4">
            <a:alphaModFix/>
          </a:blip>
          <a:srcRect l="16138" t="25933" r="16448" b="33399"/>
          <a:stretch/>
        </p:blipFill>
        <p:spPr>
          <a:xfrm>
            <a:off x="4643551" y="2737999"/>
            <a:ext cx="1293618" cy="842100"/>
          </a:xfrm>
          <a:prstGeom prst="rect">
            <a:avLst/>
          </a:prstGeom>
          <a:noFill/>
          <a:ln>
            <a:noFill/>
          </a:ln>
        </p:spPr>
      </p:pic>
      <p:sp>
        <p:nvSpPr>
          <p:cNvPr id="96" name="Google Shape;96;p16"/>
          <p:cNvSpPr txBox="1"/>
          <p:nvPr/>
        </p:nvSpPr>
        <p:spPr>
          <a:xfrm>
            <a:off x="5344675" y="383825"/>
            <a:ext cx="5153400" cy="8313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Talk with others to </a:t>
            </a:r>
            <a:r>
              <a:rPr lang="en" b="1">
                <a:solidFill>
                  <a:schemeClr val="dk1"/>
                </a:solidFill>
                <a:latin typeface="Century Gothic"/>
                <a:ea typeface="Century Gothic"/>
                <a:cs typeface="Century Gothic"/>
                <a:sym typeface="Century Gothic"/>
              </a:rPr>
              <a:t>solve conflicts</a:t>
            </a:r>
            <a:r>
              <a:rPr lang="en">
                <a:solidFill>
                  <a:schemeClr val="dk1"/>
                </a:solidFill>
                <a:latin typeface="Century Gothic"/>
                <a:ea typeface="Century Gothic"/>
                <a:cs typeface="Century Gothic"/>
                <a:sym typeface="Century Gothic"/>
              </a:rPr>
              <a:t> which arise. Be appropriately </a:t>
            </a:r>
            <a:r>
              <a:rPr lang="en" b="1">
                <a:solidFill>
                  <a:schemeClr val="dk1"/>
                </a:solidFill>
                <a:latin typeface="Century Gothic"/>
                <a:ea typeface="Century Gothic"/>
                <a:cs typeface="Century Gothic"/>
                <a:sym typeface="Century Gothic"/>
              </a:rPr>
              <a:t>assertive</a:t>
            </a:r>
            <a:r>
              <a:rPr lang="en">
                <a:solidFill>
                  <a:schemeClr val="dk1"/>
                </a:solidFill>
                <a:latin typeface="Century Gothic"/>
                <a:ea typeface="Century Gothic"/>
                <a:cs typeface="Century Gothic"/>
                <a:sym typeface="Century Gothic"/>
              </a:rPr>
              <a:t>. Independently </a:t>
            </a:r>
            <a:r>
              <a:rPr lang="en" b="1">
                <a:solidFill>
                  <a:schemeClr val="dk1"/>
                </a:solidFill>
                <a:latin typeface="Century Gothic"/>
                <a:ea typeface="Century Gothic"/>
                <a:cs typeface="Century Gothic"/>
                <a:sym typeface="Century Gothic"/>
              </a:rPr>
              <a:t>follow rules</a:t>
            </a:r>
            <a:r>
              <a:rPr lang="en">
                <a:solidFill>
                  <a:schemeClr val="dk1"/>
                </a:solidFill>
                <a:latin typeface="Century Gothic"/>
                <a:ea typeface="Century Gothic"/>
                <a:cs typeface="Century Gothic"/>
                <a:sym typeface="Century Gothic"/>
              </a:rPr>
              <a:t>. Use a wider </a:t>
            </a:r>
            <a:r>
              <a:rPr lang="en" b="1">
                <a:solidFill>
                  <a:schemeClr val="dk1"/>
                </a:solidFill>
                <a:latin typeface="Century Gothic"/>
                <a:ea typeface="Century Gothic"/>
                <a:cs typeface="Century Gothic"/>
                <a:sym typeface="Century Gothic"/>
              </a:rPr>
              <a:t>range of vocabulary</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Persevere</a:t>
            </a:r>
            <a:r>
              <a:rPr lang="en">
                <a:solidFill>
                  <a:schemeClr val="dk1"/>
                </a:solidFill>
                <a:latin typeface="Century Gothic"/>
                <a:ea typeface="Century Gothic"/>
                <a:cs typeface="Century Gothic"/>
                <a:sym typeface="Century Gothic"/>
              </a:rPr>
              <a:t> with difficulties.</a:t>
            </a:r>
            <a:endParaRPr sz="1800" b="1">
              <a:solidFill>
                <a:schemeClr val="dk1"/>
              </a:solidFill>
              <a:latin typeface="Century Gothic"/>
              <a:ea typeface="Century Gothic"/>
              <a:cs typeface="Century Gothic"/>
              <a:sym typeface="Century Gothic"/>
            </a:endParaRPr>
          </a:p>
        </p:txBody>
      </p:sp>
      <p:sp>
        <p:nvSpPr>
          <p:cNvPr id="97" name="Google Shape;97;p16"/>
          <p:cNvSpPr txBox="1"/>
          <p:nvPr/>
        </p:nvSpPr>
        <p:spPr>
          <a:xfrm>
            <a:off x="180550" y="307325"/>
            <a:ext cx="5019900" cy="169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Be able to </a:t>
            </a:r>
            <a:r>
              <a:rPr lang="en" b="1">
                <a:solidFill>
                  <a:schemeClr val="dk1"/>
                </a:solidFill>
                <a:latin typeface="Century Gothic"/>
                <a:ea typeface="Century Gothic"/>
                <a:cs typeface="Century Gothic"/>
                <a:sym typeface="Century Gothic"/>
              </a:rPr>
              <a:t>start</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continue a conversation</a:t>
            </a:r>
            <a:r>
              <a:rPr lang="en">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express a </a:t>
            </a:r>
            <a:r>
              <a:rPr lang="en" b="1">
                <a:solidFill>
                  <a:schemeClr val="dk1"/>
                </a:solidFill>
                <a:latin typeface="Century Gothic"/>
                <a:ea typeface="Century Gothic"/>
                <a:cs typeface="Century Gothic"/>
                <a:sym typeface="Century Gothic"/>
              </a:rPr>
              <a:t>point of view</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debate</a:t>
            </a:r>
            <a:r>
              <a:rPr lang="en">
                <a:solidFill>
                  <a:schemeClr val="dk1"/>
                </a:solidFill>
                <a:latin typeface="Century Gothic"/>
                <a:ea typeface="Century Gothic"/>
                <a:cs typeface="Century Gothic"/>
                <a:sym typeface="Century Gothic"/>
              </a:rPr>
              <a:t> with others.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Use l</a:t>
            </a:r>
            <a:r>
              <a:rPr lang="en" b="1">
                <a:solidFill>
                  <a:schemeClr val="dk1"/>
                </a:solidFill>
                <a:latin typeface="Century Gothic"/>
                <a:ea typeface="Century Gothic"/>
                <a:cs typeface="Century Gothic"/>
                <a:sym typeface="Century Gothic"/>
              </a:rPr>
              <a:t>onger sentences</a:t>
            </a:r>
            <a:r>
              <a:rPr lang="en">
                <a:solidFill>
                  <a:schemeClr val="dk1"/>
                </a:solidFill>
                <a:latin typeface="Century Gothic"/>
                <a:ea typeface="Century Gothic"/>
                <a:cs typeface="Century Gothic"/>
                <a:sym typeface="Century Gothic"/>
              </a:rPr>
              <a:t> of four to six words. Use a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b="1">
                <a:solidFill>
                  <a:schemeClr val="dk1"/>
                </a:solidFill>
                <a:latin typeface="Century Gothic"/>
                <a:ea typeface="Century Gothic"/>
                <a:cs typeface="Century Gothic"/>
                <a:sym typeface="Century Gothic"/>
              </a:rPr>
              <a:t>wider range </a:t>
            </a:r>
            <a:r>
              <a:rPr lang="en">
                <a:solidFill>
                  <a:schemeClr val="dk1"/>
                </a:solidFill>
                <a:latin typeface="Century Gothic"/>
                <a:ea typeface="Century Gothic"/>
                <a:cs typeface="Century Gothic"/>
                <a:sym typeface="Century Gothic"/>
              </a:rPr>
              <a:t>of vocabulary. Develop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communication and </a:t>
            </a:r>
            <a:r>
              <a:rPr lang="en" b="1">
                <a:solidFill>
                  <a:schemeClr val="dk1"/>
                </a:solidFill>
                <a:latin typeface="Century Gothic"/>
                <a:ea typeface="Century Gothic"/>
                <a:cs typeface="Century Gothic"/>
                <a:sym typeface="Century Gothic"/>
              </a:rPr>
              <a:t>pronunciation</a:t>
            </a:r>
            <a:r>
              <a:rPr lang="en">
                <a:solidFill>
                  <a:schemeClr val="dk1"/>
                </a:solidFill>
                <a:latin typeface="Century Gothic"/>
                <a:ea typeface="Century Gothic"/>
                <a:cs typeface="Century Gothic"/>
                <a:sym typeface="Century Gothic"/>
              </a:rPr>
              <a:t> but still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with </a:t>
            </a:r>
            <a:r>
              <a:rPr lang="en" b="1">
                <a:solidFill>
                  <a:schemeClr val="dk1"/>
                </a:solidFill>
                <a:latin typeface="Century Gothic"/>
                <a:ea typeface="Century Gothic"/>
                <a:cs typeface="Century Gothic"/>
                <a:sym typeface="Century Gothic"/>
              </a:rPr>
              <a:t>some errors</a:t>
            </a:r>
            <a:r>
              <a:rPr lang="en">
                <a:solidFill>
                  <a:schemeClr val="dk1"/>
                </a:solidFill>
                <a:latin typeface="Century Gothic"/>
                <a:ea typeface="Century Gothic"/>
                <a:cs typeface="Century Gothic"/>
                <a:sym typeface="Century Gothic"/>
              </a:rPr>
              <a:t>. Talk in </a:t>
            </a:r>
            <a:r>
              <a:rPr lang="en" b="1">
                <a:solidFill>
                  <a:schemeClr val="dk1"/>
                </a:solidFill>
                <a:latin typeface="Century Gothic"/>
                <a:ea typeface="Century Gothic"/>
                <a:cs typeface="Century Gothic"/>
                <a:sym typeface="Century Gothic"/>
              </a:rPr>
              <a:t>some detai</a:t>
            </a:r>
            <a:r>
              <a:rPr lang="en">
                <a:solidFill>
                  <a:schemeClr val="dk1"/>
                </a:solidFill>
                <a:latin typeface="Century Gothic"/>
                <a:ea typeface="Century Gothic"/>
                <a:cs typeface="Century Gothic"/>
                <a:sym typeface="Century Gothic"/>
              </a:rPr>
              <a:t>l about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books read. Tell a long story. </a:t>
            </a:r>
            <a:endParaRPr>
              <a:solidFill>
                <a:srgbClr val="FFFFFF"/>
              </a:solidFill>
              <a:latin typeface="Century Gothic"/>
              <a:ea typeface="Century Gothic"/>
              <a:cs typeface="Century Gothic"/>
              <a:sym typeface="Century Gothic"/>
            </a:endParaRPr>
          </a:p>
        </p:txBody>
      </p:sp>
      <p:sp>
        <p:nvSpPr>
          <p:cNvPr id="98" name="Google Shape;98;p16"/>
          <p:cNvSpPr txBox="1"/>
          <p:nvPr/>
        </p:nvSpPr>
        <p:spPr>
          <a:xfrm>
            <a:off x="6876950" y="1852075"/>
            <a:ext cx="3694800" cy="23397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Skip, hop, stand on one leg and </a:t>
            </a:r>
            <a:r>
              <a:rPr lang="en" b="1">
                <a:solidFill>
                  <a:schemeClr val="dk1"/>
                </a:solidFill>
                <a:latin typeface="Century Gothic"/>
                <a:ea typeface="Century Gothic"/>
                <a:cs typeface="Century Gothic"/>
                <a:sym typeface="Century Gothic"/>
              </a:rPr>
              <a:t>hold a pose</a:t>
            </a:r>
            <a:r>
              <a:rPr lang="en">
                <a:solidFill>
                  <a:schemeClr val="dk1"/>
                </a:solidFill>
                <a:latin typeface="Century Gothic"/>
                <a:ea typeface="Century Gothic"/>
                <a:cs typeface="Century Gothic"/>
                <a:sym typeface="Century Gothic"/>
              </a:rPr>
              <a:t>. Use a range of </a:t>
            </a:r>
            <a:r>
              <a:rPr lang="en" b="1">
                <a:solidFill>
                  <a:schemeClr val="dk1"/>
                </a:solidFill>
                <a:latin typeface="Century Gothic"/>
                <a:ea typeface="Century Gothic"/>
                <a:cs typeface="Century Gothic"/>
                <a:sym typeface="Century Gothic"/>
              </a:rPr>
              <a:t>large-muscle </a:t>
            </a:r>
            <a:r>
              <a:rPr lang="en">
                <a:solidFill>
                  <a:schemeClr val="dk1"/>
                </a:solidFill>
                <a:latin typeface="Century Gothic"/>
                <a:ea typeface="Century Gothic"/>
                <a:cs typeface="Century Gothic"/>
                <a:sym typeface="Century Gothic"/>
              </a:rPr>
              <a:t>movements. Begin to </a:t>
            </a:r>
            <a:r>
              <a:rPr lang="en" b="1">
                <a:solidFill>
                  <a:schemeClr val="dk1"/>
                </a:solidFill>
                <a:latin typeface="Century Gothic"/>
                <a:ea typeface="Century Gothic"/>
                <a:cs typeface="Century Gothic"/>
                <a:sym typeface="Century Gothic"/>
              </a:rPr>
              <a:t>negotiate space</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Start taking part</a:t>
            </a:r>
            <a:r>
              <a:rPr lang="en">
                <a:solidFill>
                  <a:schemeClr val="dk1"/>
                </a:solidFill>
                <a:latin typeface="Century Gothic"/>
                <a:ea typeface="Century Gothic"/>
                <a:cs typeface="Century Gothic"/>
                <a:sym typeface="Century Gothic"/>
              </a:rPr>
              <a:t> in some group activities which they make up. </a:t>
            </a:r>
            <a:r>
              <a:rPr lang="en" b="1">
                <a:solidFill>
                  <a:schemeClr val="dk1"/>
                </a:solidFill>
                <a:latin typeface="Century Gothic"/>
                <a:ea typeface="Century Gothic"/>
                <a:cs typeface="Century Gothic"/>
                <a:sym typeface="Century Gothic"/>
              </a:rPr>
              <a:t>Collaborate</a:t>
            </a:r>
            <a:r>
              <a:rPr lang="en">
                <a:solidFill>
                  <a:schemeClr val="dk1"/>
                </a:solidFill>
                <a:latin typeface="Century Gothic"/>
                <a:ea typeface="Century Gothic"/>
                <a:cs typeface="Century Gothic"/>
                <a:sym typeface="Century Gothic"/>
              </a:rPr>
              <a:t> to manage large items. Recognise some </a:t>
            </a:r>
            <a:r>
              <a:rPr lang="en" b="1">
                <a:solidFill>
                  <a:schemeClr val="dk1"/>
                </a:solidFill>
                <a:latin typeface="Century Gothic"/>
                <a:ea typeface="Century Gothic"/>
                <a:cs typeface="Century Gothic"/>
                <a:sym typeface="Century Gothic"/>
              </a:rPr>
              <a:t>safety considerations</a:t>
            </a:r>
            <a:r>
              <a:rPr lang="en">
                <a:solidFill>
                  <a:schemeClr val="dk1"/>
                </a:solidFill>
                <a:latin typeface="Century Gothic"/>
                <a:ea typeface="Century Gothic"/>
                <a:cs typeface="Century Gothic"/>
                <a:sym typeface="Century Gothic"/>
              </a:rPr>
              <a:t>. Show a preference for a </a:t>
            </a:r>
            <a:r>
              <a:rPr lang="en" b="1">
                <a:solidFill>
                  <a:schemeClr val="dk1"/>
                </a:solidFill>
                <a:latin typeface="Century Gothic"/>
                <a:ea typeface="Century Gothic"/>
                <a:cs typeface="Century Gothic"/>
                <a:sym typeface="Century Gothic"/>
              </a:rPr>
              <a:t>dominant hand</a:t>
            </a:r>
            <a:r>
              <a:rPr lang="en">
                <a:solidFill>
                  <a:schemeClr val="dk1"/>
                </a:solidFill>
                <a:latin typeface="Century Gothic"/>
                <a:ea typeface="Century Gothic"/>
                <a:cs typeface="Century Gothic"/>
                <a:sym typeface="Century Gothic"/>
              </a:rPr>
              <a:t>. Make </a:t>
            </a:r>
            <a:r>
              <a:rPr lang="en" b="1">
                <a:solidFill>
                  <a:schemeClr val="dk1"/>
                </a:solidFill>
                <a:latin typeface="Century Gothic"/>
                <a:ea typeface="Century Gothic"/>
                <a:cs typeface="Century Gothic"/>
                <a:sym typeface="Century Gothic"/>
              </a:rPr>
              <a:t>healthy choices</a:t>
            </a:r>
            <a:r>
              <a:rPr lang="en">
                <a:solidFill>
                  <a:schemeClr val="dk1"/>
                </a:solidFill>
                <a:latin typeface="Century Gothic"/>
                <a:ea typeface="Century Gothic"/>
                <a:cs typeface="Century Gothic"/>
                <a:sym typeface="Century Gothic"/>
              </a:rPr>
              <a:t> about food, drink, activity and toothbrushing.</a:t>
            </a:r>
            <a:endParaRPr/>
          </a:p>
        </p:txBody>
      </p:sp>
      <p:sp>
        <p:nvSpPr>
          <p:cNvPr id="99" name="Google Shape;99;p16"/>
          <p:cNvSpPr txBox="1"/>
          <p:nvPr/>
        </p:nvSpPr>
        <p:spPr>
          <a:xfrm>
            <a:off x="6233000" y="4341600"/>
            <a:ext cx="4265100" cy="188700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None/>
            </a:pPr>
            <a:r>
              <a:rPr lang="en" b="1">
                <a:solidFill>
                  <a:schemeClr val="dk1"/>
                </a:solidFill>
                <a:latin typeface="Century Gothic"/>
                <a:ea typeface="Century Gothic"/>
                <a:cs typeface="Century Gothic"/>
                <a:sym typeface="Century Gothic"/>
              </a:rPr>
              <a:t>Extended conversations</a:t>
            </a:r>
            <a:r>
              <a:rPr lang="en">
                <a:solidFill>
                  <a:schemeClr val="dk1"/>
                </a:solidFill>
                <a:latin typeface="Century Gothic"/>
                <a:ea typeface="Century Gothic"/>
                <a:cs typeface="Century Gothic"/>
                <a:sym typeface="Century Gothic"/>
              </a:rPr>
              <a:t> about stories, </a:t>
            </a:r>
            <a:endParaRPr>
              <a:solidFill>
                <a:schemeClr val="dk1"/>
              </a:solidFill>
              <a:latin typeface="Century Gothic"/>
              <a:ea typeface="Century Gothic"/>
              <a:cs typeface="Century Gothic"/>
              <a:sym typeface="Century Gothic"/>
            </a:endParaRPr>
          </a:p>
          <a:p>
            <a:pPr marL="0" lvl="0" indent="0" algn="r"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learning </a:t>
            </a:r>
            <a:r>
              <a:rPr lang="en" b="1">
                <a:solidFill>
                  <a:schemeClr val="dk1"/>
                </a:solidFill>
                <a:latin typeface="Century Gothic"/>
                <a:ea typeface="Century Gothic"/>
                <a:cs typeface="Century Gothic"/>
                <a:sym typeface="Century Gothic"/>
              </a:rPr>
              <a:t>new vocab</a:t>
            </a:r>
            <a:r>
              <a:rPr lang="en">
                <a:solidFill>
                  <a:schemeClr val="dk1"/>
                </a:solidFill>
                <a:latin typeface="Century Gothic"/>
                <a:ea typeface="Century Gothic"/>
                <a:cs typeface="Century Gothic"/>
                <a:sym typeface="Century Gothic"/>
              </a:rPr>
              <a:t>. Recognise words with the same </a:t>
            </a:r>
            <a:r>
              <a:rPr lang="en" b="1">
                <a:solidFill>
                  <a:schemeClr val="dk1"/>
                </a:solidFill>
                <a:latin typeface="Century Gothic"/>
                <a:ea typeface="Century Gothic"/>
                <a:cs typeface="Century Gothic"/>
                <a:sym typeface="Century Gothic"/>
              </a:rPr>
              <a:t>initial sound</a:t>
            </a:r>
            <a:r>
              <a:rPr lang="en">
                <a:solidFill>
                  <a:schemeClr val="dk1"/>
                </a:solidFill>
                <a:latin typeface="Century Gothic"/>
                <a:ea typeface="Century Gothic"/>
                <a:cs typeface="Century Gothic"/>
                <a:sym typeface="Century Gothic"/>
              </a:rPr>
              <a:t>. Recognise some sounds. </a:t>
            </a:r>
            <a:r>
              <a:rPr lang="en" b="1">
                <a:solidFill>
                  <a:schemeClr val="dk1"/>
                </a:solidFill>
                <a:latin typeface="Century Gothic"/>
                <a:ea typeface="Century Gothic"/>
                <a:cs typeface="Century Gothic"/>
                <a:sym typeface="Century Gothic"/>
              </a:rPr>
              <a:t>Intentional mark making</a:t>
            </a:r>
            <a:r>
              <a:rPr lang="en">
                <a:solidFill>
                  <a:schemeClr val="dk1"/>
                </a:solidFill>
                <a:latin typeface="Century Gothic"/>
                <a:ea typeface="Century Gothic"/>
                <a:cs typeface="Century Gothic"/>
                <a:sym typeface="Century Gothic"/>
              </a:rPr>
              <a:t> with </a:t>
            </a:r>
            <a:r>
              <a:rPr lang="en" b="1">
                <a:solidFill>
                  <a:schemeClr val="dk1"/>
                </a:solidFill>
                <a:latin typeface="Century Gothic"/>
                <a:ea typeface="Century Gothic"/>
                <a:cs typeface="Century Gothic"/>
                <a:sym typeface="Century Gothic"/>
              </a:rPr>
              <a:t>ascribed meaning</a:t>
            </a:r>
            <a:r>
              <a:rPr lang="en">
                <a:solidFill>
                  <a:schemeClr val="dk1"/>
                </a:solidFill>
                <a:latin typeface="Century Gothic"/>
                <a:ea typeface="Century Gothic"/>
                <a:cs typeface="Century Gothic"/>
                <a:sym typeface="Century Gothic"/>
              </a:rPr>
              <a:t>. Write </a:t>
            </a:r>
            <a:r>
              <a:rPr lang="en" b="1">
                <a:solidFill>
                  <a:schemeClr val="dk1"/>
                </a:solidFill>
                <a:latin typeface="Century Gothic"/>
                <a:ea typeface="Century Gothic"/>
                <a:cs typeface="Century Gothic"/>
                <a:sym typeface="Century Gothic"/>
              </a:rPr>
              <a:t>strings of letters</a:t>
            </a:r>
            <a:r>
              <a:rPr lang="en">
                <a:solidFill>
                  <a:schemeClr val="dk1"/>
                </a:solidFill>
                <a:latin typeface="Century Gothic"/>
                <a:ea typeface="Century Gothic"/>
                <a:cs typeface="Century Gothic"/>
                <a:sym typeface="Century Gothic"/>
              </a:rPr>
              <a:t>. Write</a:t>
            </a:r>
            <a:r>
              <a:rPr lang="en" b="1">
                <a:solidFill>
                  <a:schemeClr val="dk1"/>
                </a:solidFill>
                <a:latin typeface="Century Gothic"/>
                <a:ea typeface="Century Gothic"/>
                <a:cs typeface="Century Gothic"/>
                <a:sym typeface="Century Gothic"/>
              </a:rPr>
              <a:t> initial sounds</a:t>
            </a:r>
            <a:r>
              <a:rPr lang="en">
                <a:solidFill>
                  <a:schemeClr val="dk1"/>
                </a:solidFill>
                <a:latin typeface="Century Gothic"/>
                <a:ea typeface="Century Gothic"/>
                <a:cs typeface="Century Gothic"/>
                <a:sym typeface="Century Gothic"/>
              </a:rPr>
              <a:t> for some words. Write </a:t>
            </a:r>
            <a:r>
              <a:rPr lang="en" b="1">
                <a:solidFill>
                  <a:schemeClr val="dk1"/>
                </a:solidFill>
                <a:latin typeface="Century Gothic"/>
                <a:ea typeface="Century Gothic"/>
                <a:cs typeface="Century Gothic"/>
                <a:sym typeface="Century Gothic"/>
              </a:rPr>
              <a:t>some of own name</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Some</a:t>
            </a:r>
            <a:r>
              <a:rPr lang="en">
                <a:solidFill>
                  <a:schemeClr val="dk1"/>
                </a:solidFill>
                <a:latin typeface="Century Gothic"/>
                <a:ea typeface="Century Gothic"/>
                <a:cs typeface="Century Gothic"/>
                <a:sym typeface="Century Gothic"/>
              </a:rPr>
              <a:t> letters are </a:t>
            </a:r>
            <a:r>
              <a:rPr lang="en" b="1">
                <a:solidFill>
                  <a:schemeClr val="dk1"/>
                </a:solidFill>
                <a:latin typeface="Century Gothic"/>
                <a:ea typeface="Century Gothic"/>
                <a:cs typeface="Century Gothic"/>
                <a:sym typeface="Century Gothic"/>
              </a:rPr>
              <a:t>recognisable</a:t>
            </a:r>
            <a:r>
              <a:rPr lang="en">
                <a:solidFill>
                  <a:schemeClr val="dk1"/>
                </a:solidFill>
                <a:latin typeface="Century Gothic"/>
                <a:ea typeface="Century Gothic"/>
                <a:cs typeface="Century Gothic"/>
                <a:sym typeface="Century Gothic"/>
              </a:rPr>
              <a:t>.  </a:t>
            </a:r>
            <a:endParaRPr sz="1800"/>
          </a:p>
        </p:txBody>
      </p:sp>
      <p:sp>
        <p:nvSpPr>
          <p:cNvPr id="100" name="Google Shape;100;p16"/>
          <p:cNvSpPr txBox="1"/>
          <p:nvPr/>
        </p:nvSpPr>
        <p:spPr>
          <a:xfrm>
            <a:off x="3775825" y="4960525"/>
            <a:ext cx="2979900" cy="169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latin typeface="Century Gothic"/>
                <a:ea typeface="Century Gothic"/>
                <a:cs typeface="Century Gothic"/>
                <a:sym typeface="Century Gothic"/>
              </a:rPr>
              <a:t>Link</a:t>
            </a:r>
            <a:r>
              <a:rPr lang="en">
                <a:solidFill>
                  <a:schemeClr val="dk1"/>
                </a:solidFill>
                <a:latin typeface="Century Gothic"/>
                <a:ea typeface="Century Gothic"/>
                <a:cs typeface="Century Gothic"/>
                <a:sym typeface="Century Gothic"/>
              </a:rPr>
              <a:t> numerals </a:t>
            </a:r>
            <a:endParaRPr>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
                <a:solidFill>
                  <a:schemeClr val="dk1"/>
                </a:solidFill>
                <a:latin typeface="Century Gothic"/>
                <a:ea typeface="Century Gothic"/>
                <a:cs typeface="Century Gothic"/>
                <a:sym typeface="Century Gothic"/>
              </a:rPr>
              <a:t>and amounts. Solve </a:t>
            </a:r>
            <a:endParaRPr>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 b="1">
                <a:solidFill>
                  <a:schemeClr val="dk1"/>
                </a:solidFill>
                <a:latin typeface="Century Gothic"/>
                <a:ea typeface="Century Gothic"/>
                <a:cs typeface="Century Gothic"/>
                <a:sym typeface="Century Gothic"/>
              </a:rPr>
              <a:t>real</a:t>
            </a:r>
            <a:r>
              <a:rPr lang="en">
                <a:solidFill>
                  <a:schemeClr val="dk1"/>
                </a:solidFill>
                <a:latin typeface="Century Gothic"/>
                <a:ea typeface="Century Gothic"/>
                <a:cs typeface="Century Gothic"/>
                <a:sym typeface="Century Gothic"/>
              </a:rPr>
              <a:t> world maths </a:t>
            </a:r>
            <a:endParaRPr>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 b="1">
                <a:solidFill>
                  <a:schemeClr val="dk1"/>
                </a:solidFill>
                <a:latin typeface="Century Gothic"/>
                <a:ea typeface="Century Gothic"/>
                <a:cs typeface="Century Gothic"/>
                <a:sym typeface="Century Gothic"/>
              </a:rPr>
              <a:t>problems</a:t>
            </a:r>
            <a:r>
              <a:rPr lang="en">
                <a:solidFill>
                  <a:schemeClr val="dk1"/>
                </a:solidFill>
                <a:latin typeface="Century Gothic"/>
                <a:ea typeface="Century Gothic"/>
                <a:cs typeface="Century Gothic"/>
                <a:sym typeface="Century Gothic"/>
              </a:rPr>
              <a:t> with numbers </a:t>
            </a:r>
            <a:endParaRPr>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
                <a:solidFill>
                  <a:schemeClr val="dk1"/>
                </a:solidFill>
                <a:latin typeface="Century Gothic"/>
                <a:ea typeface="Century Gothic"/>
                <a:cs typeface="Century Gothic"/>
                <a:sym typeface="Century Gothic"/>
              </a:rPr>
              <a:t>up to 5. </a:t>
            </a:r>
            <a:r>
              <a:rPr lang="en" b="1">
                <a:solidFill>
                  <a:schemeClr val="dk1"/>
                </a:solidFill>
                <a:latin typeface="Century Gothic"/>
                <a:ea typeface="Century Gothic"/>
                <a:cs typeface="Century Gothic"/>
                <a:sym typeface="Century Gothic"/>
              </a:rPr>
              <a:t>Describe</a:t>
            </a:r>
            <a:r>
              <a:rPr lang="en">
                <a:solidFill>
                  <a:schemeClr val="dk1"/>
                </a:solidFill>
                <a:latin typeface="Century Gothic"/>
                <a:ea typeface="Century Gothic"/>
                <a:cs typeface="Century Gothic"/>
                <a:sym typeface="Century Gothic"/>
              </a:rPr>
              <a:t> a </a:t>
            </a:r>
            <a:endParaRPr>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r>
              <a:rPr lang="en">
                <a:solidFill>
                  <a:schemeClr val="dk1"/>
                </a:solidFill>
                <a:latin typeface="Century Gothic"/>
                <a:ea typeface="Century Gothic"/>
                <a:cs typeface="Century Gothic"/>
                <a:sym typeface="Century Gothic"/>
              </a:rPr>
              <a:t>familiar route. Discuss</a:t>
            </a:r>
            <a:endParaRPr>
              <a:solidFill>
                <a:schemeClr val="dk1"/>
              </a:solidFill>
              <a:latin typeface="Century Gothic"/>
              <a:ea typeface="Century Gothic"/>
              <a:cs typeface="Century Gothic"/>
              <a:sym typeface="Century Gothic"/>
            </a:endParaRPr>
          </a:p>
          <a:p>
            <a:pPr marL="0" lvl="0" indent="0" algn="ctr" rtl="0">
              <a:lnSpc>
                <a:spcPct val="115000"/>
              </a:lnSpc>
              <a:spcBef>
                <a:spcPts val="0"/>
              </a:spcBef>
              <a:spcAft>
                <a:spcPts val="0"/>
              </a:spcAft>
              <a:buClr>
                <a:schemeClr val="dk1"/>
              </a:buClr>
              <a:buSzPts val="1100"/>
              <a:buFont typeface="Arial"/>
              <a:buNone/>
            </a:pPr>
            <a:r>
              <a:rPr lang="en" b="1">
                <a:solidFill>
                  <a:schemeClr val="dk1"/>
                </a:solidFill>
                <a:latin typeface="Century Gothic"/>
                <a:ea typeface="Century Gothic"/>
                <a:cs typeface="Century Gothic"/>
                <a:sym typeface="Century Gothic"/>
              </a:rPr>
              <a:t>routes and locations</a:t>
            </a:r>
            <a:r>
              <a:rPr lang="en">
                <a:solidFill>
                  <a:schemeClr val="dk1"/>
                </a:solidFill>
                <a:latin typeface="Century Gothic"/>
                <a:ea typeface="Century Gothic"/>
                <a:cs typeface="Century Gothic"/>
                <a:sym typeface="Century Gothic"/>
              </a:rPr>
              <a:t>, using</a:t>
            </a:r>
            <a:endParaRPr>
              <a:solidFill>
                <a:schemeClr val="dk1"/>
              </a:solidFill>
              <a:latin typeface="Century Gothic"/>
              <a:ea typeface="Century Gothic"/>
              <a:cs typeface="Century Gothic"/>
              <a:sym typeface="Century Gothic"/>
            </a:endParaRPr>
          </a:p>
        </p:txBody>
      </p:sp>
      <p:sp>
        <p:nvSpPr>
          <p:cNvPr id="101" name="Google Shape;101;p16"/>
          <p:cNvSpPr txBox="1"/>
          <p:nvPr/>
        </p:nvSpPr>
        <p:spPr>
          <a:xfrm>
            <a:off x="3603350" y="6494900"/>
            <a:ext cx="7073400" cy="895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dk1"/>
                </a:solidFill>
                <a:latin typeface="Century Gothic"/>
                <a:ea typeface="Century Gothic"/>
                <a:cs typeface="Century Gothic"/>
                <a:sym typeface="Century Gothic"/>
              </a:rPr>
              <a:t>   words like ‘in front of’ and ‘behind’. </a:t>
            </a:r>
            <a:r>
              <a:rPr lang="en" b="1">
                <a:solidFill>
                  <a:schemeClr val="dk1"/>
                </a:solidFill>
                <a:latin typeface="Century Gothic"/>
                <a:ea typeface="Century Gothic"/>
                <a:cs typeface="Century Gothic"/>
                <a:sym typeface="Century Gothic"/>
              </a:rPr>
              <a:t>Combine shapes</a:t>
            </a:r>
            <a:r>
              <a:rPr lang="en">
                <a:solidFill>
                  <a:schemeClr val="dk1"/>
                </a:solidFill>
                <a:latin typeface="Century Gothic"/>
                <a:ea typeface="Century Gothic"/>
                <a:cs typeface="Century Gothic"/>
                <a:sym typeface="Century Gothic"/>
              </a:rPr>
              <a:t> to make new ones. Extend and create </a:t>
            </a:r>
            <a:r>
              <a:rPr lang="en" b="1">
                <a:solidFill>
                  <a:schemeClr val="dk1"/>
                </a:solidFill>
                <a:latin typeface="Century Gothic"/>
                <a:ea typeface="Century Gothic"/>
                <a:cs typeface="Century Gothic"/>
                <a:sym typeface="Century Gothic"/>
              </a:rPr>
              <a:t>ABAB patterns </a:t>
            </a:r>
            <a:r>
              <a:rPr lang="en">
                <a:solidFill>
                  <a:schemeClr val="dk1"/>
                </a:solidFill>
                <a:latin typeface="Century Gothic"/>
                <a:ea typeface="Century Gothic"/>
                <a:cs typeface="Century Gothic"/>
                <a:sym typeface="Century Gothic"/>
              </a:rPr>
              <a:t>and notice and correct an error. Begin to </a:t>
            </a:r>
            <a:r>
              <a:rPr lang="en" b="1">
                <a:solidFill>
                  <a:schemeClr val="dk1"/>
                </a:solidFill>
                <a:latin typeface="Century Gothic"/>
                <a:ea typeface="Century Gothic"/>
                <a:cs typeface="Century Gothic"/>
                <a:sym typeface="Century Gothic"/>
              </a:rPr>
              <a:t>describe a sequence of events</a:t>
            </a:r>
            <a:r>
              <a:rPr lang="en">
                <a:solidFill>
                  <a:schemeClr val="dk1"/>
                </a:solidFill>
                <a:latin typeface="Century Gothic"/>
                <a:ea typeface="Century Gothic"/>
                <a:cs typeface="Century Gothic"/>
                <a:sym typeface="Century Gothic"/>
              </a:rPr>
              <a:t>, real or fictional, using words such as </a:t>
            </a:r>
            <a:r>
              <a:rPr lang="en" b="1">
                <a:solidFill>
                  <a:schemeClr val="dk1"/>
                </a:solidFill>
                <a:latin typeface="Century Gothic"/>
                <a:ea typeface="Century Gothic"/>
                <a:cs typeface="Century Gothic"/>
                <a:sym typeface="Century Gothic"/>
              </a:rPr>
              <a:t>first/then</a:t>
            </a:r>
            <a:r>
              <a:rPr lang="en">
                <a:solidFill>
                  <a:schemeClr val="dk1"/>
                </a:solidFill>
                <a:latin typeface="Century Gothic"/>
                <a:ea typeface="Century Gothic"/>
                <a:cs typeface="Century Gothic"/>
                <a:sym typeface="Century Gothic"/>
              </a:rPr>
              <a:t>.</a:t>
            </a:r>
            <a:endParaRPr>
              <a:solidFill>
                <a:schemeClr val="dk1"/>
              </a:solidFill>
              <a:latin typeface="Century Gothic"/>
              <a:ea typeface="Century Gothic"/>
              <a:cs typeface="Century Gothic"/>
              <a:sym typeface="Century Gothic"/>
            </a:endParaRPr>
          </a:p>
        </p:txBody>
      </p:sp>
      <p:sp>
        <p:nvSpPr>
          <p:cNvPr id="102" name="Google Shape;102;p16"/>
          <p:cNvSpPr txBox="1"/>
          <p:nvPr/>
        </p:nvSpPr>
        <p:spPr>
          <a:xfrm>
            <a:off x="180550" y="4574825"/>
            <a:ext cx="4341300" cy="277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Know there are </a:t>
            </a:r>
            <a:r>
              <a:rPr lang="en" b="1">
                <a:solidFill>
                  <a:schemeClr val="dk1"/>
                </a:solidFill>
                <a:latin typeface="Century Gothic"/>
                <a:ea typeface="Century Gothic"/>
                <a:cs typeface="Century Gothic"/>
                <a:sym typeface="Century Gothic"/>
              </a:rPr>
              <a:t>different countries</a:t>
            </a:r>
            <a:r>
              <a:rPr lang="en">
                <a:solidFill>
                  <a:schemeClr val="dk1"/>
                </a:solidFill>
                <a:latin typeface="Century Gothic"/>
                <a:ea typeface="Century Gothic"/>
                <a:cs typeface="Century Gothic"/>
                <a:sym typeface="Century Gothic"/>
              </a:rPr>
              <a:t> and talk about </a:t>
            </a:r>
            <a:r>
              <a:rPr lang="en" b="1">
                <a:solidFill>
                  <a:schemeClr val="dk1"/>
                </a:solidFill>
                <a:latin typeface="Century Gothic"/>
                <a:ea typeface="Century Gothic"/>
                <a:cs typeface="Century Gothic"/>
                <a:sym typeface="Century Gothic"/>
              </a:rPr>
              <a:t>differences experienced</a:t>
            </a:r>
            <a:r>
              <a:rPr lang="en">
                <a:solidFill>
                  <a:schemeClr val="dk1"/>
                </a:solidFill>
                <a:latin typeface="Century Gothic"/>
                <a:ea typeface="Century Gothic"/>
                <a:cs typeface="Century Gothic"/>
                <a:sym typeface="Century Gothic"/>
              </a:rPr>
              <a:t> or seen. Begin to make sense of their </a:t>
            </a:r>
            <a:r>
              <a:rPr lang="en" b="1">
                <a:solidFill>
                  <a:schemeClr val="dk1"/>
                </a:solidFill>
                <a:latin typeface="Century Gothic"/>
                <a:ea typeface="Century Gothic"/>
                <a:cs typeface="Century Gothic"/>
                <a:sym typeface="Century Gothic"/>
              </a:rPr>
              <a:t>own life-story</a:t>
            </a:r>
            <a:r>
              <a:rPr lang="en">
                <a:solidFill>
                  <a:schemeClr val="dk1"/>
                </a:solidFill>
                <a:latin typeface="Century Gothic"/>
                <a:ea typeface="Century Gothic"/>
                <a:cs typeface="Century Gothic"/>
                <a:sym typeface="Century Gothic"/>
              </a:rPr>
              <a:t> and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b="1">
                <a:solidFill>
                  <a:schemeClr val="dk1"/>
                </a:solidFill>
                <a:latin typeface="Century Gothic"/>
                <a:ea typeface="Century Gothic"/>
                <a:cs typeface="Century Gothic"/>
                <a:sym typeface="Century Gothic"/>
              </a:rPr>
              <a:t>family history</a:t>
            </a:r>
            <a:r>
              <a:rPr lang="en">
                <a:solidFill>
                  <a:schemeClr val="dk1"/>
                </a:solidFill>
                <a:latin typeface="Century Gothic"/>
                <a:ea typeface="Century Gothic"/>
                <a:cs typeface="Century Gothic"/>
                <a:sym typeface="Century Gothic"/>
              </a:rPr>
              <a:t>. </a:t>
            </a:r>
            <a:r>
              <a:rPr lang="en" b="1">
                <a:solidFill>
                  <a:schemeClr val="dk1"/>
                </a:solidFill>
                <a:latin typeface="Century Gothic"/>
                <a:ea typeface="Century Gothic"/>
                <a:cs typeface="Century Gothic"/>
                <a:sym typeface="Century Gothic"/>
              </a:rPr>
              <a:t>Value self</a:t>
            </a:r>
            <a:r>
              <a:rPr lang="en">
                <a:solidFill>
                  <a:schemeClr val="dk1"/>
                </a:solidFill>
                <a:latin typeface="Century Gothic"/>
                <a:ea typeface="Century Gothic"/>
                <a:cs typeface="Century Gothic"/>
                <a:sym typeface="Century Gothic"/>
              </a:rPr>
              <a:t> as an individual.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Talk about </a:t>
            </a:r>
            <a:r>
              <a:rPr lang="en" b="1">
                <a:solidFill>
                  <a:schemeClr val="dk1"/>
                </a:solidFill>
                <a:latin typeface="Century Gothic"/>
                <a:ea typeface="Century Gothic"/>
                <a:cs typeface="Century Gothic"/>
                <a:sym typeface="Century Gothic"/>
              </a:rPr>
              <a:t>differences between materials</a:t>
            </a:r>
            <a:r>
              <a:rPr lang="en">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and </a:t>
            </a:r>
            <a:r>
              <a:rPr lang="en" b="1">
                <a:solidFill>
                  <a:schemeClr val="dk1"/>
                </a:solidFill>
                <a:latin typeface="Century Gothic"/>
                <a:ea typeface="Century Gothic"/>
                <a:cs typeface="Century Gothic"/>
                <a:sym typeface="Century Gothic"/>
              </a:rPr>
              <a:t>changes they notice</a:t>
            </a:r>
            <a:r>
              <a:rPr lang="en">
                <a:solidFill>
                  <a:schemeClr val="dk1"/>
                </a:solidFill>
                <a:latin typeface="Century Gothic"/>
                <a:ea typeface="Century Gothic"/>
                <a:cs typeface="Century Gothic"/>
                <a:sym typeface="Century Gothic"/>
              </a:rPr>
              <a:t>. Understand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the key features of some </a:t>
            </a:r>
            <a:r>
              <a:rPr lang="en" b="1">
                <a:solidFill>
                  <a:schemeClr val="dk1"/>
                </a:solidFill>
                <a:latin typeface="Century Gothic"/>
                <a:ea typeface="Century Gothic"/>
                <a:cs typeface="Century Gothic"/>
                <a:sym typeface="Century Gothic"/>
              </a:rPr>
              <a:t>life cycles</a:t>
            </a:r>
            <a:r>
              <a:rPr lang="en">
                <a:solidFill>
                  <a:schemeClr val="dk1"/>
                </a:solidFill>
                <a:latin typeface="Century Gothic"/>
                <a:ea typeface="Century Gothic"/>
                <a:cs typeface="Century Gothic"/>
                <a:sym typeface="Century Gothic"/>
              </a:rPr>
              <a:t>. Talk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about what they see, using a wide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vocabulary. Knows that </a:t>
            </a:r>
            <a:r>
              <a:rPr lang="en" b="1">
                <a:solidFill>
                  <a:schemeClr val="dk1"/>
                </a:solidFill>
                <a:latin typeface="Century Gothic"/>
                <a:ea typeface="Century Gothic"/>
                <a:cs typeface="Century Gothic"/>
                <a:sym typeface="Century Gothic"/>
              </a:rPr>
              <a:t>info can be </a:t>
            </a:r>
            <a:endParaRPr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b="1">
                <a:solidFill>
                  <a:schemeClr val="dk1"/>
                </a:solidFill>
                <a:latin typeface="Century Gothic"/>
                <a:ea typeface="Century Gothic"/>
                <a:cs typeface="Century Gothic"/>
                <a:sym typeface="Century Gothic"/>
              </a:rPr>
              <a:t>retrieved</a:t>
            </a:r>
            <a:r>
              <a:rPr lang="en">
                <a:solidFill>
                  <a:schemeClr val="dk1"/>
                </a:solidFill>
                <a:latin typeface="Century Gothic"/>
                <a:ea typeface="Century Gothic"/>
                <a:cs typeface="Century Gothic"/>
                <a:sym typeface="Century Gothic"/>
              </a:rPr>
              <a:t> from digital devices and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the internet. Plays with a range of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materials to learn </a:t>
            </a:r>
            <a:r>
              <a:rPr lang="en" b="1">
                <a:solidFill>
                  <a:schemeClr val="dk1"/>
                </a:solidFill>
                <a:latin typeface="Century Gothic"/>
                <a:ea typeface="Century Gothic"/>
                <a:cs typeface="Century Gothic"/>
                <a:sym typeface="Century Gothic"/>
              </a:rPr>
              <a:t>cause &amp; effect</a:t>
            </a:r>
            <a:r>
              <a:rPr lang="en">
                <a:solidFill>
                  <a:schemeClr val="dk1"/>
                </a:solidFill>
                <a:latin typeface="Century Gothic"/>
                <a:ea typeface="Century Gothic"/>
                <a:cs typeface="Century Gothic"/>
                <a:sym typeface="Century Gothic"/>
              </a:rPr>
              <a:t>.</a:t>
            </a:r>
            <a:endParaRPr sz="2600"/>
          </a:p>
        </p:txBody>
      </p:sp>
      <p:sp>
        <p:nvSpPr>
          <p:cNvPr id="103" name="Google Shape;103;p16"/>
          <p:cNvSpPr txBox="1"/>
          <p:nvPr/>
        </p:nvSpPr>
        <p:spPr>
          <a:xfrm>
            <a:off x="104350" y="2342325"/>
            <a:ext cx="3791400" cy="212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dk1"/>
                </a:solidFill>
                <a:latin typeface="Century Gothic"/>
                <a:ea typeface="Century Gothic"/>
                <a:cs typeface="Century Gothic"/>
                <a:sym typeface="Century Gothic"/>
              </a:rPr>
              <a:t>Develop their </a:t>
            </a:r>
            <a:r>
              <a:rPr lang="en" b="1">
                <a:solidFill>
                  <a:schemeClr val="dk1"/>
                </a:solidFill>
                <a:latin typeface="Century Gothic"/>
                <a:ea typeface="Century Gothic"/>
                <a:cs typeface="Century Gothic"/>
                <a:sym typeface="Century Gothic"/>
              </a:rPr>
              <a:t>own ideas</a:t>
            </a:r>
            <a:r>
              <a:rPr lang="en">
                <a:solidFill>
                  <a:schemeClr val="dk1"/>
                </a:solidFill>
                <a:latin typeface="Century Gothic"/>
                <a:ea typeface="Century Gothic"/>
                <a:cs typeface="Century Gothic"/>
                <a:sym typeface="Century Gothic"/>
              </a:rPr>
              <a:t> and </a:t>
            </a:r>
            <a:r>
              <a:rPr lang="en" b="1">
                <a:solidFill>
                  <a:schemeClr val="dk1"/>
                </a:solidFill>
                <a:latin typeface="Century Gothic"/>
                <a:ea typeface="Century Gothic"/>
                <a:cs typeface="Century Gothic"/>
                <a:sym typeface="Century Gothic"/>
              </a:rPr>
              <a:t>choose materials</a:t>
            </a:r>
            <a:r>
              <a:rPr lang="en">
                <a:solidFill>
                  <a:schemeClr val="dk1"/>
                </a:solidFill>
                <a:latin typeface="Century Gothic"/>
                <a:ea typeface="Century Gothic"/>
                <a:cs typeface="Century Gothic"/>
                <a:sym typeface="Century Gothic"/>
              </a:rPr>
              <a:t>. Begin to develop </a:t>
            </a:r>
            <a:r>
              <a:rPr lang="en" b="1">
                <a:solidFill>
                  <a:schemeClr val="dk1"/>
                </a:solidFill>
                <a:latin typeface="Century Gothic"/>
                <a:ea typeface="Century Gothic"/>
                <a:cs typeface="Century Gothic"/>
                <a:sym typeface="Century Gothic"/>
              </a:rPr>
              <a:t>complex stories in small world</a:t>
            </a:r>
            <a:r>
              <a:rPr lang="en">
                <a:solidFill>
                  <a:schemeClr val="dk1"/>
                </a:solidFill>
                <a:latin typeface="Century Gothic"/>
                <a:ea typeface="Century Gothic"/>
                <a:cs typeface="Century Gothic"/>
                <a:sym typeface="Century Gothic"/>
              </a:rPr>
              <a:t>. Show different </a:t>
            </a:r>
            <a:r>
              <a:rPr lang="en" b="1">
                <a:solidFill>
                  <a:schemeClr val="dk1"/>
                </a:solidFill>
                <a:latin typeface="Century Gothic"/>
                <a:ea typeface="Century Gothic"/>
                <a:cs typeface="Century Gothic"/>
                <a:sym typeface="Century Gothic"/>
              </a:rPr>
              <a:t>emotions in drawings/paintings</a:t>
            </a:r>
            <a:r>
              <a:rPr lang="en">
                <a:solidFill>
                  <a:schemeClr val="dk1"/>
                </a:solidFill>
                <a:latin typeface="Century Gothic"/>
                <a:ea typeface="Century Gothic"/>
                <a:cs typeface="Century Gothic"/>
                <a:sym typeface="Century Gothic"/>
              </a:rPr>
              <a:t>. Explore colour and </a:t>
            </a:r>
            <a:r>
              <a:rPr lang="en" b="1">
                <a:solidFill>
                  <a:schemeClr val="dk1"/>
                </a:solidFill>
                <a:latin typeface="Century Gothic"/>
                <a:ea typeface="Century Gothic"/>
                <a:cs typeface="Century Gothic"/>
                <a:sym typeface="Century Gothic"/>
              </a:rPr>
              <a:t>mixing</a:t>
            </a:r>
            <a:r>
              <a:rPr lang="en">
                <a:solidFill>
                  <a:schemeClr val="dk1"/>
                </a:solidFill>
                <a:latin typeface="Century Gothic"/>
                <a:ea typeface="Century Gothic"/>
                <a:cs typeface="Century Gothic"/>
                <a:sym typeface="Century Gothic"/>
              </a:rPr>
              <a:t>. Remember and sing many </a:t>
            </a:r>
            <a:r>
              <a:rPr lang="en" b="1">
                <a:solidFill>
                  <a:schemeClr val="dk1"/>
                </a:solidFill>
                <a:latin typeface="Century Gothic"/>
                <a:ea typeface="Century Gothic"/>
                <a:cs typeface="Century Gothic"/>
                <a:sym typeface="Century Gothic"/>
              </a:rPr>
              <a:t>songs and  rhymes</a:t>
            </a:r>
            <a:r>
              <a:rPr lang="en">
                <a:solidFill>
                  <a:schemeClr val="dk1"/>
                </a:solidFill>
                <a:latin typeface="Century Gothic"/>
                <a:ea typeface="Century Gothic"/>
                <a:cs typeface="Century Gothic"/>
                <a:sym typeface="Century Gothic"/>
              </a:rPr>
              <a:t> by heart. Sing the melodic shape of familiar songs. Create </a:t>
            </a:r>
            <a:r>
              <a:rPr lang="en" b="1">
                <a:solidFill>
                  <a:schemeClr val="dk1"/>
                </a:solidFill>
                <a:latin typeface="Century Gothic"/>
                <a:ea typeface="Century Gothic"/>
                <a:cs typeface="Century Gothic"/>
                <a:sym typeface="Century Gothic"/>
              </a:rPr>
              <a:t>own songs</a:t>
            </a:r>
            <a:r>
              <a:rPr lang="en">
                <a:solidFill>
                  <a:schemeClr val="dk1"/>
                </a:solidFill>
                <a:latin typeface="Century Gothic"/>
                <a:ea typeface="Century Gothic"/>
                <a:cs typeface="Century Gothic"/>
                <a:sym typeface="Century Gothic"/>
              </a:rPr>
              <a:t>, or </a:t>
            </a:r>
            <a:r>
              <a:rPr lang="en" b="1">
                <a:solidFill>
                  <a:schemeClr val="dk1"/>
                </a:solidFill>
                <a:latin typeface="Century Gothic"/>
                <a:ea typeface="Century Gothic"/>
                <a:cs typeface="Century Gothic"/>
                <a:sym typeface="Century Gothic"/>
              </a:rPr>
              <a:t>improvise</a:t>
            </a:r>
            <a:r>
              <a:rPr lang="en">
                <a:solidFill>
                  <a:schemeClr val="dk1"/>
                </a:solidFill>
                <a:latin typeface="Century Gothic"/>
                <a:ea typeface="Century Gothic"/>
                <a:cs typeface="Century Gothic"/>
                <a:sym typeface="Century Gothic"/>
              </a:rPr>
              <a:t> </a:t>
            </a:r>
            <a:endParaRPr>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a:solidFill>
                  <a:schemeClr val="dk1"/>
                </a:solidFill>
                <a:latin typeface="Century Gothic"/>
                <a:ea typeface="Century Gothic"/>
                <a:cs typeface="Century Gothic"/>
                <a:sym typeface="Century Gothic"/>
              </a:rPr>
              <a:t>around one they know.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p:nvPr/>
        </p:nvSpPr>
        <p:spPr>
          <a:xfrm>
            <a:off x="25" y="3303900"/>
            <a:ext cx="106893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5000">
                <a:latin typeface="Century Gothic"/>
                <a:ea typeface="Century Gothic"/>
                <a:cs typeface="Century Gothic"/>
                <a:sym typeface="Century Gothic"/>
              </a:rPr>
              <a:t>Autumn Checkpoint Overview</a:t>
            </a:r>
            <a:endParaRPr sz="5000">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graphicFrame>
        <p:nvGraphicFramePr>
          <p:cNvPr id="113" name="Google Shape;113;p18"/>
          <p:cNvGraphicFramePr/>
          <p:nvPr>
            <p:extLst>
              <p:ext uri="{D42A27DB-BD31-4B8C-83A1-F6EECF244321}">
                <p14:modId xmlns:p14="http://schemas.microsoft.com/office/powerpoint/2010/main" val="2309772888"/>
              </p:ext>
            </p:extLst>
          </p:nvPr>
        </p:nvGraphicFramePr>
        <p:xfrm>
          <a:off x="138563" y="55850"/>
          <a:ext cx="10412200" cy="7402215"/>
        </p:xfrm>
        <a:graphic>
          <a:graphicData uri="http://schemas.openxmlformats.org/drawingml/2006/table">
            <a:tbl>
              <a:tblPr>
                <a:noFill/>
                <a:tableStyleId>{44058BAD-A235-42A6-8737-C92F7A6DB8C0}</a:tableStyleId>
              </a:tblPr>
              <a:tblGrid>
                <a:gridCol w="2603050">
                  <a:extLst>
                    <a:ext uri="{9D8B030D-6E8A-4147-A177-3AD203B41FA5}">
                      <a16:colId xmlns:a16="http://schemas.microsoft.com/office/drawing/2014/main" val="20000"/>
                    </a:ext>
                  </a:extLst>
                </a:gridCol>
                <a:gridCol w="2603050">
                  <a:extLst>
                    <a:ext uri="{9D8B030D-6E8A-4147-A177-3AD203B41FA5}">
                      <a16:colId xmlns:a16="http://schemas.microsoft.com/office/drawing/2014/main" val="20001"/>
                    </a:ext>
                  </a:extLst>
                </a:gridCol>
                <a:gridCol w="2603050">
                  <a:extLst>
                    <a:ext uri="{9D8B030D-6E8A-4147-A177-3AD203B41FA5}">
                      <a16:colId xmlns:a16="http://schemas.microsoft.com/office/drawing/2014/main" val="20002"/>
                    </a:ext>
                  </a:extLst>
                </a:gridCol>
                <a:gridCol w="2603050">
                  <a:extLst>
                    <a:ext uri="{9D8B030D-6E8A-4147-A177-3AD203B41FA5}">
                      <a16:colId xmlns:a16="http://schemas.microsoft.com/office/drawing/2014/main" val="20003"/>
                    </a:ext>
                  </a:extLst>
                </a:gridCol>
              </a:tblGrid>
              <a:tr h="375800">
                <a:tc gridSpan="4">
                  <a:txBody>
                    <a:bodyPr/>
                    <a:lstStyle/>
                    <a:p>
                      <a:pPr marL="0" lvl="0" indent="0" algn="l" rtl="0">
                        <a:spcBef>
                          <a:spcPts val="0"/>
                        </a:spcBef>
                        <a:spcAft>
                          <a:spcPts val="0"/>
                        </a:spcAft>
                        <a:buNone/>
                      </a:pPr>
                      <a:r>
                        <a:rPr lang="en" sz="1200" b="1">
                          <a:solidFill>
                            <a:schemeClr val="dk1"/>
                          </a:solidFill>
                          <a:latin typeface="Century Gothic"/>
                          <a:ea typeface="Century Gothic"/>
                          <a:cs typeface="Century Gothic"/>
                          <a:sym typeface="Century Gothic"/>
                        </a:rPr>
                        <a:t>Nursery Autumn Checkpoints</a:t>
                      </a:r>
                      <a:endParaRPr sz="1200" b="1">
                        <a:solidFill>
                          <a:schemeClr val="dk1"/>
                        </a:solidFill>
                        <a:latin typeface="Century Gothic"/>
                        <a:ea typeface="Century Gothic"/>
                        <a:cs typeface="Century Gothic"/>
                        <a:sym typeface="Century Gothic"/>
                      </a:endParaRPr>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15500">
                <a:tc>
                  <a:txBody>
                    <a:bodyPr/>
                    <a:lstStyle/>
                    <a:p>
                      <a:pPr marL="0" lvl="0" indent="0" algn="l" rtl="0">
                        <a:spcBef>
                          <a:spcPts val="0"/>
                        </a:spcBef>
                        <a:spcAft>
                          <a:spcPts val="0"/>
                        </a:spcAft>
                        <a:buClr>
                          <a:schemeClr val="dk1"/>
                        </a:buClr>
                        <a:buSzPts val="1100"/>
                        <a:buFont typeface="Arial"/>
                        <a:buNone/>
                      </a:pPr>
                      <a:r>
                        <a:rPr lang="en" sz="1200" b="1">
                          <a:solidFill>
                            <a:schemeClr val="dk1"/>
                          </a:solidFill>
                          <a:latin typeface="Century Gothic"/>
                          <a:ea typeface="Century Gothic"/>
                          <a:cs typeface="Century Gothic"/>
                          <a:sym typeface="Century Gothic"/>
                        </a:rPr>
                        <a:t>Communication and Language </a:t>
                      </a:r>
                      <a:endParaRPr sz="12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a:solidFill>
                            <a:schemeClr val="dk1"/>
                          </a:solidFill>
                          <a:latin typeface="Century Gothic"/>
                          <a:ea typeface="Century Gothic"/>
                          <a:cs typeface="Century Gothic"/>
                          <a:sym typeface="Century Gothic"/>
                        </a:rPr>
                        <a:t>Express needs </a:t>
                      </a:r>
                      <a:r>
                        <a:rPr lang="en" sz="1100">
                          <a:solidFill>
                            <a:schemeClr val="dk1"/>
                          </a:solidFill>
                          <a:latin typeface="Century Gothic"/>
                          <a:ea typeface="Century Gothic"/>
                          <a:cs typeface="Century Gothic"/>
                          <a:sym typeface="Century Gothic"/>
                        </a:rPr>
                        <a:t>and wants. Listen to longer stories, </a:t>
                      </a:r>
                      <a:r>
                        <a:rPr lang="en" sz="1100" b="1">
                          <a:solidFill>
                            <a:schemeClr val="dk1"/>
                          </a:solidFill>
                          <a:latin typeface="Century Gothic"/>
                          <a:ea typeface="Century Gothic"/>
                          <a:cs typeface="Century Gothic"/>
                          <a:sym typeface="Century Gothic"/>
                        </a:rPr>
                        <a:t>recalling some</a:t>
                      </a:r>
                      <a:r>
                        <a:rPr lang="en" sz="1100">
                          <a:solidFill>
                            <a:schemeClr val="dk1"/>
                          </a:solidFill>
                          <a:latin typeface="Century Gothic"/>
                          <a:ea typeface="Century Gothic"/>
                          <a:cs typeface="Century Gothic"/>
                          <a:sym typeface="Century Gothic"/>
                        </a:rPr>
                        <a:t> main parts. </a:t>
                      </a: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Understand </a:t>
                      </a:r>
                      <a:r>
                        <a:rPr lang="en" sz="1100" b="1">
                          <a:solidFill>
                            <a:schemeClr val="dk1"/>
                          </a:solidFill>
                          <a:latin typeface="Century Gothic"/>
                          <a:ea typeface="Century Gothic"/>
                          <a:cs typeface="Century Gothic"/>
                          <a:sym typeface="Century Gothic"/>
                        </a:rPr>
                        <a:t>two part questions</a:t>
                      </a:r>
                      <a:r>
                        <a:rPr lang="en" sz="1100">
                          <a:solidFill>
                            <a:schemeClr val="dk1"/>
                          </a:solidFill>
                          <a:latin typeface="Century Gothic"/>
                          <a:ea typeface="Century Gothic"/>
                          <a:cs typeface="Century Gothic"/>
                          <a:sym typeface="Century Gothic"/>
                        </a:rPr>
                        <a:t> and </a:t>
                      </a:r>
                      <a:r>
                        <a:rPr lang="en" sz="1100" b="1">
                          <a:solidFill>
                            <a:schemeClr val="dk1"/>
                          </a:solidFill>
                          <a:latin typeface="Century Gothic"/>
                          <a:ea typeface="Century Gothic"/>
                          <a:cs typeface="Century Gothic"/>
                          <a:sym typeface="Century Gothic"/>
                        </a:rPr>
                        <a:t>instructions</a:t>
                      </a:r>
                      <a:r>
                        <a:rPr lang="en" sz="1100">
                          <a:solidFill>
                            <a:schemeClr val="dk1"/>
                          </a:solidFill>
                          <a:latin typeface="Century Gothic"/>
                          <a:ea typeface="Century Gothic"/>
                          <a:cs typeface="Century Gothic"/>
                          <a:sym typeface="Century Gothic"/>
                        </a:rPr>
                        <a:t>. </a:t>
                      </a: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a:solidFill>
                            <a:schemeClr val="dk1"/>
                          </a:solidFill>
                          <a:latin typeface="Century Gothic"/>
                          <a:ea typeface="Century Gothic"/>
                          <a:cs typeface="Century Gothic"/>
                          <a:sym typeface="Century Gothic"/>
                        </a:rPr>
                        <a:t>Talk about familiar books. Begin to </a:t>
                      </a:r>
                      <a:r>
                        <a:rPr lang="en" sz="1100" b="1">
                          <a:solidFill>
                            <a:schemeClr val="dk1"/>
                          </a:solidFill>
                          <a:latin typeface="Century Gothic"/>
                          <a:ea typeface="Century Gothic"/>
                          <a:cs typeface="Century Gothic"/>
                          <a:sym typeface="Century Gothic"/>
                        </a:rPr>
                        <a:t>use newly introduced vocabulary</a:t>
                      </a:r>
                      <a:r>
                        <a:rPr lang="en" sz="1100">
                          <a:solidFill>
                            <a:schemeClr val="dk1"/>
                          </a:solidFill>
                          <a:latin typeface="Century Gothic"/>
                          <a:ea typeface="Century Gothic"/>
                          <a:cs typeface="Century Gothic"/>
                          <a:sym typeface="Century Gothic"/>
                        </a:rPr>
                        <a:t>.</a:t>
                      </a:r>
                      <a:endParaRPr sz="1100">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b="1" dirty="0">
                          <a:solidFill>
                            <a:schemeClr val="dk1"/>
                          </a:solidFill>
                          <a:latin typeface="Century Gothic"/>
                          <a:ea typeface="Century Gothic"/>
                          <a:cs typeface="Century Gothic"/>
                          <a:sym typeface="Century Gothic"/>
                        </a:rPr>
                        <a:t>Personal, Social and Emotional Development</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Use </a:t>
                      </a:r>
                      <a:r>
                        <a:rPr lang="en" sz="1100" b="1" dirty="0">
                          <a:solidFill>
                            <a:schemeClr val="dk1"/>
                          </a:solidFill>
                          <a:latin typeface="Century Gothic"/>
                          <a:ea typeface="Century Gothic"/>
                          <a:cs typeface="Century Gothic"/>
                          <a:sym typeface="Century Gothic"/>
                        </a:rPr>
                        <a:t>accurate vocabulary</a:t>
                      </a:r>
                      <a:r>
                        <a:rPr lang="en" sz="1100" dirty="0">
                          <a:solidFill>
                            <a:schemeClr val="dk1"/>
                          </a:solidFill>
                          <a:latin typeface="Century Gothic"/>
                          <a:ea typeface="Century Gothic"/>
                          <a:cs typeface="Century Gothic"/>
                          <a:sym typeface="Century Gothic"/>
                        </a:rPr>
                        <a:t> when t</a:t>
                      </a:r>
                      <a:r>
                        <a:rPr lang="en" sz="1100" b="1" dirty="0">
                          <a:solidFill>
                            <a:schemeClr val="dk1"/>
                          </a:solidFill>
                          <a:latin typeface="Century Gothic"/>
                          <a:ea typeface="Century Gothic"/>
                          <a:cs typeface="Century Gothic"/>
                          <a:sym typeface="Century Gothic"/>
                        </a:rPr>
                        <a:t>alking about their feelings</a:t>
                      </a:r>
                      <a:r>
                        <a:rPr lang="en" sz="1100" dirty="0">
                          <a:solidFill>
                            <a:schemeClr val="dk1"/>
                          </a:solidFill>
                          <a:latin typeface="Century Gothic"/>
                          <a:ea typeface="Century Gothic"/>
                          <a:cs typeface="Century Gothic"/>
                          <a:sym typeface="Century Gothic"/>
                        </a:rPr>
                        <a:t>.</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Manages transitions</a:t>
                      </a:r>
                      <a:r>
                        <a:rPr lang="en" sz="1100" dirty="0">
                          <a:solidFill>
                            <a:schemeClr val="dk1"/>
                          </a:solidFill>
                          <a:latin typeface="Century Gothic"/>
                          <a:ea typeface="Century Gothic"/>
                          <a:cs typeface="Century Gothic"/>
                          <a:sym typeface="Century Gothic"/>
                        </a:rPr>
                        <a:t> from home to nursery. Follows </a:t>
                      </a:r>
                      <a:r>
                        <a:rPr lang="en" sz="1100" b="1" dirty="0">
                          <a:solidFill>
                            <a:schemeClr val="dk1"/>
                          </a:solidFill>
                          <a:latin typeface="Century Gothic"/>
                          <a:ea typeface="Century Gothic"/>
                          <a:cs typeface="Century Gothic"/>
                          <a:sym typeface="Century Gothic"/>
                        </a:rPr>
                        <a:t>some rules.</a:t>
                      </a:r>
                      <a:r>
                        <a:rPr lang="en" sz="1100" dirty="0">
                          <a:solidFill>
                            <a:schemeClr val="dk1"/>
                          </a:solidFill>
                          <a:latin typeface="Century Gothic"/>
                          <a:ea typeface="Century Gothic"/>
                          <a:cs typeface="Century Gothic"/>
                          <a:sym typeface="Century Gothic"/>
                        </a:rPr>
                        <a:t> More </a:t>
                      </a:r>
                      <a:r>
                        <a:rPr lang="en" sz="1100" b="1" dirty="0">
                          <a:solidFill>
                            <a:schemeClr val="dk1"/>
                          </a:solidFill>
                          <a:latin typeface="Century Gothic"/>
                          <a:ea typeface="Century Gothic"/>
                          <a:cs typeface="Century Gothic"/>
                          <a:sym typeface="Century Gothic"/>
                        </a:rPr>
                        <a:t>confident in new situations</a:t>
                      </a:r>
                      <a:r>
                        <a:rPr lang="en" sz="1100" dirty="0">
                          <a:solidFill>
                            <a:schemeClr val="dk1"/>
                          </a:solidFill>
                          <a:latin typeface="Century Gothic"/>
                          <a:ea typeface="Century Gothic"/>
                          <a:cs typeface="Century Gothic"/>
                          <a:sym typeface="Century Gothic"/>
                        </a:rPr>
                        <a:t>. Select and </a:t>
                      </a:r>
                      <a:r>
                        <a:rPr lang="en" sz="1100" b="1" dirty="0">
                          <a:solidFill>
                            <a:schemeClr val="dk1"/>
                          </a:solidFill>
                          <a:latin typeface="Century Gothic"/>
                          <a:ea typeface="Century Gothic"/>
                          <a:cs typeface="Century Gothic"/>
                          <a:sym typeface="Century Gothic"/>
                        </a:rPr>
                        <a:t>use activities</a:t>
                      </a:r>
                      <a:r>
                        <a:rPr lang="en" sz="1100" dirty="0">
                          <a:solidFill>
                            <a:schemeClr val="dk1"/>
                          </a:solidFill>
                          <a:latin typeface="Century Gothic"/>
                          <a:ea typeface="Century Gothic"/>
                          <a:cs typeface="Century Gothic"/>
                          <a:sym typeface="Century Gothic"/>
                        </a:rPr>
                        <a:t> and resources. </a:t>
                      </a:r>
                      <a:r>
                        <a:rPr lang="en" sz="1100" b="1" dirty="0">
                          <a:solidFill>
                            <a:schemeClr val="dk1"/>
                          </a:solidFill>
                          <a:latin typeface="Century Gothic"/>
                          <a:ea typeface="Century Gothic"/>
                          <a:cs typeface="Century Gothic"/>
                          <a:sym typeface="Century Gothic"/>
                        </a:rPr>
                        <a:t>Increasingly independent </a:t>
                      </a:r>
                      <a:r>
                        <a:rPr lang="en" sz="1100" dirty="0">
                          <a:solidFill>
                            <a:schemeClr val="dk1"/>
                          </a:solidFill>
                          <a:latin typeface="Century Gothic"/>
                          <a:ea typeface="Century Gothic"/>
                          <a:cs typeface="Century Gothic"/>
                          <a:sym typeface="Century Gothic"/>
                        </a:rPr>
                        <a:t>with </a:t>
                      </a:r>
                      <a:r>
                        <a:rPr lang="en" sz="1100" b="1" dirty="0">
                          <a:solidFill>
                            <a:schemeClr val="dk1"/>
                          </a:solidFill>
                          <a:latin typeface="Century Gothic"/>
                          <a:ea typeface="Century Gothic"/>
                          <a:cs typeface="Century Gothic"/>
                          <a:sym typeface="Century Gothic"/>
                        </a:rPr>
                        <a:t>dressing/undressing</a:t>
                      </a:r>
                      <a:r>
                        <a:rPr lang="en" sz="1100" dirty="0">
                          <a:solidFill>
                            <a:schemeClr val="dk1"/>
                          </a:solidFill>
                          <a:latin typeface="Century Gothic"/>
                          <a:ea typeface="Century Gothic"/>
                          <a:cs typeface="Century Gothic"/>
                          <a:sym typeface="Century Gothic"/>
                        </a:rPr>
                        <a:t>.</a:t>
                      </a:r>
                      <a:r>
                        <a:rPr lang="en" sz="1100" b="1" dirty="0">
                          <a:solidFill>
                            <a:schemeClr val="dk1"/>
                          </a:solidFill>
                          <a:latin typeface="Century Gothic"/>
                          <a:ea typeface="Century Gothic"/>
                          <a:cs typeface="Century Gothic"/>
                          <a:sym typeface="Century Gothic"/>
                        </a:rPr>
                        <a:t> </a:t>
                      </a:r>
                      <a:r>
                        <a:rPr lang="en" sz="1100" dirty="0">
                          <a:solidFill>
                            <a:schemeClr val="dk1"/>
                          </a:solidFill>
                          <a:latin typeface="Century Gothic"/>
                          <a:ea typeface="Century Gothic"/>
                          <a:cs typeface="Century Gothic"/>
                          <a:sym typeface="Century Gothic"/>
                        </a:rPr>
                        <a:t>Begin to </a:t>
                      </a:r>
                      <a:r>
                        <a:rPr lang="en" sz="1100" b="1" dirty="0">
                          <a:solidFill>
                            <a:schemeClr val="dk1"/>
                          </a:solidFill>
                          <a:latin typeface="Century Gothic"/>
                          <a:ea typeface="Century Gothic"/>
                          <a:cs typeface="Century Gothic"/>
                          <a:sym typeface="Century Gothic"/>
                        </a:rPr>
                        <a:t>recognise danger</a:t>
                      </a:r>
                      <a:r>
                        <a:rPr lang="en" sz="1100" dirty="0">
                          <a:solidFill>
                            <a:schemeClr val="dk1"/>
                          </a:solidFill>
                          <a:latin typeface="Century Gothic"/>
                          <a:ea typeface="Century Gothic"/>
                          <a:cs typeface="Century Gothic"/>
                          <a:sym typeface="Century Gothic"/>
                        </a:rPr>
                        <a:t>, seeking support/comfort from significant adults.</a:t>
                      </a:r>
                      <a:endParaRPr sz="13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dirty="0">
                          <a:solidFill>
                            <a:schemeClr val="dk1"/>
                          </a:solidFill>
                          <a:latin typeface="Century Gothic"/>
                          <a:ea typeface="Century Gothic"/>
                          <a:cs typeface="Century Gothic"/>
                          <a:sym typeface="Century Gothic"/>
                        </a:rPr>
                        <a:t>Develops </a:t>
                      </a:r>
                      <a:r>
                        <a:rPr lang="en" sz="1100" b="1" dirty="0">
                          <a:solidFill>
                            <a:schemeClr val="dk1"/>
                          </a:solidFill>
                          <a:latin typeface="Century Gothic"/>
                          <a:ea typeface="Century Gothic"/>
                          <a:cs typeface="Century Gothic"/>
                          <a:sym typeface="Century Gothic"/>
                        </a:rPr>
                        <a:t>sense of membership</a:t>
                      </a:r>
                      <a:r>
                        <a:rPr lang="en" sz="1100" dirty="0">
                          <a:solidFill>
                            <a:schemeClr val="dk1"/>
                          </a:solidFill>
                          <a:latin typeface="Century Gothic"/>
                          <a:ea typeface="Century Gothic"/>
                          <a:cs typeface="Century Gothic"/>
                          <a:sym typeface="Century Gothic"/>
                        </a:rPr>
                        <a:t> and responsibility to the class. Developed </a:t>
                      </a:r>
                      <a:r>
                        <a:rPr lang="en" sz="1100" b="1" dirty="0">
                          <a:solidFill>
                            <a:schemeClr val="dk1"/>
                          </a:solidFill>
                          <a:latin typeface="Century Gothic"/>
                          <a:ea typeface="Century Gothic"/>
                          <a:cs typeface="Century Gothic"/>
                          <a:sym typeface="Century Gothic"/>
                        </a:rPr>
                        <a:t>relationships</a:t>
                      </a:r>
                      <a:r>
                        <a:rPr lang="en" sz="1100" dirty="0">
                          <a:solidFill>
                            <a:schemeClr val="dk1"/>
                          </a:solidFill>
                          <a:latin typeface="Century Gothic"/>
                          <a:ea typeface="Century Gothic"/>
                          <a:cs typeface="Century Gothic"/>
                          <a:sym typeface="Century Gothic"/>
                        </a:rPr>
                        <a:t> within the class. </a:t>
                      </a:r>
                      <a:endParaRPr sz="1300" b="1" dirty="0">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b="1" dirty="0">
                          <a:solidFill>
                            <a:schemeClr val="dk1"/>
                          </a:solidFill>
                          <a:latin typeface="Century Gothic"/>
                          <a:ea typeface="Century Gothic"/>
                          <a:cs typeface="Century Gothic"/>
                          <a:sym typeface="Century Gothic"/>
                        </a:rPr>
                        <a:t>Physical Development </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Develop movement in terms of </a:t>
                      </a:r>
                      <a:r>
                        <a:rPr lang="en" sz="1100" b="1" dirty="0">
                          <a:solidFill>
                            <a:schemeClr val="dk1"/>
                          </a:solidFill>
                          <a:latin typeface="Century Gothic"/>
                          <a:ea typeface="Century Gothic"/>
                          <a:cs typeface="Century Gothic"/>
                          <a:sym typeface="Century Gothic"/>
                        </a:rPr>
                        <a:t>balancing, riding and ball skills</a:t>
                      </a:r>
                      <a:r>
                        <a:rPr lang="en" sz="1100" dirty="0">
                          <a:solidFill>
                            <a:schemeClr val="dk1"/>
                          </a:solidFill>
                          <a:latin typeface="Century Gothic"/>
                          <a:ea typeface="Century Gothic"/>
                          <a:cs typeface="Century Gothic"/>
                          <a:sym typeface="Century Gothic"/>
                        </a:rPr>
                        <a:t>. Use large-muscle movements to </a:t>
                      </a:r>
                      <a:r>
                        <a:rPr lang="en" sz="1100" b="1" dirty="0">
                          <a:solidFill>
                            <a:schemeClr val="dk1"/>
                          </a:solidFill>
                          <a:latin typeface="Century Gothic"/>
                          <a:ea typeface="Century Gothic"/>
                          <a:cs typeface="Century Gothic"/>
                          <a:sym typeface="Century Gothic"/>
                        </a:rPr>
                        <a:t>wave flags/streamers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paint and make marks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Match type of movement </a:t>
                      </a:r>
                      <a:r>
                        <a:rPr lang="en" sz="1100" dirty="0">
                          <a:solidFill>
                            <a:schemeClr val="dk1"/>
                          </a:solidFill>
                          <a:latin typeface="Century Gothic"/>
                          <a:ea typeface="Century Gothic"/>
                          <a:cs typeface="Century Gothic"/>
                          <a:sym typeface="Century Gothic"/>
                        </a:rPr>
                        <a:t>to activities.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Use </a:t>
                      </a:r>
                      <a:r>
                        <a:rPr lang="en" sz="1100" b="1" dirty="0">
                          <a:solidFill>
                            <a:schemeClr val="dk1"/>
                          </a:solidFill>
                          <a:latin typeface="Century Gothic"/>
                          <a:ea typeface="Century Gothic"/>
                          <a:cs typeface="Century Gothic"/>
                          <a:sym typeface="Century Gothic"/>
                        </a:rPr>
                        <a:t>one-handed tools</a:t>
                      </a:r>
                      <a:r>
                        <a:rPr lang="en" sz="1100" dirty="0">
                          <a:solidFill>
                            <a:schemeClr val="dk1"/>
                          </a:solidFill>
                          <a:latin typeface="Century Gothic"/>
                          <a:ea typeface="Century Gothic"/>
                          <a:cs typeface="Century Gothic"/>
                          <a:sym typeface="Century Gothic"/>
                        </a:rPr>
                        <a:t> and equipment.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dirty="0">
                          <a:solidFill>
                            <a:schemeClr val="dk1"/>
                          </a:solidFill>
                          <a:latin typeface="Century Gothic"/>
                          <a:ea typeface="Century Gothic"/>
                          <a:cs typeface="Century Gothic"/>
                          <a:sym typeface="Century Gothic"/>
                        </a:rPr>
                        <a:t>Start to </a:t>
                      </a:r>
                      <a:r>
                        <a:rPr lang="en" sz="1100" b="1" dirty="0">
                          <a:solidFill>
                            <a:schemeClr val="dk1"/>
                          </a:solidFill>
                          <a:latin typeface="Century Gothic"/>
                          <a:ea typeface="Century Gothic"/>
                          <a:cs typeface="Century Gothic"/>
                          <a:sym typeface="Century Gothic"/>
                        </a:rPr>
                        <a:t>eat independently</a:t>
                      </a:r>
                      <a:r>
                        <a:rPr lang="en" sz="1100" dirty="0">
                          <a:solidFill>
                            <a:schemeClr val="dk1"/>
                          </a:solidFill>
                          <a:latin typeface="Century Gothic"/>
                          <a:ea typeface="Century Gothic"/>
                          <a:cs typeface="Century Gothic"/>
                          <a:sym typeface="Century Gothic"/>
                        </a:rPr>
                        <a:t>, learning to </a:t>
                      </a:r>
                      <a:r>
                        <a:rPr lang="en" sz="1100" b="1" dirty="0">
                          <a:solidFill>
                            <a:schemeClr val="dk1"/>
                          </a:solidFill>
                          <a:latin typeface="Century Gothic"/>
                          <a:ea typeface="Century Gothic"/>
                          <a:cs typeface="Century Gothic"/>
                          <a:sym typeface="Century Gothic"/>
                        </a:rPr>
                        <a:t>use a knife &amp; fork</a:t>
                      </a:r>
                      <a:r>
                        <a:rPr lang="en" sz="1100" dirty="0">
                          <a:solidFill>
                            <a:schemeClr val="dk1"/>
                          </a:solidFill>
                          <a:latin typeface="Century Gothic"/>
                          <a:ea typeface="Century Gothic"/>
                          <a:cs typeface="Century Gothic"/>
                          <a:sym typeface="Century Gothic"/>
                        </a:rPr>
                        <a:t>. </a:t>
                      </a:r>
                      <a:endParaRPr sz="1100" b="1" dirty="0">
                        <a:solidFill>
                          <a:schemeClr val="dk1"/>
                        </a:solidFill>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200" b="1">
                          <a:solidFill>
                            <a:schemeClr val="dk1"/>
                          </a:solidFill>
                          <a:latin typeface="Century Gothic"/>
                          <a:ea typeface="Century Gothic"/>
                          <a:cs typeface="Century Gothic"/>
                          <a:sym typeface="Century Gothic"/>
                        </a:rPr>
                        <a:t>Reading Progression </a:t>
                      </a:r>
                      <a:endParaRPr sz="12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Understand the </a:t>
                      </a:r>
                      <a:r>
                        <a:rPr lang="en" sz="1100" b="1">
                          <a:solidFill>
                            <a:schemeClr val="dk1"/>
                          </a:solidFill>
                          <a:latin typeface="Century Gothic"/>
                          <a:ea typeface="Century Gothic"/>
                          <a:cs typeface="Century Gothic"/>
                          <a:sym typeface="Century Gothic"/>
                        </a:rPr>
                        <a:t>five key concepts about print</a:t>
                      </a:r>
                      <a:r>
                        <a:rPr lang="en" sz="1100">
                          <a:solidFill>
                            <a:schemeClr val="dk1"/>
                          </a:solidFill>
                          <a:latin typeface="Century Gothic"/>
                          <a:ea typeface="Century Gothic"/>
                          <a:cs typeface="Century Gothic"/>
                          <a:sym typeface="Century Gothic"/>
                        </a:rPr>
                        <a:t>: print has </a:t>
                      </a:r>
                      <a:r>
                        <a:rPr lang="en" sz="1100" b="1">
                          <a:solidFill>
                            <a:schemeClr val="dk1"/>
                          </a:solidFill>
                          <a:latin typeface="Century Gothic"/>
                          <a:ea typeface="Century Gothic"/>
                          <a:cs typeface="Century Gothic"/>
                          <a:sym typeface="Century Gothic"/>
                        </a:rPr>
                        <a:t>meaning</a:t>
                      </a:r>
                      <a:r>
                        <a:rPr lang="en" sz="1100">
                          <a:solidFill>
                            <a:schemeClr val="dk1"/>
                          </a:solidFill>
                          <a:latin typeface="Century Gothic"/>
                          <a:ea typeface="Century Gothic"/>
                          <a:cs typeface="Century Gothic"/>
                          <a:sym typeface="Century Gothic"/>
                        </a:rPr>
                        <a:t>, the </a:t>
                      </a:r>
                      <a:r>
                        <a:rPr lang="en" sz="1100" b="1">
                          <a:solidFill>
                            <a:schemeClr val="dk1"/>
                          </a:solidFill>
                          <a:latin typeface="Century Gothic"/>
                          <a:ea typeface="Century Gothic"/>
                          <a:cs typeface="Century Gothic"/>
                          <a:sym typeface="Century Gothic"/>
                        </a:rPr>
                        <a:t>names of the different parts </a:t>
                      </a:r>
                      <a:r>
                        <a:rPr lang="en" sz="1100">
                          <a:solidFill>
                            <a:schemeClr val="dk1"/>
                          </a:solidFill>
                          <a:latin typeface="Century Gothic"/>
                          <a:ea typeface="Century Gothic"/>
                          <a:cs typeface="Century Gothic"/>
                          <a:sym typeface="Century Gothic"/>
                        </a:rPr>
                        <a:t>of a book, print can have </a:t>
                      </a:r>
                      <a:r>
                        <a:rPr lang="en" sz="1100" b="1">
                          <a:solidFill>
                            <a:schemeClr val="dk1"/>
                          </a:solidFill>
                          <a:latin typeface="Century Gothic"/>
                          <a:ea typeface="Century Gothic"/>
                          <a:cs typeface="Century Gothic"/>
                          <a:sym typeface="Century Gothic"/>
                        </a:rPr>
                        <a:t>different purposes</a:t>
                      </a:r>
                      <a:r>
                        <a:rPr lang="en" sz="1100">
                          <a:solidFill>
                            <a:schemeClr val="dk1"/>
                          </a:solidFill>
                          <a:latin typeface="Century Gothic"/>
                          <a:ea typeface="Century Gothic"/>
                          <a:cs typeface="Century Gothic"/>
                          <a:sym typeface="Century Gothic"/>
                        </a:rPr>
                        <a:t>, </a:t>
                      </a:r>
                      <a:r>
                        <a:rPr lang="en" sz="1100" b="1">
                          <a:solidFill>
                            <a:schemeClr val="dk1"/>
                          </a:solidFill>
                          <a:latin typeface="Century Gothic"/>
                          <a:ea typeface="Century Gothic"/>
                          <a:cs typeface="Century Gothic"/>
                          <a:sym typeface="Century Gothic"/>
                        </a:rPr>
                        <a:t>page sequencing</a:t>
                      </a:r>
                      <a:r>
                        <a:rPr lang="en" sz="1100">
                          <a:solidFill>
                            <a:schemeClr val="dk1"/>
                          </a:solidFill>
                          <a:latin typeface="Century Gothic"/>
                          <a:ea typeface="Century Gothic"/>
                          <a:cs typeface="Century Gothic"/>
                          <a:sym typeface="Century Gothic"/>
                        </a:rPr>
                        <a:t> and we read English </a:t>
                      </a:r>
                      <a:r>
                        <a:rPr lang="en" sz="1100" b="1">
                          <a:solidFill>
                            <a:schemeClr val="dk1"/>
                          </a:solidFill>
                          <a:latin typeface="Century Gothic"/>
                          <a:ea typeface="Century Gothic"/>
                          <a:cs typeface="Century Gothic"/>
                          <a:sym typeface="Century Gothic"/>
                        </a:rPr>
                        <a:t>text from left to right and from top to bottom</a:t>
                      </a:r>
                      <a:r>
                        <a:rPr lang="en" sz="1100">
                          <a:solidFill>
                            <a:schemeClr val="dk1"/>
                          </a:solidFill>
                          <a:latin typeface="Century Gothic"/>
                          <a:ea typeface="Century Gothic"/>
                          <a:cs typeface="Century Gothic"/>
                          <a:sym typeface="Century Gothic"/>
                        </a:rPr>
                        <a:t>. </a:t>
                      </a: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a:solidFill>
                            <a:schemeClr val="dk1"/>
                          </a:solidFill>
                          <a:latin typeface="Century Gothic"/>
                          <a:ea typeface="Century Gothic"/>
                          <a:cs typeface="Century Gothic"/>
                          <a:sym typeface="Century Gothic"/>
                        </a:rPr>
                        <a:t>Develop their </a:t>
                      </a:r>
                      <a:r>
                        <a:rPr lang="en" sz="1100" b="1">
                          <a:solidFill>
                            <a:schemeClr val="dk1"/>
                          </a:solidFill>
                          <a:latin typeface="Century Gothic"/>
                          <a:ea typeface="Century Gothic"/>
                          <a:cs typeface="Century Gothic"/>
                          <a:sym typeface="Century Gothic"/>
                        </a:rPr>
                        <a:t>phonological awareness</a:t>
                      </a:r>
                      <a:r>
                        <a:rPr lang="en" sz="1100">
                          <a:solidFill>
                            <a:schemeClr val="dk1"/>
                          </a:solidFill>
                          <a:latin typeface="Century Gothic"/>
                          <a:ea typeface="Century Gothic"/>
                          <a:cs typeface="Century Gothic"/>
                          <a:sym typeface="Century Gothic"/>
                        </a:rPr>
                        <a:t>, so that they can: spot and </a:t>
                      </a:r>
                      <a:r>
                        <a:rPr lang="en" sz="1100" b="1">
                          <a:solidFill>
                            <a:schemeClr val="dk1"/>
                          </a:solidFill>
                          <a:latin typeface="Century Gothic"/>
                          <a:ea typeface="Century Gothic"/>
                          <a:cs typeface="Century Gothic"/>
                          <a:sym typeface="Century Gothic"/>
                        </a:rPr>
                        <a:t>suggest rhymes</a:t>
                      </a:r>
                      <a:r>
                        <a:rPr lang="en" sz="1100">
                          <a:solidFill>
                            <a:schemeClr val="dk1"/>
                          </a:solidFill>
                          <a:latin typeface="Century Gothic"/>
                          <a:ea typeface="Century Gothic"/>
                          <a:cs typeface="Century Gothic"/>
                          <a:sym typeface="Century Gothic"/>
                        </a:rPr>
                        <a:t> and count or </a:t>
                      </a:r>
                      <a:r>
                        <a:rPr lang="en" sz="1100" b="1">
                          <a:solidFill>
                            <a:schemeClr val="dk1"/>
                          </a:solidFill>
                          <a:latin typeface="Century Gothic"/>
                          <a:ea typeface="Century Gothic"/>
                          <a:cs typeface="Century Gothic"/>
                          <a:sym typeface="Century Gothic"/>
                        </a:rPr>
                        <a:t>clap syllables in a word</a:t>
                      </a:r>
                      <a:r>
                        <a:rPr lang="en" sz="1100">
                          <a:solidFill>
                            <a:schemeClr val="dk1"/>
                          </a:solidFill>
                          <a:latin typeface="Century Gothic"/>
                          <a:ea typeface="Century Gothic"/>
                          <a:cs typeface="Century Gothic"/>
                          <a:sym typeface="Century Gothic"/>
                        </a:rPr>
                        <a:t>. </a:t>
                      </a:r>
                      <a:endParaRPr sz="1300" b="1">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1"/>
                  </a:ext>
                </a:extLst>
              </a:tr>
              <a:tr h="3475525">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Writing </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dirty="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b="1" dirty="0">
                          <a:solidFill>
                            <a:schemeClr val="dk1"/>
                          </a:solidFill>
                          <a:latin typeface="Century Gothic"/>
                          <a:ea typeface="Century Gothic"/>
                          <a:cs typeface="Century Gothic"/>
                          <a:sym typeface="Century Gothic"/>
                        </a:rPr>
                        <a:t>Imitate writing</a:t>
                      </a:r>
                      <a:r>
                        <a:rPr lang="en" sz="1100" dirty="0">
                          <a:solidFill>
                            <a:schemeClr val="dk1"/>
                          </a:solidFill>
                          <a:latin typeface="Century Gothic"/>
                          <a:ea typeface="Century Gothic"/>
                          <a:cs typeface="Century Gothic"/>
                          <a:sym typeface="Century Gothic"/>
                        </a:rPr>
                        <a:t> with a variety of </a:t>
                      </a:r>
                      <a:r>
                        <a:rPr lang="en" sz="1100" b="1" dirty="0">
                          <a:solidFill>
                            <a:schemeClr val="dk1"/>
                          </a:solidFill>
                          <a:latin typeface="Century Gothic"/>
                          <a:ea typeface="Century Gothic"/>
                          <a:cs typeface="Century Gothic"/>
                          <a:sym typeface="Century Gothic"/>
                        </a:rPr>
                        <a:t>shapes and symbols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Distinguish between</a:t>
                      </a:r>
                      <a:r>
                        <a:rPr lang="en" sz="1100" dirty="0">
                          <a:solidFill>
                            <a:schemeClr val="dk1"/>
                          </a:solidFill>
                          <a:latin typeface="Century Gothic"/>
                          <a:ea typeface="Century Gothic"/>
                          <a:cs typeface="Century Gothic"/>
                          <a:sym typeface="Century Gothic"/>
                        </a:rPr>
                        <a:t> different marks made.</a:t>
                      </a: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200" b="1" dirty="0">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Mathematics </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Fast recognition of up to 3 objects</a:t>
                      </a:r>
                      <a:r>
                        <a:rPr lang="en" sz="1100" dirty="0">
                          <a:solidFill>
                            <a:schemeClr val="dk1"/>
                          </a:solidFill>
                          <a:latin typeface="Century Gothic"/>
                          <a:ea typeface="Century Gothic"/>
                          <a:cs typeface="Century Gothic"/>
                          <a:sym typeface="Century Gothic"/>
                        </a:rPr>
                        <a:t>, without counting (</a:t>
                      </a:r>
                      <a:r>
                        <a:rPr lang="en" sz="1100" b="1" dirty="0">
                          <a:solidFill>
                            <a:schemeClr val="dk1"/>
                          </a:solidFill>
                          <a:latin typeface="Century Gothic"/>
                          <a:ea typeface="Century Gothic"/>
                          <a:cs typeface="Century Gothic"/>
                          <a:sym typeface="Century Gothic"/>
                        </a:rPr>
                        <a:t>subitising</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Say one number for each item</a:t>
                      </a:r>
                      <a:r>
                        <a:rPr lang="en" sz="1100" dirty="0">
                          <a:solidFill>
                            <a:schemeClr val="dk1"/>
                          </a:solidFill>
                          <a:latin typeface="Century Gothic"/>
                          <a:ea typeface="Century Gothic"/>
                          <a:cs typeface="Century Gothic"/>
                          <a:sym typeface="Century Gothic"/>
                        </a:rPr>
                        <a:t> in order to 5. Know the last number when counting tells you the  total (</a:t>
                      </a:r>
                      <a:r>
                        <a:rPr lang="en" sz="1100" b="1" dirty="0">
                          <a:solidFill>
                            <a:schemeClr val="dk1"/>
                          </a:solidFill>
                          <a:latin typeface="Century Gothic"/>
                          <a:ea typeface="Century Gothic"/>
                          <a:cs typeface="Century Gothic"/>
                          <a:sym typeface="Century Gothic"/>
                        </a:rPr>
                        <a:t>cardinal principle</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Compare quantities </a:t>
                      </a:r>
                      <a:r>
                        <a:rPr lang="en" sz="1100" dirty="0">
                          <a:solidFill>
                            <a:schemeClr val="dk1"/>
                          </a:solidFill>
                          <a:latin typeface="Century Gothic"/>
                          <a:ea typeface="Century Gothic"/>
                          <a:cs typeface="Century Gothic"/>
                          <a:sym typeface="Century Gothic"/>
                        </a:rPr>
                        <a:t>using language: more, fewer.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b="1" dirty="0">
                          <a:solidFill>
                            <a:schemeClr val="dk1"/>
                          </a:solidFill>
                          <a:latin typeface="Century Gothic"/>
                          <a:ea typeface="Century Gothic"/>
                          <a:cs typeface="Century Gothic"/>
                          <a:sym typeface="Century Gothic"/>
                        </a:rPr>
                        <a:t>Explore 2D/3D</a:t>
                      </a:r>
                      <a:r>
                        <a:rPr lang="en" sz="1100" dirty="0">
                          <a:solidFill>
                            <a:schemeClr val="dk1"/>
                          </a:solidFill>
                          <a:latin typeface="Century Gothic"/>
                          <a:ea typeface="Century Gothic"/>
                          <a:cs typeface="Century Gothic"/>
                          <a:sym typeface="Century Gothic"/>
                        </a:rPr>
                        <a:t> shapes using language: sides, corners, straight, flat. </a:t>
                      </a:r>
                      <a:r>
                        <a:rPr lang="en" sz="1100" b="1" dirty="0">
                          <a:solidFill>
                            <a:schemeClr val="dk1"/>
                          </a:solidFill>
                          <a:latin typeface="Century Gothic"/>
                          <a:ea typeface="Century Gothic"/>
                          <a:cs typeface="Century Gothic"/>
                          <a:sym typeface="Century Gothic"/>
                        </a:rPr>
                        <a:t>Select shapes appropriately</a:t>
                      </a:r>
                      <a:r>
                        <a:rPr lang="en" sz="1100" dirty="0">
                          <a:solidFill>
                            <a:schemeClr val="dk1"/>
                          </a:solidFill>
                          <a:latin typeface="Century Gothic"/>
                          <a:ea typeface="Century Gothic"/>
                          <a:cs typeface="Century Gothic"/>
                          <a:sym typeface="Century Gothic"/>
                        </a:rPr>
                        <a:t>: a triangular for a roof etc. </a:t>
                      </a:r>
                      <a:endParaRPr sz="1100" b="1" dirty="0">
                        <a:solidFill>
                          <a:schemeClr val="dk1"/>
                        </a:solidFill>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Understanding the World</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Continue to develop </a:t>
                      </a:r>
                      <a:r>
                        <a:rPr lang="en" sz="1100" b="1" dirty="0">
                          <a:solidFill>
                            <a:schemeClr val="dk1"/>
                          </a:solidFill>
                          <a:latin typeface="Century Gothic"/>
                          <a:ea typeface="Century Gothic"/>
                          <a:cs typeface="Century Gothic"/>
                          <a:sym typeface="Century Gothic"/>
                        </a:rPr>
                        <a:t>positive attitudes about the differences between people</a:t>
                      </a:r>
                      <a:r>
                        <a:rPr lang="en" sz="1100" dirty="0">
                          <a:solidFill>
                            <a:schemeClr val="dk1"/>
                          </a:solidFill>
                          <a:latin typeface="Century Gothic"/>
                          <a:ea typeface="Century Gothic"/>
                          <a:cs typeface="Century Gothic"/>
                          <a:sym typeface="Century Gothic"/>
                        </a:rPr>
                        <a:t>.  Begin to </a:t>
                      </a:r>
                      <a:r>
                        <a:rPr lang="en" sz="1100" b="1" dirty="0">
                          <a:solidFill>
                            <a:schemeClr val="dk1"/>
                          </a:solidFill>
                          <a:latin typeface="Century Gothic"/>
                          <a:ea typeface="Century Gothic"/>
                          <a:cs typeface="Century Gothic"/>
                          <a:sym typeface="Century Gothic"/>
                        </a:rPr>
                        <a:t>make sense of their own life- story</a:t>
                      </a:r>
                      <a:r>
                        <a:rPr lang="en" sz="1100" dirty="0">
                          <a:solidFill>
                            <a:schemeClr val="dk1"/>
                          </a:solidFill>
                          <a:latin typeface="Century Gothic"/>
                          <a:ea typeface="Century Gothic"/>
                          <a:cs typeface="Century Gothic"/>
                          <a:sym typeface="Century Gothic"/>
                        </a:rPr>
                        <a:t> &amp; family’s history.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5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Use </a:t>
                      </a:r>
                      <a:r>
                        <a:rPr lang="en" sz="1100" b="1" dirty="0">
                          <a:solidFill>
                            <a:schemeClr val="dk1"/>
                          </a:solidFill>
                          <a:latin typeface="Century Gothic"/>
                          <a:ea typeface="Century Gothic"/>
                          <a:cs typeface="Century Gothic"/>
                          <a:sym typeface="Century Gothic"/>
                        </a:rPr>
                        <a:t>senses in exploration</a:t>
                      </a:r>
                      <a:r>
                        <a:rPr lang="en" sz="1100" dirty="0">
                          <a:solidFill>
                            <a:schemeClr val="dk1"/>
                          </a:solidFill>
                          <a:latin typeface="Century Gothic"/>
                          <a:ea typeface="Century Gothic"/>
                          <a:cs typeface="Century Gothic"/>
                          <a:sym typeface="Century Gothic"/>
                        </a:rPr>
                        <a:t> of natural materials. </a:t>
                      </a:r>
                      <a:r>
                        <a:rPr lang="en" sz="1100" b="1" dirty="0">
                          <a:solidFill>
                            <a:schemeClr val="dk1"/>
                          </a:solidFill>
                          <a:latin typeface="Century Gothic"/>
                          <a:ea typeface="Century Gothic"/>
                          <a:cs typeface="Century Gothic"/>
                          <a:sym typeface="Century Gothic"/>
                        </a:rPr>
                        <a:t>Explore materials </a:t>
                      </a:r>
                      <a:r>
                        <a:rPr lang="en" sz="1100" dirty="0">
                          <a:solidFill>
                            <a:schemeClr val="dk1"/>
                          </a:solidFill>
                          <a:latin typeface="Century Gothic"/>
                          <a:ea typeface="Century Gothic"/>
                          <a:cs typeface="Century Gothic"/>
                          <a:sym typeface="Century Gothic"/>
                        </a:rPr>
                        <a:t>with similar/different properties. </a:t>
                      </a:r>
                      <a:r>
                        <a:rPr lang="en" sz="1100" b="1" dirty="0">
                          <a:solidFill>
                            <a:schemeClr val="dk1"/>
                          </a:solidFill>
                          <a:latin typeface="Century Gothic"/>
                          <a:ea typeface="Century Gothic"/>
                          <a:cs typeface="Century Gothic"/>
                          <a:sym typeface="Century Gothic"/>
                        </a:rPr>
                        <a:t>Talk about what they see</a:t>
                      </a:r>
                      <a:r>
                        <a:rPr lang="en" sz="1100" dirty="0">
                          <a:solidFill>
                            <a:schemeClr val="dk1"/>
                          </a:solidFill>
                          <a:latin typeface="Century Gothic"/>
                          <a:ea typeface="Century Gothic"/>
                          <a:cs typeface="Century Gothic"/>
                          <a:sym typeface="Century Gothic"/>
                        </a:rPr>
                        <a:t>, using a wide vocabulary. </a:t>
                      </a:r>
                      <a:r>
                        <a:rPr lang="en" sz="1100" b="1" dirty="0">
                          <a:solidFill>
                            <a:schemeClr val="dk1"/>
                          </a:solidFill>
                          <a:latin typeface="Century Gothic"/>
                          <a:ea typeface="Century Gothic"/>
                          <a:cs typeface="Century Gothic"/>
                          <a:sym typeface="Century Gothic"/>
                        </a:rPr>
                        <a:t>Explore how things work.</a:t>
                      </a:r>
                      <a:r>
                        <a:rPr lang="en" sz="1100" dirty="0">
                          <a:solidFill>
                            <a:schemeClr val="dk1"/>
                          </a:solidFill>
                          <a:latin typeface="Century Gothic"/>
                          <a:ea typeface="Century Gothic"/>
                          <a:cs typeface="Century Gothic"/>
                          <a:sym typeface="Century Gothic"/>
                        </a:rPr>
                        <a:t> Begin to understand the need to </a:t>
                      </a:r>
                      <a:r>
                        <a:rPr lang="en" sz="1100" b="1" dirty="0">
                          <a:solidFill>
                            <a:schemeClr val="dk1"/>
                          </a:solidFill>
                          <a:latin typeface="Century Gothic"/>
                          <a:ea typeface="Century Gothic"/>
                          <a:cs typeface="Century Gothic"/>
                          <a:sym typeface="Century Gothic"/>
                        </a:rPr>
                        <a:t>respect/care for the natural environment &amp; living things</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500" dirty="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dirty="0">
                          <a:solidFill>
                            <a:schemeClr val="dk1"/>
                          </a:solidFill>
                          <a:latin typeface="Century Gothic"/>
                          <a:ea typeface="Century Gothic"/>
                          <a:cs typeface="Century Gothic"/>
                          <a:sym typeface="Century Gothic"/>
                        </a:rPr>
                        <a:t>Shows an interest in technological toys, real objects and touchscreen devices. Skilled in making toys work.</a:t>
                      </a:r>
                      <a:endParaRPr sz="1100" b="1" dirty="0">
                        <a:solidFill>
                          <a:schemeClr val="dk1"/>
                        </a:solidFill>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Expressive Art and Design</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Explore different materials</a:t>
                      </a:r>
                      <a:r>
                        <a:rPr lang="en" sz="1100" dirty="0">
                          <a:solidFill>
                            <a:schemeClr val="dk1"/>
                          </a:solidFill>
                          <a:latin typeface="Century Gothic"/>
                          <a:ea typeface="Century Gothic"/>
                          <a:cs typeface="Century Gothic"/>
                          <a:sym typeface="Century Gothic"/>
                        </a:rPr>
                        <a:t> freely, to develop ideas about how to use them &amp; what to make. </a:t>
                      </a:r>
                      <a:r>
                        <a:rPr lang="en" sz="1100" b="1" dirty="0">
                          <a:solidFill>
                            <a:schemeClr val="dk1"/>
                          </a:solidFill>
                          <a:latin typeface="Century Gothic"/>
                          <a:ea typeface="Century Gothic"/>
                          <a:cs typeface="Century Gothic"/>
                          <a:sym typeface="Century Gothic"/>
                        </a:rPr>
                        <a:t>Create closed shapes</a:t>
                      </a:r>
                      <a:r>
                        <a:rPr lang="en" sz="1100" dirty="0">
                          <a:solidFill>
                            <a:schemeClr val="dk1"/>
                          </a:solidFill>
                          <a:latin typeface="Century Gothic"/>
                          <a:ea typeface="Century Gothic"/>
                          <a:cs typeface="Century Gothic"/>
                          <a:sym typeface="Century Gothic"/>
                        </a:rPr>
                        <a:t> with continuous lines &amp; begin to </a:t>
                      </a:r>
                      <a:r>
                        <a:rPr lang="en" sz="1100" b="1" dirty="0">
                          <a:solidFill>
                            <a:schemeClr val="dk1"/>
                          </a:solidFill>
                          <a:latin typeface="Century Gothic"/>
                          <a:ea typeface="Century Gothic"/>
                          <a:cs typeface="Century Gothic"/>
                          <a:sym typeface="Century Gothic"/>
                        </a:rPr>
                        <a:t>use shapes to represent objects</a:t>
                      </a:r>
                      <a:r>
                        <a:rPr lang="en" sz="1100" dirty="0">
                          <a:solidFill>
                            <a:schemeClr val="dk1"/>
                          </a:solidFill>
                          <a:latin typeface="Century Gothic"/>
                          <a:ea typeface="Century Gothic"/>
                          <a:cs typeface="Century Gothic"/>
                          <a:sym typeface="Century Gothic"/>
                        </a:rPr>
                        <a:t>. Use drawing to </a:t>
                      </a:r>
                      <a:r>
                        <a:rPr lang="en" sz="1100" b="1" dirty="0">
                          <a:solidFill>
                            <a:schemeClr val="dk1"/>
                          </a:solidFill>
                          <a:latin typeface="Century Gothic"/>
                          <a:ea typeface="Century Gothic"/>
                          <a:cs typeface="Century Gothic"/>
                          <a:sym typeface="Century Gothic"/>
                        </a:rPr>
                        <a:t>represent ideas like movement or loud noises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Explore colour and colour-mixing</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Take part in simple pretend play</a:t>
                      </a:r>
                      <a:r>
                        <a:rPr lang="en" sz="1100" dirty="0">
                          <a:solidFill>
                            <a:schemeClr val="dk1"/>
                          </a:solidFill>
                          <a:latin typeface="Century Gothic"/>
                          <a:ea typeface="Century Gothic"/>
                          <a:cs typeface="Century Gothic"/>
                          <a:sym typeface="Century Gothic"/>
                        </a:rPr>
                        <a:t>.</a:t>
                      </a: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dirty="0">
                          <a:solidFill>
                            <a:schemeClr val="dk1"/>
                          </a:solidFill>
                          <a:latin typeface="Century Gothic"/>
                          <a:ea typeface="Century Gothic"/>
                          <a:cs typeface="Century Gothic"/>
                          <a:sym typeface="Century Gothic"/>
                        </a:rPr>
                        <a:t>Listen with increased attention to sounds. </a:t>
                      </a:r>
                      <a:endParaRPr sz="1300" b="1" dirty="0">
                        <a:solidFill>
                          <a:schemeClr val="dk1"/>
                        </a:solidFill>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graphicFrame>
        <p:nvGraphicFramePr>
          <p:cNvPr id="118" name="Google Shape;118;p19"/>
          <p:cNvGraphicFramePr/>
          <p:nvPr>
            <p:extLst>
              <p:ext uri="{D42A27DB-BD31-4B8C-83A1-F6EECF244321}">
                <p14:modId xmlns:p14="http://schemas.microsoft.com/office/powerpoint/2010/main" val="1968208110"/>
              </p:ext>
            </p:extLst>
          </p:nvPr>
        </p:nvGraphicFramePr>
        <p:xfrm>
          <a:off x="161138" y="245235"/>
          <a:ext cx="10318575" cy="7188875"/>
        </p:xfrm>
        <a:graphic>
          <a:graphicData uri="http://schemas.openxmlformats.org/drawingml/2006/table">
            <a:tbl>
              <a:tblPr>
                <a:noFill/>
                <a:tableStyleId>{44058BAD-A235-42A6-8737-C92F7A6DB8C0}</a:tableStyleId>
              </a:tblPr>
              <a:tblGrid>
                <a:gridCol w="2562825">
                  <a:extLst>
                    <a:ext uri="{9D8B030D-6E8A-4147-A177-3AD203B41FA5}">
                      <a16:colId xmlns:a16="http://schemas.microsoft.com/office/drawing/2014/main" val="20000"/>
                    </a:ext>
                  </a:extLst>
                </a:gridCol>
                <a:gridCol w="2585250">
                  <a:extLst>
                    <a:ext uri="{9D8B030D-6E8A-4147-A177-3AD203B41FA5}">
                      <a16:colId xmlns:a16="http://schemas.microsoft.com/office/drawing/2014/main" val="20001"/>
                    </a:ext>
                  </a:extLst>
                </a:gridCol>
                <a:gridCol w="2585250">
                  <a:extLst>
                    <a:ext uri="{9D8B030D-6E8A-4147-A177-3AD203B41FA5}">
                      <a16:colId xmlns:a16="http://schemas.microsoft.com/office/drawing/2014/main" val="20002"/>
                    </a:ext>
                  </a:extLst>
                </a:gridCol>
                <a:gridCol w="2585250">
                  <a:extLst>
                    <a:ext uri="{9D8B030D-6E8A-4147-A177-3AD203B41FA5}">
                      <a16:colId xmlns:a16="http://schemas.microsoft.com/office/drawing/2014/main" val="20003"/>
                    </a:ext>
                  </a:extLst>
                </a:gridCol>
              </a:tblGrid>
              <a:tr h="367850">
                <a:tc gridSpan="4">
                  <a:txBody>
                    <a:bodyPr/>
                    <a:lstStyle/>
                    <a:p>
                      <a:pPr marL="0" lvl="0" indent="0" algn="l" rtl="0">
                        <a:spcBef>
                          <a:spcPts val="0"/>
                        </a:spcBef>
                        <a:spcAft>
                          <a:spcPts val="0"/>
                        </a:spcAft>
                        <a:buNone/>
                      </a:pPr>
                      <a:r>
                        <a:rPr lang="en" sz="1200" b="1">
                          <a:solidFill>
                            <a:schemeClr val="dk1"/>
                          </a:solidFill>
                          <a:latin typeface="Century Gothic"/>
                          <a:ea typeface="Century Gothic"/>
                          <a:cs typeface="Century Gothic"/>
                          <a:sym typeface="Century Gothic"/>
                        </a:rPr>
                        <a:t>Reception Autumn Checkpoints</a:t>
                      </a:r>
                      <a:endParaRPr sz="1200" b="1">
                        <a:solidFill>
                          <a:schemeClr val="dk1"/>
                        </a:solidFill>
                        <a:latin typeface="Century Gothic"/>
                        <a:ea typeface="Century Gothic"/>
                        <a:cs typeface="Century Gothic"/>
                        <a:sym typeface="Century Gothic"/>
                      </a:endParaRPr>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64900">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Communication and Language </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Understand how to </a:t>
                      </a:r>
                      <a:r>
                        <a:rPr lang="en" sz="1100" b="1" dirty="0">
                          <a:solidFill>
                            <a:schemeClr val="dk1"/>
                          </a:solidFill>
                          <a:latin typeface="Century Gothic"/>
                          <a:ea typeface="Century Gothic"/>
                          <a:cs typeface="Century Gothic"/>
                          <a:sym typeface="Century Gothic"/>
                        </a:rPr>
                        <a:t>listen carefully</a:t>
                      </a:r>
                      <a:r>
                        <a:rPr lang="en" sz="1100" dirty="0">
                          <a:solidFill>
                            <a:schemeClr val="dk1"/>
                          </a:solidFill>
                          <a:latin typeface="Century Gothic"/>
                          <a:ea typeface="Century Gothic"/>
                          <a:cs typeface="Century Gothic"/>
                          <a:sym typeface="Century Gothic"/>
                        </a:rPr>
                        <a:t> and why listening is important. Learn </a:t>
                      </a:r>
                      <a:r>
                        <a:rPr lang="en" sz="1100" b="1" dirty="0">
                          <a:solidFill>
                            <a:schemeClr val="dk1"/>
                          </a:solidFill>
                          <a:latin typeface="Century Gothic"/>
                          <a:ea typeface="Century Gothic"/>
                          <a:cs typeface="Century Gothic"/>
                          <a:sym typeface="Century Gothic"/>
                        </a:rPr>
                        <a:t>new vocabulary </a:t>
                      </a:r>
                      <a:r>
                        <a:rPr lang="en" sz="1100" dirty="0">
                          <a:solidFill>
                            <a:schemeClr val="dk1"/>
                          </a:solidFill>
                          <a:latin typeface="Century Gothic"/>
                          <a:ea typeface="Century Gothic"/>
                          <a:cs typeface="Century Gothic"/>
                          <a:sym typeface="Century Gothic"/>
                        </a:rPr>
                        <a:t>and </a:t>
                      </a:r>
                      <a:r>
                        <a:rPr lang="en" sz="1100" b="1" dirty="0">
                          <a:solidFill>
                            <a:schemeClr val="dk1"/>
                          </a:solidFill>
                          <a:latin typeface="Century Gothic"/>
                          <a:ea typeface="Century Gothic"/>
                          <a:cs typeface="Century Gothic"/>
                          <a:sym typeface="Century Gothic"/>
                        </a:rPr>
                        <a:t>use it in context</a:t>
                      </a:r>
                      <a:r>
                        <a:rPr lang="en" sz="1100" dirty="0">
                          <a:solidFill>
                            <a:schemeClr val="dk1"/>
                          </a:solidFill>
                          <a:latin typeface="Century Gothic"/>
                          <a:ea typeface="Century Gothic"/>
                          <a:cs typeface="Century Gothic"/>
                          <a:sym typeface="Century Gothic"/>
                        </a:rPr>
                        <a:t>. Begin to </a:t>
                      </a:r>
                      <a:r>
                        <a:rPr lang="en" sz="1100" b="1" dirty="0">
                          <a:solidFill>
                            <a:schemeClr val="dk1"/>
                          </a:solidFill>
                          <a:latin typeface="Century Gothic"/>
                          <a:ea typeface="Century Gothic"/>
                          <a:cs typeface="Century Gothic"/>
                          <a:sym typeface="Century Gothic"/>
                        </a:rPr>
                        <a:t>ask questions to find out</a:t>
                      </a:r>
                      <a:r>
                        <a:rPr lang="en" sz="1100" dirty="0">
                          <a:solidFill>
                            <a:schemeClr val="dk1"/>
                          </a:solidFill>
                          <a:latin typeface="Century Gothic"/>
                          <a:ea typeface="Century Gothic"/>
                          <a:cs typeface="Century Gothic"/>
                          <a:sym typeface="Century Gothic"/>
                        </a:rPr>
                        <a:t> more and clarify understanding. </a:t>
                      </a:r>
                      <a:r>
                        <a:rPr lang="en" sz="1100" b="1" dirty="0">
                          <a:solidFill>
                            <a:schemeClr val="dk1"/>
                          </a:solidFill>
                          <a:latin typeface="Century Gothic"/>
                          <a:ea typeface="Century Gothic"/>
                          <a:cs typeface="Century Gothic"/>
                          <a:sym typeface="Century Gothic"/>
                        </a:rPr>
                        <a:t>Engage in storytimes</a:t>
                      </a:r>
                      <a:r>
                        <a:rPr lang="en" sz="1100" dirty="0">
                          <a:solidFill>
                            <a:schemeClr val="dk1"/>
                          </a:solidFill>
                          <a:latin typeface="Century Gothic"/>
                          <a:ea typeface="Century Gothic"/>
                          <a:cs typeface="Century Gothic"/>
                          <a:sym typeface="Century Gothic"/>
                        </a:rPr>
                        <a:t> through attentive listening and discussion to build familiarity and understanding.</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*All very interlinked</a:t>
                      </a:r>
                      <a:endParaRPr sz="1100" dirty="0">
                        <a:solidFill>
                          <a:schemeClr val="dk1"/>
                        </a:solidFill>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Personal, Social and Emotional Development</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See themself as a </a:t>
                      </a:r>
                      <a:r>
                        <a:rPr lang="en" sz="1100" b="1" dirty="0">
                          <a:solidFill>
                            <a:schemeClr val="dk1"/>
                          </a:solidFill>
                          <a:latin typeface="Century Gothic"/>
                          <a:ea typeface="Century Gothic"/>
                          <a:cs typeface="Century Gothic"/>
                          <a:sym typeface="Century Gothic"/>
                        </a:rPr>
                        <a:t>valuable individual</a:t>
                      </a:r>
                      <a:r>
                        <a:rPr lang="en" sz="1100" dirty="0">
                          <a:solidFill>
                            <a:schemeClr val="dk1"/>
                          </a:solidFill>
                          <a:latin typeface="Century Gothic"/>
                          <a:ea typeface="Century Gothic"/>
                          <a:cs typeface="Century Gothic"/>
                          <a:sym typeface="Century Gothic"/>
                        </a:rPr>
                        <a:t>. Build </a:t>
                      </a:r>
                      <a:r>
                        <a:rPr lang="en" sz="1100" b="1" dirty="0">
                          <a:solidFill>
                            <a:schemeClr val="dk1"/>
                          </a:solidFill>
                          <a:latin typeface="Century Gothic"/>
                          <a:ea typeface="Century Gothic"/>
                          <a:cs typeface="Century Gothic"/>
                          <a:sym typeface="Century Gothic"/>
                        </a:rPr>
                        <a:t>constructive and respectful relationships</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Identify</a:t>
                      </a:r>
                      <a:r>
                        <a:rPr lang="en" sz="1100" dirty="0">
                          <a:solidFill>
                            <a:schemeClr val="dk1"/>
                          </a:solidFill>
                          <a:latin typeface="Century Gothic"/>
                          <a:ea typeface="Century Gothic"/>
                          <a:cs typeface="Century Gothic"/>
                          <a:sym typeface="Century Gothic"/>
                        </a:rPr>
                        <a:t> and </a:t>
                      </a:r>
                      <a:r>
                        <a:rPr lang="en" sz="1100" b="1" dirty="0">
                          <a:solidFill>
                            <a:schemeClr val="dk1"/>
                          </a:solidFill>
                          <a:latin typeface="Century Gothic"/>
                          <a:ea typeface="Century Gothic"/>
                          <a:cs typeface="Century Gothic"/>
                          <a:sym typeface="Century Gothic"/>
                        </a:rPr>
                        <a:t>moderate their own feelings</a:t>
                      </a:r>
                      <a:r>
                        <a:rPr lang="en" sz="1100" dirty="0">
                          <a:solidFill>
                            <a:schemeClr val="dk1"/>
                          </a:solidFill>
                          <a:latin typeface="Century Gothic"/>
                          <a:ea typeface="Century Gothic"/>
                          <a:cs typeface="Century Gothic"/>
                          <a:sym typeface="Century Gothic"/>
                        </a:rPr>
                        <a:t> socially and emotionally and </a:t>
                      </a:r>
                      <a:r>
                        <a:rPr lang="en" sz="1100" b="1" dirty="0">
                          <a:solidFill>
                            <a:schemeClr val="dk1"/>
                          </a:solidFill>
                          <a:latin typeface="Century Gothic"/>
                          <a:ea typeface="Century Gothic"/>
                          <a:cs typeface="Century Gothic"/>
                          <a:sym typeface="Century Gothic"/>
                        </a:rPr>
                        <a:t>consider the feelings of others</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Show </a:t>
                      </a:r>
                      <a:r>
                        <a:rPr lang="en" sz="1100" b="1" dirty="0">
                          <a:solidFill>
                            <a:schemeClr val="dk1"/>
                          </a:solidFill>
                          <a:latin typeface="Century Gothic"/>
                          <a:ea typeface="Century Gothic"/>
                          <a:cs typeface="Century Gothic"/>
                          <a:sym typeface="Century Gothic"/>
                        </a:rPr>
                        <a:t>resilience and perseverance</a:t>
                      </a:r>
                      <a:r>
                        <a:rPr lang="en" sz="1100" dirty="0">
                          <a:solidFill>
                            <a:schemeClr val="dk1"/>
                          </a:solidFill>
                          <a:latin typeface="Century Gothic"/>
                          <a:ea typeface="Century Gothic"/>
                          <a:cs typeface="Century Gothic"/>
                          <a:sym typeface="Century Gothic"/>
                        </a:rPr>
                        <a:t> in the face of challenge. </a:t>
                      </a:r>
                      <a:r>
                        <a:rPr lang="en" sz="1100" b="1" dirty="0">
                          <a:solidFill>
                            <a:schemeClr val="dk1"/>
                          </a:solidFill>
                          <a:latin typeface="Century Gothic"/>
                          <a:ea typeface="Century Gothic"/>
                          <a:cs typeface="Century Gothic"/>
                          <a:sym typeface="Century Gothic"/>
                        </a:rPr>
                        <a:t>Manage their own needs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Know and talk about </a:t>
                      </a:r>
                      <a:r>
                        <a:rPr lang="en" sz="1100" dirty="0">
                          <a:solidFill>
                            <a:schemeClr val="dk1"/>
                          </a:solidFill>
                          <a:latin typeface="Century Gothic"/>
                          <a:ea typeface="Century Gothic"/>
                          <a:cs typeface="Century Gothic"/>
                          <a:sym typeface="Century Gothic"/>
                        </a:rPr>
                        <a:t>the different factors that support their overall </a:t>
                      </a:r>
                      <a:r>
                        <a:rPr lang="en" sz="1100" b="1" dirty="0">
                          <a:solidFill>
                            <a:schemeClr val="dk1"/>
                          </a:solidFill>
                          <a:latin typeface="Century Gothic"/>
                          <a:ea typeface="Century Gothic"/>
                          <a:cs typeface="Century Gothic"/>
                          <a:sym typeface="Century Gothic"/>
                        </a:rPr>
                        <a:t>health and wellbeing</a:t>
                      </a:r>
                      <a:r>
                        <a:rPr lang="en" sz="1100" dirty="0">
                          <a:solidFill>
                            <a:schemeClr val="dk1"/>
                          </a:solidFill>
                          <a:latin typeface="Century Gothic"/>
                          <a:ea typeface="Century Gothic"/>
                          <a:cs typeface="Century Gothic"/>
                          <a:sym typeface="Century Gothic"/>
                        </a:rPr>
                        <a:t>.</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300" b="1" dirty="0">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Physical Development </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Refine the fundamental movement skills </a:t>
                      </a:r>
                      <a:r>
                        <a:rPr lang="en" sz="1100" dirty="0">
                          <a:solidFill>
                            <a:schemeClr val="dk1"/>
                          </a:solidFill>
                          <a:latin typeface="Century Gothic"/>
                          <a:ea typeface="Century Gothic"/>
                          <a:cs typeface="Century Gothic"/>
                          <a:sym typeface="Century Gothic"/>
                        </a:rPr>
                        <a:t>already acquired. Progress towards a more </a:t>
                      </a:r>
                      <a:r>
                        <a:rPr lang="en" sz="1100" b="1" dirty="0">
                          <a:solidFill>
                            <a:schemeClr val="dk1"/>
                          </a:solidFill>
                          <a:latin typeface="Century Gothic"/>
                          <a:ea typeface="Century Gothic"/>
                          <a:cs typeface="Century Gothic"/>
                          <a:sym typeface="Century Gothic"/>
                        </a:rPr>
                        <a:t>fluent style of moving</a:t>
                      </a:r>
                      <a:r>
                        <a:rPr lang="en" sz="1100" dirty="0">
                          <a:solidFill>
                            <a:schemeClr val="dk1"/>
                          </a:solidFill>
                          <a:latin typeface="Century Gothic"/>
                          <a:ea typeface="Century Gothic"/>
                          <a:cs typeface="Century Gothic"/>
                          <a:sym typeface="Century Gothic"/>
                        </a:rPr>
                        <a:t>. Develop </a:t>
                      </a:r>
                      <a:r>
                        <a:rPr lang="en" sz="1100" b="1" dirty="0">
                          <a:solidFill>
                            <a:schemeClr val="dk1"/>
                          </a:solidFill>
                          <a:latin typeface="Century Gothic"/>
                          <a:ea typeface="Century Gothic"/>
                          <a:cs typeface="Century Gothic"/>
                          <a:sym typeface="Century Gothic"/>
                        </a:rPr>
                        <a:t>overall body-strength, balance, coordination and agility</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Develop </a:t>
                      </a:r>
                      <a:r>
                        <a:rPr lang="en" sz="1100" b="1" dirty="0">
                          <a:solidFill>
                            <a:schemeClr val="dk1"/>
                          </a:solidFill>
                          <a:latin typeface="Century Gothic"/>
                          <a:ea typeface="Century Gothic"/>
                          <a:cs typeface="Century Gothic"/>
                          <a:sym typeface="Century Gothic"/>
                        </a:rPr>
                        <a:t>small motor skills </a:t>
                      </a:r>
                      <a:r>
                        <a:rPr lang="en" sz="1100" dirty="0">
                          <a:solidFill>
                            <a:schemeClr val="dk1"/>
                          </a:solidFill>
                          <a:latin typeface="Century Gothic"/>
                          <a:ea typeface="Century Gothic"/>
                          <a:cs typeface="Century Gothic"/>
                          <a:sym typeface="Century Gothic"/>
                        </a:rPr>
                        <a:t>to use of tools </a:t>
                      </a:r>
                      <a:r>
                        <a:rPr lang="en" sz="1100" b="1" dirty="0">
                          <a:solidFill>
                            <a:schemeClr val="dk1"/>
                          </a:solidFill>
                          <a:latin typeface="Century Gothic"/>
                          <a:ea typeface="Century Gothic"/>
                          <a:cs typeface="Century Gothic"/>
                          <a:sym typeface="Century Gothic"/>
                        </a:rPr>
                        <a:t>competently, safely &amp; confidently</a:t>
                      </a:r>
                      <a:r>
                        <a:rPr lang="en" sz="1100" dirty="0">
                          <a:solidFill>
                            <a:schemeClr val="dk1"/>
                          </a:solidFill>
                          <a:latin typeface="Century Gothic"/>
                          <a:ea typeface="Century Gothic"/>
                          <a:cs typeface="Century Gothic"/>
                          <a:sym typeface="Century Gothic"/>
                        </a:rPr>
                        <a:t>. </a:t>
                      </a:r>
                      <a:endParaRPr sz="13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Develop the skills needed to </a:t>
                      </a:r>
                      <a:r>
                        <a:rPr lang="en" sz="1100" b="1" dirty="0">
                          <a:solidFill>
                            <a:schemeClr val="dk1"/>
                          </a:solidFill>
                          <a:latin typeface="Century Gothic"/>
                          <a:ea typeface="Century Gothic"/>
                          <a:cs typeface="Century Gothic"/>
                          <a:sym typeface="Century Gothic"/>
                        </a:rPr>
                        <a:t>manage the school day</a:t>
                      </a:r>
                      <a:r>
                        <a:rPr lang="en" sz="1100" dirty="0">
                          <a:solidFill>
                            <a:schemeClr val="dk1"/>
                          </a:solidFill>
                          <a:latin typeface="Century Gothic"/>
                          <a:ea typeface="Century Gothic"/>
                          <a:cs typeface="Century Gothic"/>
                          <a:sym typeface="Century Gothic"/>
                        </a:rPr>
                        <a:t> successfully. </a:t>
                      </a:r>
                      <a:endParaRPr sz="1100" b="1" dirty="0">
                        <a:solidFill>
                          <a:schemeClr val="dk1"/>
                        </a:solidFill>
                        <a:latin typeface="Century Gothic"/>
                        <a:ea typeface="Century Gothic"/>
                        <a:cs typeface="Century Gothic"/>
                        <a:sym typeface="Century Gothic"/>
                      </a:endParaRPr>
                    </a:p>
                  </a:txBody>
                  <a:tcPr marL="91425" marR="91425" marT="91425" marB="91425">
                    <a:solidFill>
                      <a:schemeClr val="bg1"/>
                    </a:solidFill>
                  </a:tcPr>
                </a:tc>
                <a:tc>
                  <a:txBody>
                    <a:bodyPr/>
                    <a:lstStyle/>
                    <a:p>
                      <a:pPr marL="0" lvl="0" indent="0" algn="l" rtl="0">
                        <a:spcBef>
                          <a:spcPts val="0"/>
                        </a:spcBef>
                        <a:spcAft>
                          <a:spcPts val="0"/>
                        </a:spcAft>
                        <a:buNone/>
                      </a:pPr>
                      <a:r>
                        <a:rPr lang="en" sz="1200" b="1">
                          <a:solidFill>
                            <a:schemeClr val="dk1"/>
                          </a:solidFill>
                          <a:latin typeface="Century Gothic"/>
                          <a:ea typeface="Century Gothic"/>
                          <a:cs typeface="Century Gothic"/>
                          <a:sym typeface="Century Gothic"/>
                        </a:rPr>
                        <a:t>Reading Progression </a:t>
                      </a:r>
                      <a:endParaRPr sz="12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a:solidFill>
                            <a:schemeClr val="dk1"/>
                          </a:solidFill>
                          <a:latin typeface="Century Gothic"/>
                          <a:ea typeface="Century Gothic"/>
                          <a:cs typeface="Century Gothic"/>
                          <a:sym typeface="Century Gothic"/>
                        </a:rPr>
                        <a:t>Re-read books to build up their confidence</a:t>
                      </a:r>
                      <a:r>
                        <a:rPr lang="en" sz="1100">
                          <a:solidFill>
                            <a:schemeClr val="dk1"/>
                          </a:solidFill>
                          <a:latin typeface="Century Gothic"/>
                          <a:ea typeface="Century Gothic"/>
                          <a:cs typeface="Century Gothic"/>
                          <a:sym typeface="Century Gothic"/>
                        </a:rPr>
                        <a:t> in word reading, their fluency and their understanding and enjoyment. </a:t>
                      </a: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Read words which include </a:t>
                      </a:r>
                      <a:r>
                        <a:rPr lang="en" sz="1100" b="1">
                          <a:solidFill>
                            <a:schemeClr val="dk1"/>
                          </a:solidFill>
                          <a:latin typeface="Century Gothic"/>
                          <a:ea typeface="Century Gothic"/>
                          <a:cs typeface="Century Gothic"/>
                          <a:sym typeface="Century Gothic"/>
                        </a:rPr>
                        <a:t>set 1 single sounds</a:t>
                      </a:r>
                      <a:r>
                        <a:rPr lang="en" sz="1100">
                          <a:solidFill>
                            <a:schemeClr val="dk1"/>
                          </a:solidFill>
                          <a:latin typeface="Century Gothic"/>
                          <a:ea typeface="Century Gothic"/>
                          <a:cs typeface="Century Gothic"/>
                          <a:sym typeface="Century Gothic"/>
                        </a:rPr>
                        <a:t>. Read </a:t>
                      </a:r>
                      <a:r>
                        <a:rPr lang="en" sz="1100" b="1">
                          <a:solidFill>
                            <a:schemeClr val="dk1"/>
                          </a:solidFill>
                          <a:latin typeface="Century Gothic"/>
                          <a:ea typeface="Century Gothic"/>
                          <a:cs typeface="Century Gothic"/>
                          <a:sym typeface="Century Gothic"/>
                        </a:rPr>
                        <a:t>VC + CVC</a:t>
                      </a:r>
                      <a:r>
                        <a:rPr lang="en" sz="1100">
                          <a:solidFill>
                            <a:schemeClr val="dk1"/>
                          </a:solidFill>
                          <a:latin typeface="Century Gothic"/>
                          <a:ea typeface="Century Gothic"/>
                          <a:cs typeface="Century Gothic"/>
                          <a:sym typeface="Century Gothic"/>
                        </a:rPr>
                        <a:t> words. </a:t>
                      </a:r>
                      <a:r>
                        <a:rPr lang="en" sz="1100" b="1">
                          <a:solidFill>
                            <a:schemeClr val="dk1"/>
                          </a:solidFill>
                          <a:latin typeface="Century Gothic"/>
                          <a:ea typeface="Century Gothic"/>
                          <a:cs typeface="Century Gothic"/>
                          <a:sym typeface="Century Gothic"/>
                        </a:rPr>
                        <a:t>Blend sounds </a:t>
                      </a:r>
                      <a:r>
                        <a:rPr lang="en" sz="1100">
                          <a:solidFill>
                            <a:schemeClr val="dk1"/>
                          </a:solidFill>
                          <a:latin typeface="Century Gothic"/>
                          <a:ea typeface="Century Gothic"/>
                          <a:cs typeface="Century Gothic"/>
                          <a:sym typeface="Century Gothic"/>
                        </a:rPr>
                        <a:t>into words.  </a:t>
                      </a: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300" b="1">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1"/>
                  </a:ext>
                </a:extLst>
              </a:tr>
              <a:tr h="3556125">
                <a:tc>
                  <a:txBody>
                    <a:bodyPr/>
                    <a:lstStyle/>
                    <a:p>
                      <a:pPr marL="0" lvl="0" indent="0" algn="l" rtl="0">
                        <a:spcBef>
                          <a:spcPts val="0"/>
                        </a:spcBef>
                        <a:spcAft>
                          <a:spcPts val="0"/>
                        </a:spcAft>
                        <a:buNone/>
                      </a:pPr>
                      <a:r>
                        <a:rPr lang="en" sz="1200" b="1">
                          <a:solidFill>
                            <a:schemeClr val="dk1"/>
                          </a:solidFill>
                          <a:latin typeface="Century Gothic"/>
                          <a:ea typeface="Century Gothic"/>
                          <a:cs typeface="Century Gothic"/>
                          <a:sym typeface="Century Gothic"/>
                        </a:rPr>
                        <a:t>Writing </a:t>
                      </a:r>
                      <a:endParaRPr sz="12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100">
                          <a:solidFill>
                            <a:schemeClr val="dk1"/>
                          </a:solidFill>
                          <a:latin typeface="Century Gothic"/>
                          <a:ea typeface="Century Gothic"/>
                          <a:cs typeface="Century Gothic"/>
                          <a:sym typeface="Century Gothic"/>
                        </a:rPr>
                        <a:t>Write </a:t>
                      </a:r>
                      <a:r>
                        <a:rPr lang="en" sz="1100" b="1">
                          <a:solidFill>
                            <a:schemeClr val="dk1"/>
                          </a:solidFill>
                          <a:latin typeface="Century Gothic"/>
                          <a:ea typeface="Century Gothic"/>
                          <a:cs typeface="Century Gothic"/>
                          <a:sym typeface="Century Gothic"/>
                        </a:rPr>
                        <a:t>own name confidently</a:t>
                      </a:r>
                      <a:r>
                        <a:rPr lang="en" sz="1100">
                          <a:solidFill>
                            <a:schemeClr val="dk1"/>
                          </a:solidFill>
                          <a:latin typeface="Century Gothic"/>
                          <a:ea typeface="Century Gothic"/>
                          <a:cs typeface="Century Gothic"/>
                          <a:sym typeface="Century Gothic"/>
                        </a:rPr>
                        <a:t>. Write words which include </a:t>
                      </a:r>
                      <a:r>
                        <a:rPr lang="en" sz="1100" b="1">
                          <a:solidFill>
                            <a:schemeClr val="dk1"/>
                          </a:solidFill>
                          <a:latin typeface="Century Gothic"/>
                          <a:ea typeface="Century Gothic"/>
                          <a:cs typeface="Century Gothic"/>
                          <a:sym typeface="Century Gothic"/>
                        </a:rPr>
                        <a:t>set 1 single sounds</a:t>
                      </a:r>
                      <a:r>
                        <a:rPr lang="en" sz="1100">
                          <a:solidFill>
                            <a:schemeClr val="dk1"/>
                          </a:solidFill>
                          <a:latin typeface="Century Gothic"/>
                          <a:ea typeface="Century Gothic"/>
                          <a:cs typeface="Century Gothic"/>
                          <a:sym typeface="Century Gothic"/>
                        </a:rPr>
                        <a:t>. Write </a:t>
                      </a:r>
                      <a:r>
                        <a:rPr lang="en" sz="1100" b="1">
                          <a:solidFill>
                            <a:schemeClr val="dk1"/>
                          </a:solidFill>
                          <a:latin typeface="Century Gothic"/>
                          <a:ea typeface="Century Gothic"/>
                          <a:cs typeface="Century Gothic"/>
                          <a:sym typeface="Century Gothic"/>
                        </a:rPr>
                        <a:t>VC + CVC</a:t>
                      </a:r>
                      <a:r>
                        <a:rPr lang="en" sz="1100">
                          <a:solidFill>
                            <a:schemeClr val="dk1"/>
                          </a:solidFill>
                          <a:latin typeface="Century Gothic"/>
                          <a:ea typeface="Century Gothic"/>
                          <a:cs typeface="Century Gothic"/>
                          <a:sym typeface="Century Gothic"/>
                        </a:rPr>
                        <a:t> words.  </a:t>
                      </a:r>
                      <a:r>
                        <a:rPr lang="en" sz="1100" b="1">
                          <a:solidFill>
                            <a:schemeClr val="dk1"/>
                          </a:solidFill>
                          <a:latin typeface="Century Gothic"/>
                          <a:ea typeface="Century Gothic"/>
                          <a:cs typeface="Century Gothic"/>
                          <a:sym typeface="Century Gothic"/>
                        </a:rPr>
                        <a:t>Some</a:t>
                      </a:r>
                      <a:r>
                        <a:rPr lang="en" sz="1100">
                          <a:solidFill>
                            <a:schemeClr val="dk1"/>
                          </a:solidFill>
                          <a:latin typeface="Century Gothic"/>
                          <a:ea typeface="Century Gothic"/>
                          <a:cs typeface="Century Gothic"/>
                          <a:sym typeface="Century Gothic"/>
                        </a:rPr>
                        <a:t> letters are </a:t>
                      </a:r>
                      <a:r>
                        <a:rPr lang="en" sz="1100" b="1">
                          <a:solidFill>
                            <a:schemeClr val="dk1"/>
                          </a:solidFill>
                          <a:latin typeface="Century Gothic"/>
                          <a:ea typeface="Century Gothic"/>
                          <a:cs typeface="Century Gothic"/>
                          <a:sym typeface="Century Gothic"/>
                        </a:rPr>
                        <a:t>correctly formed</a:t>
                      </a:r>
                      <a:r>
                        <a:rPr lang="en" sz="1100">
                          <a:solidFill>
                            <a:schemeClr val="dk1"/>
                          </a:solidFill>
                          <a:latin typeface="Century Gothic"/>
                          <a:ea typeface="Century Gothic"/>
                          <a:cs typeface="Century Gothic"/>
                          <a:sym typeface="Century Gothic"/>
                        </a:rPr>
                        <a:t> and most others are recognisable.</a:t>
                      </a:r>
                      <a:endParaRPr sz="11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200" b="1">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Mathematics </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Count objects/actions/sounds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Subitise</a:t>
                      </a:r>
                      <a:r>
                        <a:rPr lang="en" sz="1100" dirty="0">
                          <a:solidFill>
                            <a:schemeClr val="dk1"/>
                          </a:solidFill>
                          <a:latin typeface="Century Gothic"/>
                          <a:ea typeface="Century Gothic"/>
                          <a:cs typeface="Century Gothic"/>
                          <a:sym typeface="Century Gothic"/>
                        </a:rPr>
                        <a:t>. Link numerals with its </a:t>
                      </a:r>
                      <a:r>
                        <a:rPr lang="en" sz="1100" b="1" dirty="0">
                          <a:solidFill>
                            <a:schemeClr val="dk1"/>
                          </a:solidFill>
                          <a:latin typeface="Century Gothic"/>
                          <a:ea typeface="Century Gothic"/>
                          <a:cs typeface="Century Gothic"/>
                          <a:sym typeface="Century Gothic"/>
                        </a:rPr>
                        <a:t>cardinal value</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Count beyond 10</a:t>
                      </a:r>
                      <a:r>
                        <a:rPr lang="en" sz="1100" dirty="0">
                          <a:solidFill>
                            <a:schemeClr val="dk1"/>
                          </a:solidFill>
                          <a:latin typeface="Century Gothic"/>
                          <a:ea typeface="Century Gothic"/>
                          <a:cs typeface="Century Gothic"/>
                          <a:sym typeface="Century Gothic"/>
                        </a:rPr>
                        <a:t>. Explore the </a:t>
                      </a:r>
                      <a:r>
                        <a:rPr lang="en" sz="1100" b="1" dirty="0">
                          <a:solidFill>
                            <a:schemeClr val="dk1"/>
                          </a:solidFill>
                          <a:latin typeface="Century Gothic"/>
                          <a:ea typeface="Century Gothic"/>
                          <a:cs typeface="Century Gothic"/>
                          <a:sym typeface="Century Gothic"/>
                        </a:rPr>
                        <a:t>composition of numbers to 10</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Compare numbers/quantities</a:t>
                      </a:r>
                      <a:r>
                        <a:rPr lang="en" sz="1100" dirty="0">
                          <a:solidFill>
                            <a:schemeClr val="dk1"/>
                          </a:solidFill>
                          <a:latin typeface="Century Gothic"/>
                          <a:ea typeface="Century Gothic"/>
                          <a:cs typeface="Century Gothic"/>
                          <a:sym typeface="Century Gothic"/>
                        </a:rPr>
                        <a:t>. Understand the </a:t>
                      </a:r>
                      <a:r>
                        <a:rPr lang="en" sz="1100" b="1" dirty="0">
                          <a:solidFill>
                            <a:schemeClr val="dk1"/>
                          </a:solidFill>
                          <a:latin typeface="Century Gothic"/>
                          <a:ea typeface="Century Gothic"/>
                          <a:cs typeface="Century Gothic"/>
                          <a:sym typeface="Century Gothic"/>
                        </a:rPr>
                        <a:t>one more/one less </a:t>
                      </a:r>
                      <a:r>
                        <a:rPr lang="en" sz="1100" dirty="0">
                          <a:solidFill>
                            <a:schemeClr val="dk1"/>
                          </a:solidFill>
                          <a:latin typeface="Century Gothic"/>
                          <a:ea typeface="Century Gothic"/>
                          <a:cs typeface="Century Gothic"/>
                          <a:sym typeface="Century Gothic"/>
                        </a:rPr>
                        <a:t>relationship between numbers.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Select &amp; manipulate shapes to </a:t>
                      </a:r>
                      <a:r>
                        <a:rPr lang="en" sz="1100" b="1" dirty="0">
                          <a:solidFill>
                            <a:schemeClr val="dk1"/>
                          </a:solidFill>
                          <a:latin typeface="Century Gothic"/>
                          <a:ea typeface="Century Gothic"/>
                          <a:cs typeface="Century Gothic"/>
                          <a:sym typeface="Century Gothic"/>
                        </a:rPr>
                        <a:t>develop spatial reasoning skills</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Compose &amp; decompose shapes (</a:t>
                      </a:r>
                      <a:r>
                        <a:rPr lang="en" sz="1100" b="1" dirty="0">
                          <a:solidFill>
                            <a:schemeClr val="dk1"/>
                          </a:solidFill>
                          <a:latin typeface="Century Gothic"/>
                          <a:ea typeface="Century Gothic"/>
                          <a:cs typeface="Century Gothic"/>
                          <a:sym typeface="Century Gothic"/>
                        </a:rPr>
                        <a:t>recognise shapes have other shapes within</a:t>
                      </a:r>
                      <a:r>
                        <a:rPr lang="en" sz="1100" dirty="0">
                          <a:solidFill>
                            <a:schemeClr val="dk1"/>
                          </a:solidFill>
                          <a:latin typeface="Century Gothic"/>
                          <a:ea typeface="Century Gothic"/>
                          <a:cs typeface="Century Gothic"/>
                          <a:sym typeface="Century Gothic"/>
                        </a:rPr>
                        <a:t>). Continue &amp; create </a:t>
                      </a:r>
                      <a:r>
                        <a:rPr lang="en" sz="1100" b="1" dirty="0">
                          <a:solidFill>
                            <a:schemeClr val="dk1"/>
                          </a:solidFill>
                          <a:latin typeface="Century Gothic"/>
                          <a:ea typeface="Century Gothic"/>
                          <a:cs typeface="Century Gothic"/>
                          <a:sym typeface="Century Gothic"/>
                        </a:rPr>
                        <a:t>repeating patterns</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Compare length, weight &amp; capacity</a:t>
                      </a:r>
                      <a:r>
                        <a:rPr lang="en" sz="1100" dirty="0">
                          <a:solidFill>
                            <a:schemeClr val="dk1"/>
                          </a:solidFill>
                          <a:latin typeface="Century Gothic"/>
                          <a:ea typeface="Century Gothic"/>
                          <a:cs typeface="Century Gothic"/>
                          <a:sym typeface="Century Gothic"/>
                        </a:rPr>
                        <a:t>.</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Understanding the World</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Draw information from a simple map</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Understand that </a:t>
                      </a:r>
                      <a:r>
                        <a:rPr lang="en" sz="1100" b="1" dirty="0">
                          <a:solidFill>
                            <a:schemeClr val="dk1"/>
                          </a:solidFill>
                          <a:latin typeface="Century Gothic"/>
                          <a:ea typeface="Century Gothic"/>
                          <a:cs typeface="Century Gothic"/>
                          <a:sym typeface="Century Gothic"/>
                        </a:rPr>
                        <a:t>some places are special to members of their community</a:t>
                      </a:r>
                      <a:r>
                        <a:rPr lang="en" sz="1100" dirty="0">
                          <a:solidFill>
                            <a:schemeClr val="dk1"/>
                          </a:solidFill>
                          <a:latin typeface="Century Gothic"/>
                          <a:ea typeface="Century Gothic"/>
                          <a:cs typeface="Century Gothic"/>
                          <a:sym typeface="Century Gothic"/>
                        </a:rPr>
                        <a:t>. </a:t>
                      </a:r>
                      <a:r>
                        <a:rPr lang="en" sz="1100" b="1" dirty="0">
                          <a:solidFill>
                            <a:schemeClr val="dk1"/>
                          </a:solidFill>
                          <a:latin typeface="Century Gothic"/>
                          <a:ea typeface="Century Gothic"/>
                          <a:cs typeface="Century Gothic"/>
                          <a:sym typeface="Century Gothic"/>
                        </a:rPr>
                        <a:t>Explore the natural world</a:t>
                      </a:r>
                      <a:r>
                        <a:rPr lang="en" sz="1100" dirty="0">
                          <a:solidFill>
                            <a:schemeClr val="dk1"/>
                          </a:solidFill>
                          <a:latin typeface="Century Gothic"/>
                          <a:ea typeface="Century Gothic"/>
                          <a:cs typeface="Century Gothic"/>
                          <a:sym typeface="Century Gothic"/>
                        </a:rPr>
                        <a:t> around them. </a:t>
                      </a:r>
                      <a:r>
                        <a:rPr lang="en" sz="1100" b="1" dirty="0">
                          <a:solidFill>
                            <a:schemeClr val="dk1"/>
                          </a:solidFill>
                          <a:latin typeface="Century Gothic"/>
                          <a:ea typeface="Century Gothic"/>
                          <a:cs typeface="Century Gothic"/>
                          <a:sym typeface="Century Gothic"/>
                        </a:rPr>
                        <a:t>Talk about members of their immediate family &amp; community</a:t>
                      </a:r>
                      <a:r>
                        <a:rPr lang="en" sz="1100" dirty="0">
                          <a:solidFill>
                            <a:schemeClr val="dk1"/>
                          </a:solidFill>
                          <a:latin typeface="Century Gothic"/>
                          <a:ea typeface="Century Gothic"/>
                          <a:cs typeface="Century Gothic"/>
                          <a:sym typeface="Century Gothic"/>
                        </a:rPr>
                        <a:t>. Name &amp; </a:t>
                      </a:r>
                      <a:r>
                        <a:rPr lang="en" sz="1100" b="1" dirty="0">
                          <a:solidFill>
                            <a:schemeClr val="dk1"/>
                          </a:solidFill>
                          <a:latin typeface="Century Gothic"/>
                          <a:ea typeface="Century Gothic"/>
                          <a:cs typeface="Century Gothic"/>
                          <a:sym typeface="Century Gothic"/>
                        </a:rPr>
                        <a:t>describe people </a:t>
                      </a:r>
                      <a:r>
                        <a:rPr lang="en" sz="1100" dirty="0">
                          <a:solidFill>
                            <a:schemeClr val="dk1"/>
                          </a:solidFill>
                          <a:latin typeface="Century Gothic"/>
                          <a:ea typeface="Century Gothic"/>
                          <a:cs typeface="Century Gothic"/>
                          <a:sym typeface="Century Gothic"/>
                        </a:rPr>
                        <a:t>who are familiar to them.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b="1" dirty="0">
                          <a:solidFill>
                            <a:schemeClr val="dk1"/>
                          </a:solidFill>
                          <a:latin typeface="Century Gothic"/>
                          <a:ea typeface="Century Gothic"/>
                          <a:cs typeface="Century Gothic"/>
                          <a:sym typeface="Century Gothic"/>
                        </a:rPr>
                        <a:t>Complete a simple program</a:t>
                      </a:r>
                      <a:r>
                        <a:rPr lang="en" sz="1100" dirty="0">
                          <a:solidFill>
                            <a:schemeClr val="dk1"/>
                          </a:solidFill>
                          <a:latin typeface="Century Gothic"/>
                          <a:ea typeface="Century Gothic"/>
                          <a:cs typeface="Century Gothic"/>
                          <a:sym typeface="Century Gothic"/>
                        </a:rPr>
                        <a:t> on electronic devices. </a:t>
                      </a:r>
                      <a:r>
                        <a:rPr lang="en" sz="1100" b="1" dirty="0">
                          <a:solidFill>
                            <a:schemeClr val="dk1"/>
                          </a:solidFill>
                          <a:latin typeface="Century Gothic"/>
                          <a:ea typeface="Century Gothic"/>
                          <a:cs typeface="Century Gothic"/>
                          <a:sym typeface="Century Gothic"/>
                        </a:rPr>
                        <a:t>Use ICT hardware</a:t>
                      </a:r>
                      <a:r>
                        <a:rPr lang="en" sz="1100" dirty="0">
                          <a:solidFill>
                            <a:schemeClr val="dk1"/>
                          </a:solidFill>
                          <a:latin typeface="Century Gothic"/>
                          <a:ea typeface="Century Gothic"/>
                          <a:cs typeface="Century Gothic"/>
                          <a:sym typeface="Century Gothic"/>
                        </a:rPr>
                        <a:t> to interact with age appropriate computer software.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b="1" dirty="0">
                        <a:solidFill>
                          <a:schemeClr val="dk1"/>
                        </a:solidFill>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 sz="1200" b="1" dirty="0">
                          <a:solidFill>
                            <a:schemeClr val="dk1"/>
                          </a:solidFill>
                          <a:latin typeface="Century Gothic"/>
                          <a:ea typeface="Century Gothic"/>
                          <a:cs typeface="Century Gothic"/>
                          <a:sym typeface="Century Gothic"/>
                        </a:rPr>
                        <a:t>Expressive Art and Design</a:t>
                      </a:r>
                      <a:endParaRPr sz="12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000" b="1"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Explore, use and refine a </a:t>
                      </a:r>
                      <a:r>
                        <a:rPr lang="en" sz="1100" b="1" dirty="0">
                          <a:solidFill>
                            <a:schemeClr val="dk1"/>
                          </a:solidFill>
                          <a:latin typeface="Century Gothic"/>
                          <a:ea typeface="Century Gothic"/>
                          <a:cs typeface="Century Gothic"/>
                          <a:sym typeface="Century Gothic"/>
                        </a:rPr>
                        <a:t>variety of artistic effects to express their ideas and feelings</a:t>
                      </a:r>
                      <a:r>
                        <a:rPr lang="en" sz="1100" dirty="0">
                          <a:solidFill>
                            <a:schemeClr val="dk1"/>
                          </a:solidFill>
                          <a:latin typeface="Century Gothic"/>
                          <a:ea typeface="Century Gothic"/>
                          <a:cs typeface="Century Gothic"/>
                          <a:sym typeface="Century Gothic"/>
                        </a:rPr>
                        <a:t>. </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100" dirty="0">
                          <a:solidFill>
                            <a:schemeClr val="dk1"/>
                          </a:solidFill>
                          <a:latin typeface="Century Gothic"/>
                          <a:ea typeface="Century Gothic"/>
                          <a:cs typeface="Century Gothic"/>
                          <a:sym typeface="Century Gothic"/>
                        </a:rPr>
                        <a:t>Listen attentively, </a:t>
                      </a:r>
                      <a:r>
                        <a:rPr lang="en" sz="1100" b="1" dirty="0">
                          <a:solidFill>
                            <a:schemeClr val="dk1"/>
                          </a:solidFill>
                          <a:latin typeface="Century Gothic"/>
                          <a:ea typeface="Century Gothic"/>
                          <a:cs typeface="Century Gothic"/>
                          <a:sym typeface="Century Gothic"/>
                        </a:rPr>
                        <a:t>move to and talk about music</a:t>
                      </a:r>
                      <a:r>
                        <a:rPr lang="en" sz="1100" dirty="0">
                          <a:solidFill>
                            <a:schemeClr val="dk1"/>
                          </a:solidFill>
                          <a:latin typeface="Century Gothic"/>
                          <a:ea typeface="Century Gothic"/>
                          <a:cs typeface="Century Gothic"/>
                          <a:sym typeface="Century Gothic"/>
                        </a:rPr>
                        <a:t>, expressing their feelings and responses. </a:t>
                      </a:r>
                      <a:r>
                        <a:rPr lang="en" sz="1100" b="1" dirty="0">
                          <a:solidFill>
                            <a:schemeClr val="dk1"/>
                          </a:solidFill>
                          <a:latin typeface="Century Gothic"/>
                          <a:ea typeface="Century Gothic"/>
                          <a:cs typeface="Century Gothic"/>
                          <a:sym typeface="Century Gothic"/>
                        </a:rPr>
                        <a:t>Develop storylines in their pretend play</a:t>
                      </a:r>
                      <a:r>
                        <a:rPr lang="en" sz="1100" dirty="0">
                          <a:solidFill>
                            <a:schemeClr val="dk1"/>
                          </a:solidFill>
                          <a:latin typeface="Century Gothic"/>
                          <a:ea typeface="Century Gothic"/>
                          <a:cs typeface="Century Gothic"/>
                          <a:sym typeface="Century Gothic"/>
                        </a:rPr>
                        <a:t>.</a:t>
                      </a:r>
                      <a:endParaRPr sz="1100" dirty="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300" b="1" dirty="0">
                        <a:solidFill>
                          <a:schemeClr val="dk1"/>
                        </a:solidFill>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p:nvPr/>
        </p:nvSpPr>
        <p:spPr>
          <a:xfrm>
            <a:off x="25" y="3303900"/>
            <a:ext cx="106893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5000">
                <a:latin typeface="Century Gothic"/>
                <a:ea typeface="Century Gothic"/>
                <a:cs typeface="Century Gothic"/>
                <a:sym typeface="Century Gothic"/>
              </a:rPr>
              <a:t>Spring Checkpoint Overview</a:t>
            </a:r>
            <a:endParaRPr sz="5000">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21"/>
          <p:cNvPicPr preferRelativeResize="0"/>
          <p:nvPr/>
        </p:nvPicPr>
        <p:blipFill>
          <a:blip r:embed="rId3">
            <a:alphaModFix/>
          </a:blip>
          <a:stretch>
            <a:fillRect/>
          </a:stretch>
        </p:blipFill>
        <p:spPr>
          <a:xfrm>
            <a:off x="12575" y="22488"/>
            <a:ext cx="10664179" cy="7517125"/>
          </a:xfrm>
          <a:prstGeom prst="rect">
            <a:avLst/>
          </a:prstGeom>
          <a:noFill/>
          <a:ln>
            <a:noFill/>
          </a:ln>
        </p:spPr>
      </p:pic>
      <p:sp>
        <p:nvSpPr>
          <p:cNvPr id="129" name="Google Shape;129;p21"/>
          <p:cNvSpPr/>
          <p:nvPr/>
        </p:nvSpPr>
        <p:spPr>
          <a:xfrm rot="-1724082">
            <a:off x="4303286" y="1910598"/>
            <a:ext cx="1048976" cy="80353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Communication and</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 Language</a:t>
            </a:r>
            <a:endParaRPr sz="800">
              <a:solidFill>
                <a:srgbClr val="FFFFFF"/>
              </a:solidFill>
              <a:latin typeface="Century Gothic"/>
              <a:ea typeface="Century Gothic"/>
              <a:cs typeface="Century Gothic"/>
              <a:sym typeface="Century Gothic"/>
            </a:endParaRPr>
          </a:p>
        </p:txBody>
      </p:sp>
      <p:sp>
        <p:nvSpPr>
          <p:cNvPr id="130" name="Google Shape;130;p21"/>
          <p:cNvSpPr/>
          <p:nvPr/>
        </p:nvSpPr>
        <p:spPr>
          <a:xfrm rot="-4735285">
            <a:off x="3746250" y="2657353"/>
            <a:ext cx="1049151" cy="803454"/>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Expressive Art and </a:t>
            </a:r>
            <a:endParaRPr sz="800">
              <a:solidFill>
                <a:srgbClr val="FFFFFF"/>
              </a:solidFill>
              <a:latin typeface="Century Gothic"/>
              <a:ea typeface="Century Gothic"/>
              <a:cs typeface="Century Gothic"/>
              <a:sym typeface="Century Gothic"/>
            </a:endParaRPr>
          </a:p>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Design</a:t>
            </a:r>
            <a:endParaRPr sz="800">
              <a:solidFill>
                <a:srgbClr val="FFFFFF"/>
              </a:solidFill>
              <a:latin typeface="Century Gothic"/>
              <a:ea typeface="Century Gothic"/>
              <a:cs typeface="Century Gothic"/>
              <a:sym typeface="Century Gothic"/>
            </a:endParaRPr>
          </a:p>
        </p:txBody>
      </p:sp>
      <p:sp>
        <p:nvSpPr>
          <p:cNvPr id="131" name="Google Shape;131;p21"/>
          <p:cNvSpPr/>
          <p:nvPr/>
        </p:nvSpPr>
        <p:spPr>
          <a:xfrm rot="1574556">
            <a:off x="5217204" y="1910558"/>
            <a:ext cx="1048911" cy="80352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Personal, Social and Emotional Dev.</a:t>
            </a:r>
            <a:endParaRPr sz="800">
              <a:solidFill>
                <a:srgbClr val="FFFFFF"/>
              </a:solidFill>
              <a:latin typeface="Century Gothic"/>
              <a:ea typeface="Century Gothic"/>
              <a:cs typeface="Century Gothic"/>
              <a:sym typeface="Century Gothic"/>
            </a:endParaRPr>
          </a:p>
        </p:txBody>
      </p:sp>
      <p:sp>
        <p:nvSpPr>
          <p:cNvPr id="132" name="Google Shape;132;p21"/>
          <p:cNvSpPr/>
          <p:nvPr/>
        </p:nvSpPr>
        <p:spPr>
          <a:xfrm rot="10799017">
            <a:off x="4765836" y="4016926"/>
            <a:ext cx="1049100" cy="803400"/>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Mathematics</a:t>
            </a:r>
            <a:endParaRPr sz="800">
              <a:solidFill>
                <a:srgbClr val="FFFFFF"/>
              </a:solidFill>
              <a:latin typeface="Century Gothic"/>
              <a:ea typeface="Century Gothic"/>
              <a:cs typeface="Century Gothic"/>
              <a:sym typeface="Century Gothic"/>
            </a:endParaRPr>
          </a:p>
        </p:txBody>
      </p:sp>
      <p:sp>
        <p:nvSpPr>
          <p:cNvPr id="133" name="Google Shape;133;p21"/>
          <p:cNvSpPr/>
          <p:nvPr/>
        </p:nvSpPr>
        <p:spPr>
          <a:xfrm rot="4686124">
            <a:off x="5851087" y="2620188"/>
            <a:ext cx="1049139" cy="803487"/>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Physical Development</a:t>
            </a:r>
            <a:endParaRPr sz="800">
              <a:solidFill>
                <a:srgbClr val="FFFFFF"/>
              </a:solidFill>
              <a:latin typeface="Century Gothic"/>
              <a:ea typeface="Century Gothic"/>
              <a:cs typeface="Century Gothic"/>
              <a:sym typeface="Century Gothic"/>
            </a:endParaRPr>
          </a:p>
        </p:txBody>
      </p:sp>
      <p:sp>
        <p:nvSpPr>
          <p:cNvPr id="134" name="Google Shape;134;p21"/>
          <p:cNvSpPr/>
          <p:nvPr/>
        </p:nvSpPr>
        <p:spPr>
          <a:xfrm rot="7640508">
            <a:off x="5593707" y="3582785"/>
            <a:ext cx="1049016" cy="803489"/>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Literacy</a:t>
            </a:r>
            <a:endParaRPr sz="800">
              <a:solidFill>
                <a:srgbClr val="FFFFFF"/>
              </a:solidFill>
              <a:latin typeface="Century Gothic"/>
              <a:ea typeface="Century Gothic"/>
              <a:cs typeface="Century Gothic"/>
              <a:sym typeface="Century Gothic"/>
            </a:endParaRPr>
          </a:p>
          <a:p>
            <a:pPr marL="0" lvl="0" indent="0" algn="l" rtl="0">
              <a:spcBef>
                <a:spcPts val="0"/>
              </a:spcBef>
              <a:spcAft>
                <a:spcPts val="0"/>
              </a:spcAft>
              <a:buNone/>
            </a:pPr>
            <a:endParaRPr sz="800">
              <a:solidFill>
                <a:srgbClr val="FFFFFF"/>
              </a:solidFill>
              <a:latin typeface="Century Gothic"/>
              <a:ea typeface="Century Gothic"/>
              <a:cs typeface="Century Gothic"/>
              <a:sym typeface="Century Gothic"/>
            </a:endParaRPr>
          </a:p>
        </p:txBody>
      </p:sp>
      <p:sp>
        <p:nvSpPr>
          <p:cNvPr id="135" name="Google Shape;135;p21"/>
          <p:cNvSpPr/>
          <p:nvPr/>
        </p:nvSpPr>
        <p:spPr>
          <a:xfrm rot="-7732181">
            <a:off x="3927220" y="3582880"/>
            <a:ext cx="1048839" cy="803285"/>
          </a:xfrm>
          <a:prstGeom prst="blockArc">
            <a:avLst>
              <a:gd name="adj1" fmla="val 10800000"/>
              <a:gd name="adj2" fmla="val 1652571"/>
              <a:gd name="adj3" fmla="val 6014"/>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Century Gothic"/>
                <a:ea typeface="Century Gothic"/>
                <a:cs typeface="Century Gothic"/>
                <a:sym typeface="Century Gothic"/>
              </a:rPr>
              <a:t>Understanding the World</a:t>
            </a:r>
            <a:endParaRPr sz="800">
              <a:solidFill>
                <a:srgbClr val="FFFFFF"/>
              </a:solidFill>
              <a:latin typeface="Century Gothic"/>
              <a:ea typeface="Century Gothic"/>
              <a:cs typeface="Century Gothic"/>
              <a:sym typeface="Century Gothic"/>
            </a:endParaRPr>
          </a:p>
        </p:txBody>
      </p:sp>
      <p:sp>
        <p:nvSpPr>
          <p:cNvPr id="136" name="Google Shape;136;p21"/>
          <p:cNvSpPr/>
          <p:nvPr/>
        </p:nvSpPr>
        <p:spPr>
          <a:xfrm>
            <a:off x="4458325" y="2466875"/>
            <a:ext cx="1664100" cy="1641600"/>
          </a:xfrm>
          <a:prstGeom prst="ellipse">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Nursery</a:t>
            </a:r>
            <a:endParaRPr sz="1000">
              <a:latin typeface="Century Gothic"/>
              <a:ea typeface="Century Gothic"/>
              <a:cs typeface="Century Gothic"/>
              <a:sym typeface="Century Gothic"/>
            </a:endParaRPr>
          </a:p>
          <a:p>
            <a:pPr marL="0" lvl="0" indent="0" algn="ctr" rtl="0">
              <a:spcBef>
                <a:spcPts val="0"/>
              </a:spcBef>
              <a:spcAft>
                <a:spcPts val="0"/>
              </a:spcAft>
              <a:buNone/>
            </a:pPr>
            <a:r>
              <a:rPr lang="en" sz="1000">
                <a:latin typeface="Century Gothic"/>
                <a:ea typeface="Century Gothic"/>
                <a:cs typeface="Century Gothic"/>
                <a:sym typeface="Century Gothic"/>
              </a:rPr>
              <a:t> Spring</a:t>
            </a:r>
            <a:endParaRPr b="1">
              <a:latin typeface="Century Gothic"/>
              <a:ea typeface="Century Gothic"/>
              <a:cs typeface="Century Gothic"/>
              <a:sym typeface="Century Gothic"/>
            </a:endParaRPr>
          </a:p>
        </p:txBody>
      </p:sp>
      <p:pic>
        <p:nvPicPr>
          <p:cNvPr id="137" name="Google Shape;137;p21"/>
          <p:cNvPicPr preferRelativeResize="0"/>
          <p:nvPr/>
        </p:nvPicPr>
        <p:blipFill rotWithShape="1">
          <a:blip r:embed="rId4">
            <a:alphaModFix/>
          </a:blip>
          <a:srcRect l="16138" t="25933" r="16448" b="33399"/>
          <a:stretch/>
        </p:blipFill>
        <p:spPr>
          <a:xfrm>
            <a:off x="4643551" y="2737999"/>
            <a:ext cx="1293618" cy="842100"/>
          </a:xfrm>
          <a:prstGeom prst="rect">
            <a:avLst/>
          </a:prstGeom>
          <a:noFill/>
          <a:ln>
            <a:noFill/>
          </a:ln>
        </p:spPr>
      </p:pic>
      <p:sp>
        <p:nvSpPr>
          <p:cNvPr id="138" name="Google Shape;138;p21"/>
          <p:cNvSpPr txBox="1"/>
          <p:nvPr/>
        </p:nvSpPr>
        <p:spPr>
          <a:xfrm>
            <a:off x="5418400" y="195700"/>
            <a:ext cx="5153400" cy="1262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Self Regulation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understand how others might be feeling.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Managing Self</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Increasingly follows rules showing understanding to why they are important.</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Building Relationships</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Help find solutions to conflicts with others. Extend and elaborate play ideas when engaging with others. More outgoing with unfamiliar people. </a:t>
            </a:r>
            <a:endParaRPr sz="1000">
              <a:solidFill>
                <a:schemeClr val="dk1"/>
              </a:solidFill>
              <a:latin typeface="Century Gothic"/>
              <a:ea typeface="Century Gothic"/>
              <a:cs typeface="Century Gothic"/>
              <a:sym typeface="Century Gothic"/>
            </a:endParaRPr>
          </a:p>
        </p:txBody>
      </p:sp>
      <p:sp>
        <p:nvSpPr>
          <p:cNvPr id="139" name="Google Shape;139;p21"/>
          <p:cNvSpPr txBox="1"/>
          <p:nvPr/>
        </p:nvSpPr>
        <p:spPr>
          <a:xfrm>
            <a:off x="104350" y="660050"/>
            <a:ext cx="50199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Listening, Attention and Understanding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pay attention to more than one thing at a time. Understand why questions. Enjoy listening to stories and remember most key points.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Speaking</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organise play through talk. Know several songs and rhymes. </a:t>
            </a:r>
            <a:endParaRPr sz="1000">
              <a:solidFill>
                <a:schemeClr val="dk1"/>
              </a:solidFill>
              <a:latin typeface="Century Gothic"/>
              <a:ea typeface="Century Gothic"/>
              <a:cs typeface="Century Gothic"/>
              <a:sym typeface="Century Gothic"/>
            </a:endParaRPr>
          </a:p>
        </p:txBody>
      </p:sp>
      <p:sp>
        <p:nvSpPr>
          <p:cNvPr id="140" name="Google Shape;140;p21"/>
          <p:cNvSpPr txBox="1"/>
          <p:nvPr/>
        </p:nvSpPr>
        <p:spPr>
          <a:xfrm>
            <a:off x="6876950" y="2008375"/>
            <a:ext cx="3694800" cy="21858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Fine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Choose the right resources and tools to carry out their own plan. Use a comfortable grip with good control when holding pens and pencils.</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Gross Motor</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Go up steps and stairs, or climb up apparatus. Increasingly able to use and remember sequences and patterns of movements which are related to music or rhythm.</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Personal Care*</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Increasingly independent in meeting their own care needs.</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000">
              <a:solidFill>
                <a:schemeClr val="dk1"/>
              </a:solidFill>
              <a:latin typeface="Century Gothic"/>
              <a:ea typeface="Century Gothic"/>
              <a:cs typeface="Century Gothic"/>
              <a:sym typeface="Century Gothic"/>
            </a:endParaRPr>
          </a:p>
        </p:txBody>
      </p:sp>
      <p:sp>
        <p:nvSpPr>
          <p:cNvPr id="141" name="Google Shape;141;p21"/>
          <p:cNvSpPr txBox="1"/>
          <p:nvPr/>
        </p:nvSpPr>
        <p:spPr>
          <a:xfrm>
            <a:off x="6058900" y="4366163"/>
            <a:ext cx="4512900" cy="18777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Comprehension</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Engage in conversations about stories, learning new vocabulary.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Word Reading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Understand the five key concepts about print: print has meaning, the names of the different parts of a book, print can have different purposes, page sequencing and we read English text from left to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right and from top to bottom. Develop phonological awareness to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a:solidFill>
                  <a:schemeClr val="dk1"/>
                </a:solidFill>
                <a:latin typeface="Century Gothic"/>
                <a:ea typeface="Century Gothic"/>
                <a:cs typeface="Century Gothic"/>
                <a:sym typeface="Century Gothic"/>
              </a:rPr>
              <a:t>spot and suggest rhymes and count or clap syllables in a word.   </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None/>
            </a:pPr>
            <a:r>
              <a:rPr lang="en" sz="1000" b="1">
                <a:solidFill>
                  <a:schemeClr val="dk1"/>
                </a:solidFill>
                <a:latin typeface="Century Gothic"/>
                <a:ea typeface="Century Gothic"/>
                <a:cs typeface="Century Gothic"/>
                <a:sym typeface="Century Gothic"/>
              </a:rPr>
              <a:t>Writing</a:t>
            </a:r>
            <a:endParaRPr sz="1000" b="1">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Write letter like forms. Use mark making in play. Write first letter of </a:t>
            </a:r>
            <a:endParaRPr sz="1000">
              <a:solidFill>
                <a:schemeClr val="dk1"/>
              </a:solidFill>
              <a:latin typeface="Century Gothic"/>
              <a:ea typeface="Century Gothic"/>
              <a:cs typeface="Century Gothic"/>
              <a:sym typeface="Century Gothic"/>
            </a:endParaRPr>
          </a:p>
          <a:p>
            <a:pPr marL="0" lvl="0" indent="0" algn="r"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own name.</a:t>
            </a:r>
            <a:endParaRPr sz="1000">
              <a:solidFill>
                <a:schemeClr val="dk1"/>
              </a:solidFill>
              <a:latin typeface="Century Gothic"/>
              <a:ea typeface="Century Gothic"/>
              <a:cs typeface="Century Gothic"/>
              <a:sym typeface="Century Gothic"/>
            </a:endParaRPr>
          </a:p>
        </p:txBody>
      </p:sp>
      <p:sp>
        <p:nvSpPr>
          <p:cNvPr id="142" name="Google Shape;142;p21"/>
          <p:cNvSpPr txBox="1"/>
          <p:nvPr/>
        </p:nvSpPr>
        <p:spPr>
          <a:xfrm>
            <a:off x="3719950" y="6202300"/>
            <a:ext cx="73503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     Shape, Space and Measure*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   Understand position through words alone. Make comparisons between objects relating to length, weight and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height. Combine shapes to make new ones. </a:t>
            </a:r>
            <a:endParaRPr sz="1000">
              <a:solidFill>
                <a:schemeClr val="dk1"/>
              </a:solidFill>
              <a:latin typeface="Century Gothic"/>
              <a:ea typeface="Century Gothic"/>
              <a:cs typeface="Century Gothic"/>
              <a:sym typeface="Century Gothic"/>
            </a:endParaRPr>
          </a:p>
        </p:txBody>
      </p:sp>
      <p:sp>
        <p:nvSpPr>
          <p:cNvPr id="143" name="Google Shape;143;p21"/>
          <p:cNvSpPr txBox="1"/>
          <p:nvPr/>
        </p:nvSpPr>
        <p:spPr>
          <a:xfrm>
            <a:off x="104350" y="4999200"/>
            <a:ext cx="4341300" cy="2185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Past and Present</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make sense of their own life- story &amp; family’s history. </a:t>
            </a:r>
            <a:endParaRPr sz="12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People, Cultures and Communities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Continue to develop positive attitudes about the differences between people.</a:t>
            </a:r>
            <a:endParaRPr sz="12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The Natural World</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Explore materials with similar/different properties. Explore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different forces they can feel. Plant seeds and care for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growing plants. Talk about what they see, using a wide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vocabulary.</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Technology*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Knows how to operate simple equipment.</a:t>
            </a:r>
            <a:endParaRPr sz="1000">
              <a:solidFill>
                <a:schemeClr val="dk1"/>
              </a:solidFill>
              <a:latin typeface="Century Gothic"/>
              <a:ea typeface="Century Gothic"/>
              <a:cs typeface="Century Gothic"/>
              <a:sym typeface="Century Gothic"/>
            </a:endParaRPr>
          </a:p>
        </p:txBody>
      </p:sp>
      <p:sp>
        <p:nvSpPr>
          <p:cNvPr id="144" name="Google Shape;144;p21"/>
          <p:cNvSpPr txBox="1"/>
          <p:nvPr/>
        </p:nvSpPr>
        <p:spPr>
          <a:xfrm>
            <a:off x="104350" y="2654900"/>
            <a:ext cx="37914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Creating with Materials </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Join different materials &amp; explore different textures. Make imaginative and complex small worlds with blocks &amp; construction kits. Draw with increasing complexity &amp;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detail, such as representing a face with a circle and including details. Explore colour and colour-mixing.</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Being Imaginative and Expressive</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Begin to tell simple stories in pretend play.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Remember and sing entire songs/rhymes. </a:t>
            </a:r>
            <a:endParaRPr sz="1000">
              <a:solidFill>
                <a:schemeClr val="dk1"/>
              </a:solidFill>
              <a:latin typeface="Century Gothic"/>
              <a:ea typeface="Century Gothic"/>
              <a:cs typeface="Century Gothic"/>
              <a:sym typeface="Century Gothic"/>
            </a:endParaRPr>
          </a:p>
        </p:txBody>
      </p:sp>
      <p:sp>
        <p:nvSpPr>
          <p:cNvPr id="145" name="Google Shape;145;p21"/>
          <p:cNvSpPr txBox="1"/>
          <p:nvPr/>
        </p:nvSpPr>
        <p:spPr>
          <a:xfrm>
            <a:off x="4015225" y="4961000"/>
            <a:ext cx="27405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              Numbers</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Fast recognition of up to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3 objects, without counting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(subitising). Say one number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for each item in order to 5.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Know the last number when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counting tells you the  total </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 (cardinal principle).</a:t>
            </a:r>
            <a:endParaRPr>
              <a:solidFill>
                <a:schemeClr val="dk1"/>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2E3E7361DC9449BD77CE5C5CFEE38D" ma:contentTypeVersion="15" ma:contentTypeDescription="Create a new document." ma:contentTypeScope="" ma:versionID="de4a7025d9c0ed2fc20801ee6ab6e73a">
  <xsd:schema xmlns:xsd="http://www.w3.org/2001/XMLSchema" xmlns:xs="http://www.w3.org/2001/XMLSchema" xmlns:p="http://schemas.microsoft.com/office/2006/metadata/properties" xmlns:ns2="e81f108a-d767-4218-b783-58a3283f0124" xmlns:ns3="7a76f183-a700-452a-8e30-2c143000a1eb" targetNamespace="http://schemas.microsoft.com/office/2006/metadata/properties" ma:root="true" ma:fieldsID="c0595c2a15c7a5dcc081e7246b5ace94" ns2:_="" ns3:_="">
    <xsd:import namespace="e81f108a-d767-4218-b783-58a3283f0124"/>
    <xsd:import namespace="7a76f183-a700-452a-8e30-2c143000a1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1f108a-d767-4218-b783-58a3283f01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76f183-a700-452a-8e30-2c143000a1e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b241f46-d2bb-4f12-9a20-44fa6f34801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a76f183-a700-452a-8e30-2c143000a1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291251-D79D-4468-ACA4-C9E90A93434B}">
  <ds:schemaRefs>
    <ds:schemaRef ds:uri="http://schemas.microsoft.com/sharepoint/v3/contenttype/forms"/>
  </ds:schemaRefs>
</ds:datastoreItem>
</file>

<file path=customXml/itemProps2.xml><?xml version="1.0" encoding="utf-8"?>
<ds:datastoreItem xmlns:ds="http://schemas.openxmlformats.org/officeDocument/2006/customXml" ds:itemID="{E5E2A230-5383-43F7-94E6-6E365C0DC3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1f108a-d767-4218-b783-58a3283f0124"/>
    <ds:schemaRef ds:uri="7a76f183-a700-452a-8e30-2c143000a1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E6EF96-7E29-4DE2-8011-F7EF415A28A4}">
  <ds:schemaRefs>
    <ds:schemaRef ds:uri="http://purl.org/dc/elements/1.1/"/>
    <ds:schemaRef ds:uri="http://schemas.microsoft.com/office/2006/metadata/properties"/>
    <ds:schemaRef ds:uri="7a76f183-a700-452a-8e30-2c143000a1e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81f108a-d767-4218-b783-58a3283f012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4251</Words>
  <Application>Microsoft Office PowerPoint</Application>
  <PresentationFormat>Custom</PresentationFormat>
  <Paragraphs>508</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O'Reilly</dc:creator>
  <cp:lastModifiedBy>Ciara O'Reilly</cp:lastModifiedBy>
  <cp:revision>3</cp:revision>
  <dcterms:modified xsi:type="dcterms:W3CDTF">2023-09-20T17:38:48Z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0x0101009B2E3E7361DC9449BD77CE5C5CFEE38D</vt:lpwstr>
  </property>
</Properties>
</file>